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261" r:id="rId2"/>
    <p:sldId id="257" r:id="rId3"/>
    <p:sldId id="300" r:id="rId4"/>
    <p:sldId id="301" r:id="rId5"/>
    <p:sldId id="302" r:id="rId6"/>
    <p:sldId id="303" r:id="rId7"/>
    <p:sldId id="308" r:id="rId8"/>
    <p:sldId id="309" r:id="rId9"/>
    <p:sldId id="310" r:id="rId10"/>
    <p:sldId id="304" r:id="rId11"/>
    <p:sldId id="305" r:id="rId12"/>
    <p:sldId id="306" r:id="rId13"/>
    <p:sldId id="311" r:id="rId14"/>
    <p:sldId id="283" r:id="rId15"/>
  </p:sldIdLst>
  <p:sldSz cx="9144000" cy="6858000" type="screen4x3"/>
  <p:notesSz cx="7019925" cy="9305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205C1719-4884-1343-A49F-0E987F860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defTabSz="93345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688" y="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 defTabSz="93345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2963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9600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defTabSz="93345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 defTabSz="93345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F88684CE-C158-244B-AC7C-211E843F81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24084B-FEFA-4442-B1F3-57E137C81C52}" type="slidenum">
              <a:rPr lang="en-US"/>
              <a:pPr/>
              <a:t>9</a:t>
            </a:fld>
            <a:endParaRPr lang="en-US"/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72" tIns="46635" rIns="93272" bIns="46635" anchor="b">
            <a:prstTxWarp prst="textNoShape">
              <a:avLst/>
            </a:prstTxWarp>
          </a:bodyPr>
          <a:lstStyle/>
          <a:p>
            <a:pPr algn="r" defTabSz="933450" eaLnBrk="1" hangingPunct="1"/>
            <a:fld id="{A586D14B-9592-CA4B-B63F-EADDF19D4704}" type="slidenum">
              <a:rPr lang="en-US" sz="1200">
                <a:latin typeface="Arial" charset="0"/>
                <a:ea typeface="ＭＳ Ｐゴシック" charset="-128"/>
                <a:cs typeface="ＭＳ Ｐゴシック" charset="-128"/>
              </a:rPr>
              <a:pPr algn="r" defTabSz="933450" eaLnBrk="1" hangingPunct="1"/>
              <a:t>9</a:t>
            </a:fld>
            <a:endParaRPr lang="en-US" sz="120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604" name="Rectangle 7"/>
          <p:cNvSpPr txBox="1">
            <a:spLocks noGrp="1" noChangeArrowheads="1"/>
          </p:cNvSpPr>
          <p:nvPr/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72" tIns="46635" rIns="93272" bIns="46635" anchor="b">
            <a:prstTxWarp prst="textNoShape">
              <a:avLst/>
            </a:prstTxWarp>
          </a:bodyPr>
          <a:lstStyle/>
          <a:p>
            <a:pPr algn="r" defTabSz="933450" eaLnBrk="1" hangingPunct="1"/>
            <a:fld id="{848FD1BE-AB3E-D642-BA29-2D60B2CB0E11}" type="slidenum">
              <a:rPr lang="en-US" sz="1200">
                <a:latin typeface="Arial" charset="0"/>
                <a:ea typeface="ＭＳ Ｐゴシック" charset="-128"/>
                <a:cs typeface="ＭＳ Ｐゴシック" charset="-128"/>
              </a:rPr>
              <a:pPr algn="r" defTabSz="933450" eaLnBrk="1" hangingPunct="1"/>
              <a:t>9</a:t>
            </a:fld>
            <a:endParaRPr lang="en-US" sz="120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605" name="Rectangle 7"/>
          <p:cNvSpPr txBox="1">
            <a:spLocks noGrp="1" noChangeArrowheads="1"/>
          </p:cNvSpPr>
          <p:nvPr/>
        </p:nvSpPr>
        <p:spPr bwMode="auto">
          <a:xfrm>
            <a:off x="3976688" y="8839200"/>
            <a:ext cx="30416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272" tIns="46635" rIns="93272" bIns="46635" anchor="b">
            <a:prstTxWarp prst="textNoShape">
              <a:avLst/>
            </a:prstTxWarp>
          </a:bodyPr>
          <a:lstStyle/>
          <a:p>
            <a:pPr algn="r" defTabSz="933450" eaLnBrk="1" hangingPunct="1"/>
            <a:fld id="{12C5BAE4-1DAA-CC4D-8FEF-8943D763961B}" type="slidenum">
              <a:rPr lang="en-US" sz="1200">
                <a:latin typeface="Arial" charset="0"/>
                <a:ea typeface="ＭＳ Ｐゴシック" charset="-128"/>
                <a:cs typeface="ＭＳ Ｐゴシック" charset="-128"/>
              </a:rPr>
              <a:pPr algn="r" defTabSz="933450" eaLnBrk="1" hangingPunct="1"/>
              <a:t>9</a:t>
            </a:fld>
            <a:endParaRPr lang="en-US" sz="120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6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272" tIns="46635" rIns="93272" bIns="46635"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44034" name="Photo Editor Photo" r:id="rId3" imgW="6400000" imgH="1514686" progId="">
              <p:embed/>
            </p:oleObj>
          </a:graphicData>
        </a:graphic>
      </p:graphicFrame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 and use use in 1 or more lines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029" name="Group 4"/>
          <p:cNvGrpSpPr>
            <a:grpSpLocks/>
          </p:cNvGrpSpPr>
          <p:nvPr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5125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26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26" name="Photo Editor Photo" r:id="rId15" imgW="3486637" imgH="1638529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ahrq.gov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5938" y="2362200"/>
            <a:ext cx="7789862" cy="1447800"/>
          </a:xfrm>
        </p:spPr>
        <p:txBody>
          <a:bodyPr/>
          <a:lstStyle/>
          <a:p>
            <a:pPr>
              <a:defRPr/>
            </a:pPr>
            <a:r>
              <a:rPr lang="en-US" sz="3200" dirty="0">
                <a:ea typeface="+mj-ea"/>
                <a:cs typeface="+mj-cs"/>
              </a:rPr>
              <a:t>Creating an Integrated Framework for Reducing Disparities in Health Care Quality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962400"/>
            <a:ext cx="7459663" cy="2667000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800" dirty="0">
                <a:ea typeface="+mn-ea"/>
                <a:cs typeface="+mn-cs"/>
              </a:rPr>
              <a:t>Francis D. Chesley, Jr., MD</a:t>
            </a:r>
            <a:endParaRPr lang="en-US" sz="1000" dirty="0">
              <a:ea typeface="+mn-ea"/>
              <a:cs typeface="+mn-cs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sz="1200" dirty="0">
              <a:ea typeface="+mn-ea"/>
              <a:cs typeface="+mn-cs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400" dirty="0">
                <a:ea typeface="+mn-ea"/>
                <a:cs typeface="+mn-cs"/>
              </a:rPr>
              <a:t>Director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sz="1000" dirty="0">
              <a:ea typeface="+mn-ea"/>
              <a:cs typeface="+mn-cs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600" b="1" dirty="0">
                <a:ea typeface="+mn-ea"/>
                <a:cs typeface="+mn-cs"/>
              </a:rPr>
              <a:t>Office of Extramural Research, Education and Priority Populations</a:t>
            </a:r>
          </a:p>
          <a:p>
            <a:pPr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2000" smtClean="0">
                <a:solidFill>
                  <a:schemeClr val="tx1"/>
                </a:solidFill>
                <a:ea typeface="+mn-ea"/>
                <a:cs typeface="+mn-cs"/>
              </a:rPr>
              <a:t>AHRQ </a:t>
            </a:r>
            <a:r>
              <a:rPr lang="en-US" sz="2000">
                <a:solidFill>
                  <a:schemeClr val="tx1"/>
                </a:solidFill>
                <a:ea typeface="+mn-ea"/>
                <a:cs typeface="+mn-cs"/>
              </a:rPr>
              <a:t>Annual Conference</a:t>
            </a:r>
            <a:endParaRPr lang="en-US" sz="1800">
              <a:solidFill>
                <a:schemeClr val="tx1"/>
              </a:solidFill>
              <a:ea typeface="+mn-ea"/>
              <a:cs typeface="+mn-cs"/>
            </a:endParaRPr>
          </a:p>
          <a:p>
            <a:pPr>
              <a:lnSpc>
                <a:spcPct val="110000"/>
              </a:lnSpc>
              <a:defRPr/>
            </a:pPr>
            <a:r>
              <a:rPr lang="en-US" sz="1800" dirty="0">
                <a:solidFill>
                  <a:schemeClr val="tx1"/>
                </a:solidFill>
                <a:ea typeface="+mn-ea"/>
                <a:cs typeface="+mn-cs"/>
              </a:rPr>
              <a:t>September 28, 2010</a:t>
            </a:r>
            <a:endParaRPr lang="en-US" sz="1800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Lessons Learned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buFont typeface="Wingdings" charset="2"/>
              <a:buNone/>
              <a:defRPr/>
            </a:pPr>
            <a:r>
              <a:rPr lang="en-US" sz="2800" dirty="0">
                <a:ea typeface="+mn-ea"/>
                <a:cs typeface="+mn-cs"/>
              </a:rPr>
              <a:t>Common application statement – priority populations will be included in our study to extent that they exist in our study population</a:t>
            </a: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r>
              <a:rPr lang="en-US" sz="2800" dirty="0">
                <a:ea typeface="+mn-ea"/>
                <a:cs typeface="+mn-cs"/>
              </a:rPr>
              <a:t>How do I comply when I am using secondary data and subgroup numbers are small?</a:t>
            </a: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r>
              <a:rPr lang="en-US" sz="2800" dirty="0">
                <a:ea typeface="+mn-ea"/>
                <a:cs typeface="+mn-cs"/>
              </a:rPr>
              <a:t>But also, AHRQ should be explicit about specific priorities for priority populations research in each Funding Opportunity Announcements</a:t>
            </a: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r>
              <a:rPr lang="en-US" sz="2800" dirty="0">
                <a:ea typeface="+mn-ea"/>
                <a:cs typeface="+mn-cs"/>
              </a:rPr>
              <a:t>Are there “points” in peer review and funding decision making?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Lessons Learned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800" dirty="0">
                <a:ea typeface="+mn-ea"/>
                <a:cs typeface="+mn-cs"/>
              </a:rPr>
              <a:t>Policy of encouragement difficult to understand and implement</a:t>
            </a:r>
          </a:p>
          <a:p>
            <a:pPr>
              <a:lnSpc>
                <a:spcPct val="80000"/>
              </a:lnSpc>
              <a:defRPr/>
            </a:pPr>
            <a:r>
              <a:rPr lang="en-US" sz="2800" dirty="0">
                <a:ea typeface="+mn-ea"/>
                <a:cs typeface="+mn-cs"/>
              </a:rPr>
              <a:t>True inclusion and subgroup analyses require resources</a:t>
            </a:r>
          </a:p>
          <a:p>
            <a:pPr>
              <a:lnSpc>
                <a:spcPct val="80000"/>
              </a:lnSpc>
              <a:defRPr/>
            </a:pPr>
            <a:r>
              <a:rPr lang="en-US" sz="2800" dirty="0">
                <a:ea typeface="+mn-ea"/>
                <a:cs typeface="+mn-cs"/>
              </a:rPr>
              <a:t>Specific role for peer review</a:t>
            </a:r>
          </a:p>
          <a:p>
            <a:pPr>
              <a:lnSpc>
                <a:spcPct val="80000"/>
              </a:lnSpc>
              <a:defRPr/>
            </a:pPr>
            <a:r>
              <a:rPr lang="en-US" sz="2800" dirty="0">
                <a:ea typeface="+mn-ea"/>
                <a:cs typeface="+mn-cs"/>
              </a:rPr>
              <a:t>Factoring inclusion as a component of funding </a:t>
            </a:r>
            <a:r>
              <a:rPr lang="en-US" sz="2800" dirty="0" err="1">
                <a:ea typeface="+mn-ea"/>
                <a:cs typeface="+mn-cs"/>
              </a:rPr>
              <a:t>decisionmaking</a:t>
            </a:r>
            <a:r>
              <a:rPr lang="en-US" sz="2800" dirty="0">
                <a:ea typeface="+mn-ea"/>
                <a:cs typeface="+mn-cs"/>
              </a:rPr>
              <a:t> is not easy</a:t>
            </a:r>
          </a:p>
          <a:p>
            <a:pPr>
              <a:lnSpc>
                <a:spcPct val="80000"/>
              </a:lnSpc>
              <a:defRPr/>
            </a:pPr>
            <a:r>
              <a:rPr lang="en-US" sz="2800" dirty="0">
                <a:ea typeface="+mn-ea"/>
                <a:cs typeface="+mn-cs"/>
              </a:rPr>
              <a:t>We need a framework!</a:t>
            </a:r>
          </a:p>
          <a:p>
            <a:pPr>
              <a:lnSpc>
                <a:spcPct val="80000"/>
              </a:lnSpc>
              <a:defRPr/>
            </a:pPr>
            <a:endParaRPr lang="en-US" sz="2800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Why Is This Important?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Health care disparities persist and in many cases are worsening</a:t>
            </a: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Ongoing and enhanced focus &amp; activities within the DHHS</a:t>
            </a: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Recognized importance of quality improvement must include strategies for eliminating disparities </a:t>
            </a: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The ACA requires establishment of offices of minority health in HHS and focus on eliminating health disparities</a:t>
            </a: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The ACA calls for National Quality and Prevention Strategies – each includes eliminating disparities as a core principle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419100"/>
            <a:ext cx="6697663" cy="876300"/>
          </a:xfrm>
        </p:spPr>
        <p:txBody>
          <a:bodyPr/>
          <a:lstStyle/>
          <a:p>
            <a:pPr>
              <a:defRPr/>
            </a:pPr>
            <a:r>
              <a:rPr lang="en-US" sz="3600" dirty="0">
                <a:ea typeface="+mj-ea"/>
                <a:cs typeface="+mj-cs"/>
              </a:rPr>
              <a:t>ACA Provisions Related to AHRQ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93063" cy="3124200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ea typeface="+mn-ea"/>
                <a:cs typeface="+mn-cs"/>
              </a:rPr>
              <a:t>Community Health Team to Support Patient-Centered Model Home</a:t>
            </a:r>
          </a:p>
          <a:p>
            <a:pPr>
              <a:defRPr/>
            </a:pPr>
            <a:r>
              <a:rPr lang="en-US" sz="2800" dirty="0">
                <a:ea typeface="+mn-ea"/>
                <a:cs typeface="+mn-cs"/>
              </a:rPr>
              <a:t>Medication Management Services</a:t>
            </a:r>
          </a:p>
          <a:p>
            <a:pPr>
              <a:defRPr/>
            </a:pPr>
            <a:r>
              <a:rPr lang="en-US" sz="2800" dirty="0">
                <a:ea typeface="+mn-ea"/>
                <a:cs typeface="+mn-cs"/>
              </a:rPr>
              <a:t>Improving the Emergency Care System</a:t>
            </a:r>
          </a:p>
          <a:p>
            <a:pPr>
              <a:defRPr/>
            </a:pPr>
            <a:r>
              <a:rPr lang="en-US" sz="2800" dirty="0">
                <a:ea typeface="+mn-ea"/>
                <a:cs typeface="+mn-cs"/>
              </a:rPr>
              <a:t>Shared Decision Making</a:t>
            </a:r>
          </a:p>
          <a:p>
            <a:pPr>
              <a:defRPr/>
            </a:pPr>
            <a:r>
              <a:rPr lang="en-US" sz="2800" dirty="0">
                <a:ea typeface="+mn-ea"/>
                <a:cs typeface="+mn-cs"/>
              </a:rPr>
              <a:t>Collecting Data on Health Disparities</a:t>
            </a:r>
          </a:p>
          <a:p>
            <a:pPr>
              <a:defRPr/>
            </a:pPr>
            <a:r>
              <a:rPr lang="en-US" sz="2800" dirty="0">
                <a:ea typeface="+mn-ea"/>
                <a:cs typeface="+mn-cs"/>
              </a:rPr>
              <a:t>Health Care Workforce</a:t>
            </a:r>
          </a:p>
          <a:p>
            <a:pPr>
              <a:defRPr/>
            </a:pPr>
            <a:r>
              <a:rPr lang="en-US" sz="2800" dirty="0">
                <a:ea typeface="+mn-ea"/>
                <a:cs typeface="+mn-cs"/>
              </a:rPr>
              <a:t>Primary Care Extension Service</a:t>
            </a:r>
          </a:p>
          <a:p>
            <a:pPr>
              <a:defRPr/>
            </a:pPr>
            <a:r>
              <a:rPr lang="en-US" sz="2800" dirty="0">
                <a:ea typeface="+mn-ea"/>
                <a:cs typeface="+mn-cs"/>
              </a:rPr>
              <a:t>Medical Liability*</a:t>
            </a:r>
          </a:p>
          <a:p>
            <a:pPr>
              <a:defRPr/>
            </a:pPr>
            <a:endParaRPr lang="en-US" sz="2000" i="1" dirty="0">
              <a:ea typeface="+mn-ea"/>
              <a:cs typeface="+mn-cs"/>
            </a:endParaRPr>
          </a:p>
          <a:p>
            <a:pPr>
              <a:buFont typeface="Wingdings" charset="2"/>
              <a:buNone/>
              <a:defRPr/>
            </a:pPr>
            <a:r>
              <a:rPr lang="en-US" sz="2000" i="1" dirty="0">
                <a:ea typeface="+mn-ea"/>
                <a:cs typeface="+mn-cs"/>
              </a:rPr>
              <a:t>*Only item on the list with an appropriation.  All other items authorized.</a:t>
            </a:r>
          </a:p>
          <a:p>
            <a:pPr>
              <a:defRPr/>
            </a:pPr>
            <a:endParaRPr lang="en-US" sz="2000" i="1" dirty="0">
              <a:ea typeface="+mn-ea"/>
              <a:cs typeface="+mn-cs"/>
            </a:endParaRP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>
                <a:ea typeface="+mj-ea"/>
                <a:cs typeface="+mj-cs"/>
              </a:rPr>
              <a:t>Thank You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86200" y="1828800"/>
            <a:ext cx="5029200" cy="5029200"/>
          </a:xfrm>
        </p:spPr>
        <p:txBody>
          <a:bodyPr/>
          <a:lstStyle/>
          <a:p>
            <a:pPr>
              <a:spcBef>
                <a:spcPct val="50000"/>
              </a:spcBef>
              <a:buFont typeface="Wingdings" charset="2"/>
              <a:buNone/>
            </a:pPr>
            <a:r>
              <a:rPr lang="en-US" b="1"/>
              <a:t>AHRQ Mission</a:t>
            </a:r>
          </a:p>
          <a:p>
            <a:pPr>
              <a:spcBef>
                <a:spcPct val="50000"/>
              </a:spcBef>
              <a:buFont typeface="Wingdings" charset="2"/>
              <a:buNone/>
            </a:pPr>
            <a:r>
              <a:rPr lang="en-US" sz="2400" b="1"/>
              <a:t>	</a:t>
            </a:r>
            <a:r>
              <a:rPr lang="en-US" sz="2400"/>
              <a:t>To improve the quality, safety, efficiency, and effectiveness of health care for all Americans</a:t>
            </a:r>
          </a:p>
          <a:p>
            <a:pPr>
              <a:spcBef>
                <a:spcPct val="50000"/>
              </a:spcBef>
              <a:buFont typeface="Wingdings" charset="2"/>
              <a:buNone/>
            </a:pPr>
            <a:r>
              <a:rPr lang="en-US" b="1"/>
              <a:t>AHRQ Vision</a:t>
            </a:r>
          </a:p>
          <a:p>
            <a:pPr>
              <a:spcBef>
                <a:spcPct val="50000"/>
              </a:spcBef>
              <a:buFont typeface="Wingdings" charset="2"/>
              <a:buNone/>
            </a:pPr>
            <a:r>
              <a:rPr lang="en-US" sz="2400"/>
              <a:t>	As a result of AHRQ’s efforts, American health care will provide services of the highest quality, with the best possible outcomes, at the lowest cost</a:t>
            </a:r>
          </a:p>
          <a:p>
            <a:pPr>
              <a:spcBef>
                <a:spcPct val="50000"/>
              </a:spcBef>
              <a:buFont typeface="Wingdings" charset="2"/>
              <a:buNone/>
            </a:pPr>
            <a:r>
              <a:rPr lang="en-US" sz="2400" b="1">
                <a:solidFill>
                  <a:srgbClr val="FFFF00"/>
                </a:solidFill>
                <a:hlinkClick r:id="rId2"/>
              </a:rPr>
              <a:t>http://www.ahrq.gov</a:t>
            </a:r>
            <a:endParaRPr lang="en-US" sz="2400" b="1">
              <a:solidFill>
                <a:srgbClr val="FFFF00"/>
              </a:solidFill>
            </a:endParaRPr>
          </a:p>
        </p:txBody>
      </p:sp>
      <p:pic>
        <p:nvPicPr>
          <p:cNvPr id="30724" name="Picture 5" descr="puzzl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828800"/>
            <a:ext cx="2900363" cy="3810000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>
                <a:ea typeface="+mj-ea"/>
                <a:cs typeface="+mj-cs"/>
              </a:rPr>
              <a:t>The Change/Evolution of AHRQ</a:t>
            </a:r>
          </a:p>
        </p:txBody>
      </p:sp>
      <p:grpSp>
        <p:nvGrpSpPr>
          <p:cNvPr id="17411" name="Group 36"/>
          <p:cNvGrpSpPr>
            <a:grpSpLocks/>
          </p:cNvGrpSpPr>
          <p:nvPr/>
        </p:nvGrpSpPr>
        <p:grpSpPr bwMode="auto">
          <a:xfrm>
            <a:off x="76200" y="1371600"/>
            <a:ext cx="8991600" cy="5181600"/>
            <a:chOff x="76200" y="1371600"/>
            <a:chExt cx="8991600" cy="5181600"/>
          </a:xfrm>
        </p:grpSpPr>
        <p:sp>
          <p:nvSpPr>
            <p:cNvPr id="17412" name="Line 3"/>
            <p:cNvSpPr>
              <a:spLocks noChangeShapeType="1"/>
            </p:cNvSpPr>
            <p:nvPr/>
          </p:nvSpPr>
          <p:spPr bwMode="auto">
            <a:xfrm>
              <a:off x="228600" y="3657600"/>
              <a:ext cx="8534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13" name="Line 4"/>
            <p:cNvSpPr>
              <a:spLocks noChangeShapeType="1"/>
            </p:cNvSpPr>
            <p:nvPr/>
          </p:nvSpPr>
          <p:spPr bwMode="auto">
            <a:xfrm>
              <a:off x="228600" y="4038600"/>
              <a:ext cx="8534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14" name="Rectangle 5"/>
            <p:cNvSpPr>
              <a:spLocks noChangeArrowheads="1"/>
            </p:cNvSpPr>
            <p:nvPr/>
          </p:nvSpPr>
          <p:spPr bwMode="auto">
            <a:xfrm>
              <a:off x="304800" y="3733800"/>
              <a:ext cx="8382000" cy="228600"/>
            </a:xfrm>
            <a:prstGeom prst="rect">
              <a:avLst/>
            </a:prstGeom>
            <a:solidFill>
              <a:srgbClr val="FF0000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9" name="Text Box 7"/>
            <p:cNvSpPr txBox="1">
              <a:spLocks noChangeArrowheads="1"/>
            </p:cNvSpPr>
            <p:nvPr/>
          </p:nvSpPr>
          <p:spPr bwMode="auto">
            <a:xfrm>
              <a:off x="381000" y="3657600"/>
              <a:ext cx="685800" cy="3365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1989</a:t>
              </a:r>
            </a:p>
          </p:txBody>
        </p:sp>
        <p:sp>
          <p:nvSpPr>
            <p:cNvPr id="17416" name="Line 8"/>
            <p:cNvSpPr>
              <a:spLocks noChangeShapeType="1"/>
            </p:cNvSpPr>
            <p:nvPr/>
          </p:nvSpPr>
          <p:spPr bwMode="auto">
            <a:xfrm flipV="1">
              <a:off x="762000" y="4038600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17" name="Line 9"/>
            <p:cNvSpPr>
              <a:spLocks noChangeShapeType="1"/>
            </p:cNvSpPr>
            <p:nvPr/>
          </p:nvSpPr>
          <p:spPr bwMode="auto">
            <a:xfrm flipV="1">
              <a:off x="3733800" y="3429000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18" name="Text Box 10"/>
            <p:cNvSpPr txBox="1">
              <a:spLocks noChangeArrowheads="1"/>
            </p:cNvSpPr>
            <p:nvPr/>
          </p:nvSpPr>
          <p:spPr bwMode="auto">
            <a:xfrm>
              <a:off x="76200" y="4267200"/>
              <a:ext cx="1752600" cy="5191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7419" name="Line 13"/>
            <p:cNvSpPr>
              <a:spLocks noChangeShapeType="1"/>
            </p:cNvSpPr>
            <p:nvPr/>
          </p:nvSpPr>
          <p:spPr bwMode="auto">
            <a:xfrm flipV="1">
              <a:off x="838200" y="3505200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6" name="Text Box 14"/>
            <p:cNvSpPr txBox="1">
              <a:spLocks noChangeArrowheads="1"/>
            </p:cNvSpPr>
            <p:nvPr/>
          </p:nvSpPr>
          <p:spPr bwMode="auto">
            <a:xfrm>
              <a:off x="2057400" y="3657600"/>
              <a:ext cx="685800" cy="3365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1995</a:t>
              </a:r>
            </a:p>
          </p:txBody>
        </p:sp>
        <p:sp>
          <p:nvSpPr>
            <p:cNvPr id="3087" name="Text Box 15"/>
            <p:cNvSpPr txBox="1">
              <a:spLocks noChangeArrowheads="1"/>
            </p:cNvSpPr>
            <p:nvPr/>
          </p:nvSpPr>
          <p:spPr bwMode="auto">
            <a:xfrm>
              <a:off x="228600" y="2743200"/>
              <a:ext cx="1219200" cy="730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FY 1990 Budget:   $97 million</a:t>
              </a:r>
            </a:p>
          </p:txBody>
        </p:sp>
        <p:sp>
          <p:nvSpPr>
            <p:cNvPr id="3090" name="Text Box 18"/>
            <p:cNvSpPr txBox="1">
              <a:spLocks noChangeArrowheads="1"/>
            </p:cNvSpPr>
            <p:nvPr/>
          </p:nvSpPr>
          <p:spPr bwMode="auto">
            <a:xfrm>
              <a:off x="4114800" y="3657600"/>
              <a:ext cx="685800" cy="3365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2000</a:t>
              </a:r>
            </a:p>
          </p:txBody>
        </p:sp>
        <p:sp>
          <p:nvSpPr>
            <p:cNvPr id="17423" name="Line 20"/>
            <p:cNvSpPr>
              <a:spLocks noChangeShapeType="1"/>
            </p:cNvSpPr>
            <p:nvPr/>
          </p:nvSpPr>
          <p:spPr bwMode="auto">
            <a:xfrm>
              <a:off x="2667000" y="4038600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24" name="Line 21"/>
            <p:cNvSpPr>
              <a:spLocks noChangeShapeType="1"/>
            </p:cNvSpPr>
            <p:nvPr/>
          </p:nvSpPr>
          <p:spPr bwMode="auto">
            <a:xfrm>
              <a:off x="3733800" y="4038600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5" name="Text Box 23"/>
            <p:cNvSpPr txBox="1">
              <a:spLocks noChangeArrowheads="1"/>
            </p:cNvSpPr>
            <p:nvPr/>
          </p:nvSpPr>
          <p:spPr bwMode="auto">
            <a:xfrm>
              <a:off x="5943600" y="3657600"/>
              <a:ext cx="685800" cy="3365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2005</a:t>
              </a:r>
            </a:p>
          </p:txBody>
        </p:sp>
        <p:sp>
          <p:nvSpPr>
            <p:cNvPr id="17426" name="Line 25"/>
            <p:cNvSpPr>
              <a:spLocks noChangeShapeType="1"/>
            </p:cNvSpPr>
            <p:nvPr/>
          </p:nvSpPr>
          <p:spPr bwMode="auto">
            <a:xfrm flipV="1">
              <a:off x="4953000" y="4038600"/>
              <a:ext cx="0" cy="304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8" name="Text Box 26"/>
            <p:cNvSpPr txBox="1">
              <a:spLocks noChangeArrowheads="1"/>
            </p:cNvSpPr>
            <p:nvPr/>
          </p:nvSpPr>
          <p:spPr bwMode="auto">
            <a:xfrm>
              <a:off x="3124200" y="1635125"/>
              <a:ext cx="1143000" cy="1793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AHRQ begins sponsorship of U.S. Preventive Services Task Force activities</a:t>
              </a:r>
            </a:p>
          </p:txBody>
        </p:sp>
        <p:sp>
          <p:nvSpPr>
            <p:cNvPr id="3104" name="Text Box 32"/>
            <p:cNvSpPr txBox="1">
              <a:spLocks noChangeArrowheads="1"/>
            </p:cNvSpPr>
            <p:nvPr/>
          </p:nvSpPr>
          <p:spPr bwMode="auto">
            <a:xfrm>
              <a:off x="152400" y="4191000"/>
              <a:ext cx="1295400" cy="13684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Agency for Health Care Policy and Research (AHCPR) is established</a:t>
              </a:r>
            </a:p>
          </p:txBody>
        </p:sp>
        <p:sp>
          <p:nvSpPr>
            <p:cNvPr id="17429" name="Line 33"/>
            <p:cNvSpPr>
              <a:spLocks noChangeShapeType="1"/>
            </p:cNvSpPr>
            <p:nvPr/>
          </p:nvSpPr>
          <p:spPr bwMode="auto">
            <a:xfrm flipH="1" flipV="1">
              <a:off x="7391400" y="4038600"/>
              <a:ext cx="0" cy="381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6" name="Text Box 34"/>
            <p:cNvSpPr txBox="1">
              <a:spLocks noChangeArrowheads="1"/>
            </p:cNvSpPr>
            <p:nvPr/>
          </p:nvSpPr>
          <p:spPr bwMode="auto">
            <a:xfrm>
              <a:off x="6858000" y="4362450"/>
              <a:ext cx="1066800" cy="15811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Recovery Act Funding in 2009: $300 million to AHRQ</a:t>
              </a:r>
            </a:p>
          </p:txBody>
        </p:sp>
        <p:sp>
          <p:nvSpPr>
            <p:cNvPr id="3107" name="Text Box 35"/>
            <p:cNvSpPr txBox="1">
              <a:spLocks noChangeArrowheads="1"/>
            </p:cNvSpPr>
            <p:nvPr/>
          </p:nvSpPr>
          <p:spPr bwMode="auto">
            <a:xfrm>
              <a:off x="7543800" y="3657600"/>
              <a:ext cx="685800" cy="3365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2010</a:t>
              </a:r>
            </a:p>
          </p:txBody>
        </p:sp>
        <p:sp>
          <p:nvSpPr>
            <p:cNvPr id="17432" name="Line 36"/>
            <p:cNvSpPr>
              <a:spLocks noChangeShapeType="1"/>
            </p:cNvSpPr>
            <p:nvPr/>
          </p:nvSpPr>
          <p:spPr bwMode="auto">
            <a:xfrm>
              <a:off x="7848600" y="3505200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33" name="Line 37"/>
            <p:cNvSpPr>
              <a:spLocks noChangeShapeType="1"/>
            </p:cNvSpPr>
            <p:nvPr/>
          </p:nvSpPr>
          <p:spPr bwMode="auto">
            <a:xfrm>
              <a:off x="8458200" y="2971800"/>
              <a:ext cx="0" cy="685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0" name="Text Box 38"/>
            <p:cNvSpPr txBox="1">
              <a:spLocks noChangeArrowheads="1"/>
            </p:cNvSpPr>
            <p:nvPr/>
          </p:nvSpPr>
          <p:spPr bwMode="auto">
            <a:xfrm>
              <a:off x="7924800" y="1371600"/>
              <a:ext cx="1143000" cy="15811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b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President’s FY 2011 AHRQ budget proposal: $611 million</a:t>
              </a:r>
            </a:p>
          </p:txBody>
        </p:sp>
        <p:sp>
          <p:nvSpPr>
            <p:cNvPr id="3113" name="Text Box 41"/>
            <p:cNvSpPr txBox="1">
              <a:spLocks noChangeArrowheads="1"/>
            </p:cNvSpPr>
            <p:nvPr/>
          </p:nvSpPr>
          <p:spPr bwMode="auto">
            <a:xfrm>
              <a:off x="3352800" y="3657600"/>
              <a:ext cx="685800" cy="3365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 b="1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1998</a:t>
              </a:r>
            </a:p>
          </p:txBody>
        </p:sp>
        <p:sp>
          <p:nvSpPr>
            <p:cNvPr id="17436" name="Line 42"/>
            <p:cNvSpPr>
              <a:spLocks noChangeShapeType="1"/>
            </p:cNvSpPr>
            <p:nvPr/>
          </p:nvSpPr>
          <p:spPr bwMode="auto">
            <a:xfrm flipV="1">
              <a:off x="2438400" y="3505200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5" name="Text Box 43"/>
            <p:cNvSpPr txBox="1">
              <a:spLocks noChangeArrowheads="1"/>
            </p:cNvSpPr>
            <p:nvPr/>
          </p:nvSpPr>
          <p:spPr bwMode="auto">
            <a:xfrm>
              <a:off x="1828800" y="2743200"/>
              <a:ext cx="1219200" cy="730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FY 1995 Budget: $154 million</a:t>
              </a:r>
            </a:p>
          </p:txBody>
        </p:sp>
        <p:sp>
          <p:nvSpPr>
            <p:cNvPr id="3116" name="Text Box 44"/>
            <p:cNvSpPr txBox="1">
              <a:spLocks noChangeArrowheads="1"/>
            </p:cNvSpPr>
            <p:nvPr/>
          </p:nvSpPr>
          <p:spPr bwMode="auto">
            <a:xfrm>
              <a:off x="2057400" y="4238625"/>
              <a:ext cx="1143000" cy="5175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“Near-death experience”</a:t>
              </a:r>
            </a:p>
          </p:txBody>
        </p:sp>
        <p:sp>
          <p:nvSpPr>
            <p:cNvPr id="3117" name="Text Box 45"/>
            <p:cNvSpPr txBox="1">
              <a:spLocks noChangeArrowheads="1"/>
            </p:cNvSpPr>
            <p:nvPr/>
          </p:nvSpPr>
          <p:spPr bwMode="auto">
            <a:xfrm>
              <a:off x="3124200" y="4222750"/>
              <a:ext cx="1295400" cy="15811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b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AHCPR becomes the Agency for Healthcare Research and Quality (AHRQ)</a:t>
              </a:r>
            </a:p>
          </p:txBody>
        </p:sp>
        <p:sp>
          <p:nvSpPr>
            <p:cNvPr id="3118" name="Text Box 46"/>
            <p:cNvSpPr txBox="1">
              <a:spLocks noChangeArrowheads="1"/>
            </p:cNvSpPr>
            <p:nvPr/>
          </p:nvSpPr>
          <p:spPr bwMode="auto">
            <a:xfrm>
              <a:off x="4343400" y="4343400"/>
              <a:ext cx="1143000" cy="11557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Effective Health Care (EHC) Program created</a:t>
              </a:r>
            </a:p>
          </p:txBody>
        </p:sp>
        <p:sp>
          <p:nvSpPr>
            <p:cNvPr id="3119" name="Text Box 47"/>
            <p:cNvSpPr txBox="1">
              <a:spLocks noChangeArrowheads="1"/>
            </p:cNvSpPr>
            <p:nvPr/>
          </p:nvSpPr>
          <p:spPr bwMode="auto">
            <a:xfrm>
              <a:off x="4343400" y="2562225"/>
              <a:ext cx="1219200" cy="9429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FY 2003 Budget: $318.7 million</a:t>
              </a:r>
            </a:p>
          </p:txBody>
        </p:sp>
        <p:sp>
          <p:nvSpPr>
            <p:cNvPr id="17442" name="Line 48"/>
            <p:cNvSpPr>
              <a:spLocks noChangeShapeType="1"/>
            </p:cNvSpPr>
            <p:nvPr/>
          </p:nvSpPr>
          <p:spPr bwMode="auto">
            <a:xfrm flipV="1">
              <a:off x="4953000" y="3505200"/>
              <a:ext cx="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1" name="Text Box 49"/>
            <p:cNvSpPr txBox="1">
              <a:spLocks noChangeArrowheads="1"/>
            </p:cNvSpPr>
            <p:nvPr/>
          </p:nvSpPr>
          <p:spPr bwMode="auto">
            <a:xfrm>
              <a:off x="7315200" y="2590800"/>
              <a:ext cx="990600" cy="9429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FY 2010 Budget: $397 million</a:t>
              </a:r>
            </a:p>
          </p:txBody>
        </p:sp>
        <p:sp>
          <p:nvSpPr>
            <p:cNvPr id="17444" name="Line 50"/>
            <p:cNvSpPr>
              <a:spLocks noChangeShapeType="1"/>
            </p:cNvSpPr>
            <p:nvPr/>
          </p:nvSpPr>
          <p:spPr bwMode="auto">
            <a:xfrm>
              <a:off x="6324600" y="4038600"/>
              <a:ext cx="0" cy="685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3" name="Text Box 51"/>
            <p:cNvSpPr txBox="1">
              <a:spLocks noChangeArrowheads="1"/>
            </p:cNvSpPr>
            <p:nvPr/>
          </p:nvSpPr>
          <p:spPr bwMode="auto">
            <a:xfrm>
              <a:off x="5562600" y="4759325"/>
              <a:ext cx="1524000" cy="1793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40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EHC Program launched, includes dissemination   and application function by the Eisenberg Center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Setting the Context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The Healthcare Research and Quality Act of 1999 directed AHRQ to conduct and support research with respect to the delivery of health care for Priority Populations</a:t>
            </a:r>
          </a:p>
          <a:p>
            <a:pPr>
              <a:lnSpc>
                <a:spcPct val="70000"/>
              </a:lnSpc>
              <a:defRPr/>
            </a:pPr>
            <a:endParaRPr lang="en-US" sz="2800" dirty="0">
              <a:ea typeface="+mn-ea"/>
              <a:cs typeface="+mn-cs"/>
            </a:endParaRP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AHRQ published its Priority Population Inclusion Policy in February 2003</a:t>
            </a:r>
          </a:p>
          <a:p>
            <a:pPr>
              <a:lnSpc>
                <a:spcPct val="70000"/>
              </a:lnSpc>
              <a:defRPr/>
            </a:pPr>
            <a:endParaRPr lang="en-US" sz="2800" dirty="0">
              <a:ea typeface="+mn-ea"/>
              <a:cs typeface="+mn-cs"/>
            </a:endParaRP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Established an AHRQ functional unit to assist in carrying out policy requirements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AHRQ Priority Populations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Inner city and rural areas (including frontier areas)</a:t>
            </a: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Low income groups</a:t>
            </a: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Racial and ethnic minority groups</a:t>
            </a: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Women and children</a:t>
            </a: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The elderly</a:t>
            </a: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Individuals with special health care needs, including individuals with disabilities and those who need chronic care or end-of-life health care</a:t>
            </a:r>
          </a:p>
          <a:p>
            <a:pPr>
              <a:lnSpc>
                <a:spcPct val="70000"/>
              </a:lnSpc>
              <a:defRPr/>
            </a:pPr>
            <a:endParaRPr lang="en-US" sz="2400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The Policy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Provides one of the cornerstones for studying and eliminating health care disparities</a:t>
            </a: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Intended to ensure inclusion in </a:t>
            </a:r>
            <a:r>
              <a:rPr lang="en-US" sz="2800" dirty="0" err="1">
                <a:ea typeface="+mn-ea"/>
                <a:cs typeface="+mn-cs"/>
              </a:rPr>
              <a:t>AHRQ’s</a:t>
            </a:r>
            <a:r>
              <a:rPr lang="en-US" sz="2800" dirty="0">
                <a:ea typeface="+mn-ea"/>
                <a:cs typeface="+mn-cs"/>
              </a:rPr>
              <a:t> overall portfolio of research</a:t>
            </a: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Intended to foster inclusion such that research designs explicitly allow for valid analyses – including subgroup analyses where relevant</a:t>
            </a: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Investigators should consider inclusion of one or more priority populations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The Policy (cont)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800" dirty="0">
                <a:ea typeface="+mn-ea"/>
                <a:cs typeface="+mn-cs"/>
              </a:rPr>
              <a:t>Encourages development of specific outreach plans to reach participant recruitment goals</a:t>
            </a:r>
          </a:p>
          <a:p>
            <a:pPr>
              <a:lnSpc>
                <a:spcPct val="80000"/>
              </a:lnSpc>
              <a:defRPr/>
            </a:pPr>
            <a:r>
              <a:rPr lang="en-US" sz="2800" dirty="0">
                <a:ea typeface="+mn-ea"/>
                <a:cs typeface="+mn-cs"/>
              </a:rPr>
              <a:t>Encourages subgroup analyses to provide specific research results relevant to one or more priority population</a:t>
            </a:r>
          </a:p>
          <a:p>
            <a:pPr>
              <a:lnSpc>
                <a:spcPct val="80000"/>
              </a:lnSpc>
              <a:defRPr/>
            </a:pPr>
            <a:r>
              <a:rPr lang="en-US" sz="2800" dirty="0">
                <a:ea typeface="+mn-ea"/>
                <a:cs typeface="+mn-cs"/>
              </a:rPr>
              <a:t>Requires explicit justification of exclusion, such as inappropriate with respect to the health of subjects or purpose of research</a:t>
            </a:r>
          </a:p>
          <a:p>
            <a:pPr>
              <a:lnSpc>
                <a:spcPct val="80000"/>
              </a:lnSpc>
              <a:defRPr/>
            </a:pPr>
            <a:endParaRPr lang="en-US" sz="2400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Inclusion in Real Time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Core Business</a:t>
            </a:r>
          </a:p>
          <a:p>
            <a:pPr lvl="1">
              <a:lnSpc>
                <a:spcPct val="70000"/>
              </a:lnSpc>
              <a:defRPr/>
            </a:pPr>
            <a:r>
              <a:rPr lang="en-US" dirty="0"/>
              <a:t>Knowledge Creation</a:t>
            </a:r>
          </a:p>
          <a:p>
            <a:pPr lvl="1">
              <a:lnSpc>
                <a:spcPct val="70000"/>
              </a:lnSpc>
              <a:defRPr/>
            </a:pPr>
            <a:r>
              <a:rPr lang="en-US" dirty="0"/>
              <a:t>Synthesis &amp; Dissemination</a:t>
            </a:r>
          </a:p>
          <a:p>
            <a:pPr lvl="1">
              <a:lnSpc>
                <a:spcPct val="70000"/>
              </a:lnSpc>
              <a:defRPr/>
            </a:pPr>
            <a:r>
              <a:rPr lang="en-US" dirty="0"/>
              <a:t>Implementation &amp; Use</a:t>
            </a: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Measurement</a:t>
            </a: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Data</a:t>
            </a: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Training &amp; Research Infrastructure</a:t>
            </a:r>
          </a:p>
          <a:p>
            <a:pPr>
              <a:lnSpc>
                <a:spcPct val="70000"/>
              </a:lnSpc>
              <a:defRPr/>
            </a:pPr>
            <a:r>
              <a:rPr lang="en-US" sz="2800" dirty="0">
                <a:ea typeface="+mn-ea"/>
                <a:cs typeface="+mn-cs"/>
              </a:rPr>
              <a:t>Research Portfolios</a:t>
            </a: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AHRQ Portfolios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5263" y="1676400"/>
            <a:ext cx="4148137" cy="4876800"/>
          </a:xfrm>
        </p:spPr>
        <p:txBody>
          <a:bodyPr/>
          <a:lstStyle/>
          <a:p>
            <a:pPr>
              <a:lnSpc>
                <a:spcPct val="95000"/>
              </a:lnSpc>
              <a:defRPr/>
            </a:pPr>
            <a:r>
              <a:rPr lang="en-US" sz="2400" dirty="0">
                <a:ea typeface="+mn-ea"/>
                <a:cs typeface="+mn-cs"/>
              </a:rPr>
              <a:t>Value</a:t>
            </a:r>
          </a:p>
          <a:p>
            <a:pPr marL="862013" lvl="1" indent="-282575">
              <a:lnSpc>
                <a:spcPct val="100000"/>
              </a:lnSpc>
              <a:defRPr/>
            </a:pPr>
            <a:r>
              <a:rPr lang="en-US" sz="2000" dirty="0"/>
              <a:t>Goal: Support the development of health care activities that help reduce unnecessary waste while improving quality</a:t>
            </a:r>
          </a:p>
          <a:p>
            <a:pPr>
              <a:lnSpc>
                <a:spcPct val="100000"/>
              </a:lnSpc>
              <a:defRPr/>
            </a:pPr>
            <a:r>
              <a:rPr lang="en-US" sz="2400" dirty="0">
                <a:ea typeface="+mn-ea"/>
                <a:cs typeface="+mn-cs"/>
              </a:rPr>
              <a:t>Innovations/Emerging Issues</a:t>
            </a:r>
          </a:p>
          <a:p>
            <a:pPr marL="862013" lvl="1" indent="-282575">
              <a:lnSpc>
                <a:spcPct val="100000"/>
              </a:lnSpc>
              <a:defRPr/>
            </a:pPr>
            <a:r>
              <a:rPr lang="en-US" sz="2000" dirty="0"/>
              <a:t>Goal: Identify and support ideas and projects that have the potential for highly innovative solutions to health care challenges</a:t>
            </a: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>
            <p:ph sz="half" idx="2"/>
          </p:nvPr>
        </p:nvGraphicFramePr>
        <p:xfrm>
          <a:off x="4310063" y="1828800"/>
          <a:ext cx="4664075" cy="4648200"/>
        </p:xfrm>
        <a:graphic>
          <a:graphicData uri="http://schemas.openxmlformats.org/presentationml/2006/ole">
            <p:oleObj spid="_x0000_s23554" name="Visio" r:id="rId3" imgW="7146788" imgH="7121428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>
            <p:ph idx="4294967295"/>
          </p:nvPr>
        </p:nvGraphicFramePr>
        <p:xfrm>
          <a:off x="0" y="762000"/>
          <a:ext cx="9372600" cy="6148388"/>
        </p:xfrm>
        <a:graphic>
          <a:graphicData uri="http://schemas.openxmlformats.org/presentationml/2006/ole">
            <p:oleObj spid="_x0000_s24578" name="Chart" r:id="rId4" imgW="7620000" imgH="6238783" progId="MSGraph.Chart.8">
              <p:embed followColorScheme="full"/>
            </p:oleObj>
          </a:graphicData>
        </a:graphic>
      </p:graphicFrame>
      <p:sp>
        <p:nvSpPr>
          <p:cNvPr id="90115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>
                <a:ea typeface="+mj-ea"/>
                <a:cs typeface="+mj-cs"/>
              </a:rPr>
              <a:t>AHRQ Priorities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5857875" y="2514600"/>
            <a:ext cx="1914525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Effective Health</a:t>
            </a:r>
            <a:b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Care Program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2514600" y="4573588"/>
            <a:ext cx="25908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Medical Expenditure</a:t>
            </a:r>
            <a:b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Panel Surveys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1847850" y="2566988"/>
            <a:ext cx="19812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Ambulatory</a:t>
            </a:r>
            <a:b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Patient Safety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3425825" y="1728788"/>
            <a:ext cx="22860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</a:t>
            </a:r>
            <a:r>
              <a:rPr lang="en-US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Patient</a:t>
            </a:r>
            <a:r>
              <a:rPr lang="en-US" sz="1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Safety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3835400" y="2152650"/>
            <a:ext cx="1524000" cy="1196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25425" indent="-225425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Health IT</a:t>
            </a:r>
          </a:p>
          <a:p>
            <a:pPr marL="225425" indent="-225425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Patient Safety</a:t>
            </a:r>
            <a:b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Organizations</a:t>
            </a:r>
          </a:p>
          <a:p>
            <a:pPr marL="225425" indent="-225425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New Patient</a:t>
            </a:r>
            <a:b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Safety Grants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486400" y="2971800"/>
            <a:ext cx="3048000" cy="140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25425" indent="-225425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Comparative </a:t>
            </a:r>
            <a:b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Effectiveness Reviews</a:t>
            </a:r>
          </a:p>
          <a:p>
            <a:pPr marL="225425" indent="-225425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Comparative Effectiveness Research </a:t>
            </a:r>
          </a:p>
          <a:p>
            <a:pPr marL="225425" indent="-225425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Clear Findings for </a:t>
            </a:r>
            <a:b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Multiple Audiences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4600575" y="5143500"/>
            <a:ext cx="3505200" cy="140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25425" indent="-225425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Quality &amp; Cost-Effectiveness, e.g.</a:t>
            </a:r>
            <a:b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Prevention and Pharmaceutical</a:t>
            </a:r>
            <a:b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Outcomes</a:t>
            </a:r>
          </a:p>
          <a:p>
            <a:pPr marL="225425" indent="-225425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U.S. Preventive Services</a:t>
            </a:r>
            <a:b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Task Force</a:t>
            </a:r>
          </a:p>
          <a:p>
            <a:pPr marL="225425" indent="-225425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 MRSA/HAIs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2219325" y="5141913"/>
            <a:ext cx="2576513" cy="963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25425" indent="-225425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  <a:tabLst>
                <a:tab pos="225425" algn="l"/>
              </a:tabLst>
            </a:pP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 Visit-Level Information on</a:t>
            </a:r>
            <a:b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 Medical Expenditures</a:t>
            </a:r>
          </a:p>
          <a:p>
            <a:pPr marL="225425" indent="-225425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  <a:tabLst>
                <a:tab pos="225425" algn="l"/>
              </a:tabLst>
            </a:pP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 Annual Quality &amp; </a:t>
            </a:r>
            <a:b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 Disparities Reports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1457325" y="3133725"/>
            <a:ext cx="2743200" cy="117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25425" indent="-225425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Safety &amp; Quality Measures,</a:t>
            </a:r>
            <a:b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Drug Management and</a:t>
            </a:r>
            <a:b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Patient-Centered Care</a:t>
            </a:r>
          </a:p>
          <a:p>
            <a:pPr marL="225425" indent="-225425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Patient Safety Improvement</a:t>
            </a:r>
            <a:b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sz="1400">
                <a:latin typeface="Arial" charset="0"/>
                <a:ea typeface="ＭＳ Ｐゴシック" charset="-128"/>
                <a:cs typeface="ＭＳ Ｐゴシック" charset="-128"/>
              </a:rPr>
              <a:t>Corps</a:t>
            </a:r>
          </a:p>
        </p:txBody>
      </p: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4833938" y="4572000"/>
            <a:ext cx="25908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b="1">
                <a:solidFill>
                  <a:srgbClr val="FFFA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Other Research &amp; Dissemination Activities</a:t>
            </a:r>
          </a:p>
        </p:txBody>
      </p:sp>
      <p:sp>
        <p:nvSpPr>
          <p:cNvPr id="24590" name="AutoShape 15" descr="https://webmail.hhs.gov/exchange/Cathy.Tokarski/Inbox/RE:%20Background%20for%20Dr.%20Clancy%20speech%20to%20Int%27l%20Conf.%20on%20Health%20Policy%20Statistics-3.EML/1_multipart/image009.gif?Security=2"/>
          <p:cNvSpPr>
            <a:spLocks noChangeAspect="1" noChangeArrowheads="1"/>
          </p:cNvSpPr>
          <p:nvPr/>
        </p:nvSpPr>
        <p:spPr bwMode="auto">
          <a:xfrm>
            <a:off x="4229100" y="-1646238"/>
            <a:ext cx="4552950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endParaRPr lang="en-US" sz="320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APA 5-29-06 presentation 1.0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AAPA 5-29-06 presentation 1.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AAPA 5-29-06 presentation 1.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PA 5-29-06 presentation 1.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PA 5-29-06 presentation 1.0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PA 5-29-06 presentation 1.0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PA 5-29-06 presentation 1.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PA 5-29-06 presentation 1.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PA 5-29-06 presentation 1.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AAPA 5-29-06 presentation 1.0</Template>
  <TotalTime>1563</TotalTime>
  <Words>697</Words>
  <Application>Microsoft Office PowerPoint</Application>
  <PresentationFormat>On-screen Show (4:3)</PresentationFormat>
  <Paragraphs>120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AAPA 5-29-06 presentation 1.0</vt:lpstr>
      <vt:lpstr>Photo Editor Photo</vt:lpstr>
      <vt:lpstr>Visio</vt:lpstr>
      <vt:lpstr>Chart</vt:lpstr>
      <vt:lpstr>Creating an Integrated Framework for Reducing Disparities in Health Care Quality</vt:lpstr>
      <vt:lpstr>The Change/Evolution of AHRQ</vt:lpstr>
      <vt:lpstr>Setting the Context</vt:lpstr>
      <vt:lpstr>AHRQ Priority Populations</vt:lpstr>
      <vt:lpstr>The Policy</vt:lpstr>
      <vt:lpstr>The Policy (cont)</vt:lpstr>
      <vt:lpstr>Inclusion in Real Time</vt:lpstr>
      <vt:lpstr>AHRQ Portfolios</vt:lpstr>
      <vt:lpstr>AHRQ Priorities</vt:lpstr>
      <vt:lpstr>Lessons Learned</vt:lpstr>
      <vt:lpstr>Lessons Learned</vt:lpstr>
      <vt:lpstr>Why Is This Important?</vt:lpstr>
      <vt:lpstr>ACA Provisions Related to AHRQ</vt:lpstr>
      <vt:lpstr>Thank You</vt:lpstr>
    </vt:vector>
  </TitlesOfParts>
  <Manager>Bonnie Ohri</Manager>
  <Company>OCKT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Services Research Funding</dc:title>
  <dc:creator>Carolyn M. Clancy, MD, w/Jeff hardy</dc:creator>
  <dc:description>AcademyHealth Annual Research Meeting, Boston, June 27, 2010</dc:description>
  <cp:lastModifiedBy>kathryn.ramage</cp:lastModifiedBy>
  <cp:revision>47</cp:revision>
  <dcterms:created xsi:type="dcterms:W3CDTF">2010-10-18T18:13:16Z</dcterms:created>
  <dcterms:modified xsi:type="dcterms:W3CDTF">2010-12-02T14:18:25Z</dcterms:modified>
</cp:coreProperties>
</file>