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embeddings/oleObject2.bin" ContentType="application/vnd.openxmlformats-officedocument.oleObjec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75" r:id="rId2"/>
    <p:sldId id="415" r:id="rId3"/>
    <p:sldId id="418" r:id="rId4"/>
    <p:sldId id="384" r:id="rId5"/>
    <p:sldId id="390" r:id="rId6"/>
  </p:sldIdLst>
  <p:sldSz cx="9144000" cy="6858000" type="screen4x3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FFFFCC"/>
    <a:srgbClr val="FFFF99"/>
    <a:srgbClr val="FF0000"/>
    <a:srgbClr val="FFCC66"/>
    <a:srgbClr val="FF9966"/>
    <a:srgbClr val="FF7C80"/>
    <a:srgbClr val="FF66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680" y="-18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434" y="-108"/>
      </p:cViewPr>
      <p:guideLst>
        <p:guide orient="horz" pos="2930"/>
        <p:guide pos="221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51613" y="8904288"/>
            <a:ext cx="396875" cy="30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56" tIns="45171" rIns="91956" bIns="45171" anchor="ctr">
            <a:prstTxWarp prst="textNoShape">
              <a:avLst/>
            </a:prstTxWarp>
            <a:spAutoFit/>
          </a:bodyPr>
          <a:lstStyle/>
          <a:p>
            <a:pPr algn="r" defTabSz="928688">
              <a:defRPr/>
            </a:pPr>
            <a:fld id="{8B707A84-A857-2E41-A4E3-BA9B24BBA0D4}" type="slidenum">
              <a:rPr lang="en-US" sz="1400">
                <a:latin typeface="Times New Roman" charset="0"/>
              </a:rPr>
              <a:pPr algn="r" defTabSz="928688"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9600"/>
            <a:ext cx="5149850" cy="418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956" tIns="45171" rIns="91956" bIns="451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39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5863" y="700088"/>
            <a:ext cx="4648200" cy="34861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54788" y="8905875"/>
            <a:ext cx="393700" cy="303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56" tIns="45171" rIns="91956" bIns="45171" anchor="ctr">
            <a:prstTxWarp prst="textNoShape">
              <a:avLst/>
            </a:prstTxWarp>
            <a:spAutoFit/>
          </a:bodyPr>
          <a:lstStyle/>
          <a:p>
            <a:pPr algn="r" defTabSz="928688">
              <a:defRPr/>
            </a:pPr>
            <a:fld id="{16086BB5-8198-964A-AAD0-DB31983DCC8B}" type="slidenum">
              <a:rPr lang="en-US" sz="1400">
                <a:latin typeface="Times New Roman" charset="0"/>
              </a:rPr>
              <a:pPr algn="r" defTabSz="928688"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85863" y="701675"/>
            <a:ext cx="4646612" cy="348456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9600"/>
            <a:ext cx="5149850" cy="4186238"/>
          </a:xfrm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Relationship Id="rId3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36866" name="Photo Editor Photo" r:id="rId3" imgW="6400000" imgH="1514686" progId="MSPhotoEd.3">
              <p:embed/>
            </p:oleObj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9" name="Group 93"/>
          <p:cNvGrpSpPr>
            <a:grpSpLocks/>
          </p:cNvGrpSpPr>
          <p:nvPr userDrawn="1"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1026" name="Object 109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6" name="Photo Editor Photo" r:id="rId14" imgW="3486637" imgH="1638529" progId="MSPhotoEd.3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research/dispmtgsum09.htm" TargetMode="External"/><Relationship Id="rId4" Type="http://schemas.openxmlformats.org/officeDocument/2006/relationships/hyperlink" Target="http://mcr.sagepub.com/content/67/5_suppl/155S.full.pdf+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286000"/>
            <a:ext cx="9144000" cy="18288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ea typeface="+mj-ea"/>
                <a:cs typeface="+mj-cs"/>
              </a:rPr>
              <a:t>Concept Meets Action: Creating an Integrated Framework for Reducing Racial and Ethnic Disparities in Health Care Quality</a:t>
            </a:r>
            <a:r>
              <a:rPr lang="en-US" sz="2800" dirty="0" smtClean="0">
                <a:ea typeface="+mj-ea"/>
                <a:cs typeface="+mj-cs"/>
              </a:rPr>
              <a:t/>
            </a:r>
            <a:br>
              <a:rPr lang="en-US" sz="2800" dirty="0" smtClean="0">
                <a:ea typeface="+mj-ea"/>
                <a:cs typeface="+mj-cs"/>
              </a:rPr>
            </a:br>
            <a:endParaRPr lang="en-US" sz="2800" dirty="0" smtClean="0">
              <a:ea typeface="+mj-ea"/>
              <a:cs typeface="+mj-cs"/>
            </a:endParaRPr>
          </a:p>
        </p:txBody>
      </p:sp>
      <p:sp>
        <p:nvSpPr>
          <p:cNvPr id="6041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191000"/>
            <a:ext cx="7993063" cy="2667000"/>
          </a:xfrm>
        </p:spPr>
        <p:txBody>
          <a:bodyPr/>
          <a:lstStyle/>
          <a:p>
            <a:pPr>
              <a:lnSpc>
                <a:spcPct val="110000"/>
              </a:lnSpc>
              <a:buFont typeface="Wingdings" charset="2"/>
              <a:buNone/>
              <a:defRPr/>
            </a:pPr>
            <a:r>
              <a:rPr lang="en-US" sz="2000" b="1">
                <a:effectLst/>
                <a:ea typeface="Arial" charset="0"/>
                <a:cs typeface="Arial" charset="0"/>
              </a:rPr>
              <a:t>INTRODUCTION</a:t>
            </a:r>
            <a:endParaRPr lang="en-US" sz="2000" b="1">
              <a:solidFill>
                <a:schemeClr val="tx1"/>
              </a:solidFill>
              <a:effectLst/>
              <a:ea typeface="Arial" charset="0"/>
              <a:cs typeface="Arial" charset="0"/>
            </a:endParaRPr>
          </a:p>
          <a:p>
            <a:pPr>
              <a:lnSpc>
                <a:spcPct val="110000"/>
              </a:lnSpc>
              <a:buFont typeface="Wingdings" charset="2"/>
              <a:buNone/>
              <a:defRPr/>
            </a:pPr>
            <a:r>
              <a:rPr lang="en-US" sz="200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Cecilia Rivera Casale, PhD</a:t>
            </a:r>
          </a:p>
          <a:p>
            <a:pPr>
              <a:lnSpc>
                <a:spcPct val="110000"/>
              </a:lnSpc>
              <a:buFont typeface="Wingdings" charset="2"/>
              <a:buNone/>
              <a:defRPr/>
            </a:pPr>
            <a:r>
              <a:rPr lang="en-US" sz="200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Agency for Healthcare Research and Quality</a:t>
            </a:r>
          </a:p>
          <a:p>
            <a:pPr>
              <a:lnSpc>
                <a:spcPct val="100000"/>
              </a:lnSpc>
              <a:buFont typeface="Wingdings" charset="2"/>
              <a:buNone/>
              <a:defRPr/>
            </a:pPr>
            <a:r>
              <a:rPr lang="en-US" sz="200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Division of Priority Populations  </a:t>
            </a:r>
          </a:p>
          <a:p>
            <a:pPr>
              <a:lnSpc>
                <a:spcPct val="100000"/>
              </a:lnSpc>
              <a:buFont typeface="Wingdings" charset="2"/>
              <a:buNone/>
              <a:defRPr/>
            </a:pPr>
            <a:r>
              <a:rPr lang="en-US" sz="200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September 28, 2010</a:t>
            </a:r>
          </a:p>
          <a:p>
            <a:pPr>
              <a:lnSpc>
                <a:spcPct val="100000"/>
              </a:lnSpc>
              <a:buFont typeface="Wingdings" charset="2"/>
              <a:buNone/>
              <a:defRPr/>
            </a:pPr>
            <a:endParaRPr lang="en-US" sz="2800">
              <a:solidFill>
                <a:schemeClr val="tx1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81000"/>
            <a:ext cx="6926263" cy="723900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ea typeface="+mj-ea"/>
                <a:cs typeface="+mj-cs"/>
              </a:rPr>
              <a:t> </a:t>
            </a:r>
            <a:r>
              <a:rPr lang="en-US" sz="3600" dirty="0" smtClean="0">
                <a:ea typeface="+mj-ea"/>
                <a:cs typeface="+mj-cs"/>
              </a:rPr>
              <a:t>Plan for the Session </a:t>
            </a:r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993063" cy="4648200"/>
          </a:xfrm>
        </p:spPr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Introduction </a:t>
            </a: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		Cecilia Rivera-</a:t>
            </a:r>
            <a:r>
              <a:rPr lang="en-US" sz="2000" dirty="0" err="1">
                <a:effectLst/>
                <a:ea typeface="Arial" charset="0"/>
                <a:cs typeface="Arial" charset="0"/>
              </a:rPr>
              <a:t>Casale</a:t>
            </a:r>
            <a:endParaRPr lang="en-US" sz="2000" dirty="0">
              <a:effectLst/>
              <a:ea typeface="Arial" charset="0"/>
              <a:cs typeface="Arial" charset="0"/>
            </a:endParaRP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endParaRPr lang="en-US" sz="2000" dirty="0">
              <a:effectLst/>
              <a:ea typeface="Arial" charset="0"/>
              <a:cs typeface="Arial" charset="0"/>
            </a:endParaRPr>
          </a:p>
          <a:p>
            <a:pPr>
              <a:lnSpc>
                <a:spcPct val="70000"/>
              </a:lnSpc>
              <a:defRPr/>
            </a:pPr>
            <a:r>
              <a:rPr lang="en-US" sz="2000" dirty="0" err="1">
                <a:effectLst/>
                <a:ea typeface="Arial" charset="0"/>
                <a:cs typeface="Arial" charset="0"/>
              </a:rPr>
              <a:t>AHRQ’s</a:t>
            </a:r>
            <a:r>
              <a:rPr lang="en-US" sz="2000" dirty="0">
                <a:effectLst/>
                <a:ea typeface="Arial" charset="0"/>
                <a:cs typeface="Arial" charset="0"/>
              </a:rPr>
              <a:t> Commitment to Quality Improvement and Disparities Reduction </a:t>
            </a: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		Francis </a:t>
            </a:r>
            <a:r>
              <a:rPr lang="en-US" sz="2000" dirty="0" err="1">
                <a:effectLst/>
                <a:ea typeface="Arial" charset="0"/>
                <a:cs typeface="Arial" charset="0"/>
              </a:rPr>
              <a:t>Chesley</a:t>
            </a:r>
            <a:endParaRPr lang="en-US" sz="2000" dirty="0">
              <a:effectLst/>
              <a:ea typeface="Arial" charset="0"/>
              <a:cs typeface="Arial" charset="0"/>
            </a:endParaRP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 </a:t>
            </a:r>
          </a:p>
          <a:p>
            <a:pPr>
              <a:lnSpc>
                <a:spcPct val="70000"/>
              </a:lnSpc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 Integrated Framework </a:t>
            </a: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		Marshall Chin  and Don </a:t>
            </a:r>
            <a:r>
              <a:rPr lang="en-US" sz="2000" dirty="0" err="1">
                <a:effectLst/>
                <a:ea typeface="Arial" charset="0"/>
                <a:cs typeface="Arial" charset="0"/>
              </a:rPr>
              <a:t>Goldmann</a:t>
            </a:r>
            <a:endParaRPr lang="en-US" sz="2000" dirty="0">
              <a:effectLst/>
              <a:ea typeface="Arial" charset="0"/>
              <a:cs typeface="Arial" charset="0"/>
            </a:endParaRP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 </a:t>
            </a:r>
          </a:p>
          <a:p>
            <a:pPr>
              <a:lnSpc>
                <a:spcPct val="70000"/>
              </a:lnSpc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Practical Exercise and Discussion</a:t>
            </a: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		Denise Dougherty- Facilitator</a:t>
            </a: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endParaRPr lang="en-US" sz="2000" dirty="0">
              <a:effectLst/>
              <a:ea typeface="Arial" charset="0"/>
              <a:cs typeface="Arial" charset="0"/>
            </a:endParaRPr>
          </a:p>
          <a:p>
            <a:pPr>
              <a:lnSpc>
                <a:spcPct val="70000"/>
              </a:lnSpc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Final Comments and Next Steps </a:t>
            </a: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		Francis </a:t>
            </a:r>
            <a:r>
              <a:rPr lang="en-US" sz="2000" dirty="0" err="1">
                <a:effectLst/>
                <a:ea typeface="Arial" charset="0"/>
                <a:cs typeface="Arial" charset="0"/>
              </a:rPr>
              <a:t>Chesley</a:t>
            </a:r>
            <a:endParaRPr lang="en-US" sz="2000" dirty="0">
              <a:effectLst/>
              <a:ea typeface="Arial" charset="0"/>
              <a:cs typeface="Arial" charset="0"/>
            </a:endParaRP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000" dirty="0">
                <a:effectLst/>
                <a:ea typeface="+mn-ea"/>
                <a:cs typeface="+mn-cs"/>
              </a:rPr>
              <a:t>	 </a:t>
            </a: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000" dirty="0">
                <a:ea typeface="+mn-ea"/>
                <a:cs typeface="+mn-cs"/>
              </a:rPr>
              <a:t>	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0"/>
            <a:ext cx="6545263" cy="11430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ea typeface="+mj-ea"/>
                <a:cs typeface="+mj-cs"/>
              </a:rPr>
              <a:t>Background on Framework Presented Today </a:t>
            </a:r>
          </a:p>
        </p:txBody>
      </p:sp>
      <p:sp>
        <p:nvSpPr>
          <p:cNvPr id="69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993063" cy="4724400"/>
          </a:xfrm>
        </p:spPr>
        <p:txBody>
          <a:bodyPr/>
          <a:lstStyle/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800" dirty="0">
                <a:solidFill>
                  <a:schemeClr val="tx1"/>
                </a:solidFill>
                <a:ea typeface="Arial" charset="0"/>
                <a:cs typeface="Arial" charset="0"/>
              </a:rPr>
              <a:t>			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 typeface="WP IconicSymbolsA" pitchFamily="2" charset="2"/>
              <a:buNone/>
              <a:defRPr/>
            </a:pPr>
            <a:r>
              <a:rPr lang="en-US" sz="1800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	</a:t>
            </a:r>
            <a:r>
              <a:rPr lang="en-US" sz="2000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Stakeholder and Expert Meeting convened by AHRQ in October, 2009 focused on health IT as a tool to improve quality in under-resourced settings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 typeface="WP IconicSymbolsA" pitchFamily="2" charset="2"/>
              <a:buNone/>
              <a:defRPr/>
            </a:pPr>
            <a:endParaRPr lang="en-US" sz="2000" dirty="0">
              <a:solidFill>
                <a:schemeClr val="tx1"/>
              </a:solidFill>
              <a:effectLst/>
              <a:ea typeface="Arial" charset="0"/>
              <a:cs typeface="Arial" charset="0"/>
            </a:endParaRP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 typeface="WP IconicSymbolsA" pitchFamily="2" charset="2"/>
              <a:buNone/>
              <a:defRPr/>
            </a:pPr>
            <a:r>
              <a:rPr lang="en-US" sz="2000" b="1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Reasons to Focus on Health IT: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	Tool for QI interventions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	Implementation requires changes in health care organizations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	Has potential to address issues faced by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	under resourced settings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z="2000" dirty="0">
              <a:solidFill>
                <a:schemeClr val="tx1"/>
              </a:solidFill>
              <a:effectLst/>
              <a:ea typeface="Arial" charset="0"/>
              <a:cs typeface="Arial" charset="0"/>
            </a:endParaRP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000" b="1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Reasons to Focus on Settings</a:t>
            </a:r>
            <a:r>
              <a:rPr lang="en-US" sz="2000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: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ea typeface="Arial" charset="0"/>
                <a:cs typeface="Arial" charset="0"/>
              </a:rPr>
              <a:t>	</a:t>
            </a:r>
            <a:r>
              <a:rPr lang="en-US" sz="2000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Disparities in healthcare quality are often related to: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	Where patients get care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	Who cares for patients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000" dirty="0">
                <a:solidFill>
                  <a:schemeClr val="tx1"/>
                </a:solidFill>
                <a:effectLst/>
                <a:ea typeface="Arial" charset="0"/>
                <a:cs typeface="Arial" charset="0"/>
              </a:rPr>
              <a:t>	Patient’s personal, and social characteristics</a:t>
            </a: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1800" dirty="0">
                <a:solidFill>
                  <a:schemeClr val="tx1"/>
                </a:solidFill>
                <a:ea typeface="+mn-ea"/>
                <a:cs typeface="+mn-cs"/>
              </a:rPr>
              <a:t>		</a:t>
            </a:r>
            <a:endParaRPr lang="en-US" sz="18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ea typeface="+mj-ea"/>
                <a:cs typeface="+mj-cs"/>
              </a:rPr>
              <a:t>Expert Meeting Follow-up </a:t>
            </a:r>
          </a:p>
        </p:txBody>
      </p:sp>
      <p:sp>
        <p:nvSpPr>
          <p:cNvPr id="619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993063" cy="3657600"/>
          </a:xfrm>
        </p:spPr>
        <p:txBody>
          <a:bodyPr/>
          <a:lstStyle/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sz="2000" dirty="0" smtClean="0">
                <a:effectLst/>
                <a:ea typeface="+mn-ea"/>
                <a:cs typeface="Arial" pitchFamily="34" charset="0"/>
              </a:rPr>
              <a:t>AHRQ Health IT Portfolio request to develop a framework that brings together quality improvement and disparities reduction in health care and health outcomes focused on priority populations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endParaRPr lang="en-US" sz="2000" dirty="0" smtClean="0">
              <a:effectLst/>
              <a:ea typeface="+mn-ea"/>
              <a:cs typeface="Arial" pitchFamily="34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sz="2000" dirty="0" smtClean="0">
                <a:effectLst/>
                <a:ea typeface="+mn-ea"/>
                <a:cs typeface="Arial" pitchFamily="34" charset="0"/>
              </a:rPr>
              <a:t>Need for developing combined framework was reiterated by Expert Meeting participants  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endParaRPr lang="en-US" sz="2000" dirty="0" smtClean="0">
              <a:effectLst/>
              <a:ea typeface="+mn-ea"/>
              <a:cs typeface="Arial" pitchFamily="34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en-US" sz="2000" dirty="0" smtClean="0">
                <a:effectLst/>
                <a:ea typeface="+mn-ea"/>
                <a:cs typeface="Arial" pitchFamily="34" charset="0"/>
              </a:rPr>
              <a:t>	Expert meeting report available at AHRQ Website: 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en-US" sz="2000" dirty="0" smtClean="0">
                <a:solidFill>
                  <a:schemeClr val="tx1"/>
                </a:solidFill>
                <a:effectLst/>
                <a:ea typeface="+mn-ea"/>
                <a:cs typeface="Arial" pitchFamily="34" charset="0"/>
              </a:rPr>
              <a:t>	</a:t>
            </a:r>
            <a:r>
              <a:rPr lang="en-US" sz="2000" dirty="0" smtClean="0">
                <a:effectLst/>
                <a:ea typeface="+mn-ea"/>
                <a:cs typeface="Arial" pitchFamily="34" charset="0"/>
                <a:hlinkClick r:id="rId3"/>
              </a:rPr>
              <a:t>http://www.ahrq.gov/research/dispmtgsum09.htm</a:t>
            </a:r>
            <a:endParaRPr lang="en-US" sz="2000" dirty="0" smtClean="0">
              <a:effectLst/>
              <a:ea typeface="+mn-ea"/>
              <a:cs typeface="Arial" pitchFamily="34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en-US" sz="2000" dirty="0" smtClean="0">
                <a:effectLst/>
                <a:ea typeface="+mn-ea"/>
                <a:cs typeface="Arial" pitchFamily="34" charset="0"/>
              </a:rPr>
              <a:t>	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en-US" sz="2000" dirty="0" smtClean="0">
                <a:effectLst/>
                <a:ea typeface="+mn-ea"/>
                <a:cs typeface="Arial" pitchFamily="34" charset="0"/>
              </a:rPr>
              <a:t>	Link to Medical Care Research and Review Supplement </a:t>
            </a:r>
            <a:r>
              <a:rPr lang="en-US" sz="2000" dirty="0" smtClean="0">
                <a:effectLst/>
                <a:ea typeface="+mn-ea"/>
                <a:cs typeface="Arial" pitchFamily="34" charset="0"/>
                <a:hlinkClick r:id="rId4"/>
              </a:rPr>
              <a:t>http://mcr.sagepub.com/content/67/5_suppl/155S.full.pdf+html</a:t>
            </a:r>
            <a:endParaRPr lang="en-US" sz="2000" dirty="0" smtClean="0">
              <a:effectLst/>
              <a:ea typeface="+mn-ea"/>
              <a:cs typeface="Arial" pitchFamily="34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endParaRPr lang="en-US" sz="200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en-US" sz="2000" dirty="0" smtClean="0">
                <a:solidFill>
                  <a:schemeClr val="tx1"/>
                </a:solidFill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>
                <a:ea typeface="+mj-ea"/>
                <a:cs typeface="+mj-cs"/>
              </a:rPr>
              <a:t>Looking To the Future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5257800" cy="42672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What is the most important outcome of this session? </a:t>
            </a:r>
          </a:p>
          <a:p>
            <a:pPr>
              <a:lnSpc>
                <a:spcPct val="80000"/>
              </a:lnSpc>
              <a:buFont typeface="Wingdings" charset="2"/>
              <a:buNone/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	Your input and ideas to:</a:t>
            </a:r>
          </a:p>
          <a:p>
            <a:pPr>
              <a:lnSpc>
                <a:spcPct val="80000"/>
              </a:lnSpc>
              <a:buFont typeface="Wingdings" charset="2"/>
              <a:buNone/>
              <a:defRPr/>
            </a:pPr>
            <a:endParaRPr lang="en-US" sz="2000" dirty="0">
              <a:effectLst/>
              <a:ea typeface="Arial" charset="0"/>
              <a:cs typeface="Arial" charset="0"/>
            </a:endParaRPr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Continue the development of  an action oriented research framework  to reduce disparities; and</a:t>
            </a:r>
          </a:p>
          <a:p>
            <a:pPr>
              <a:lnSpc>
                <a:spcPct val="80000"/>
              </a:lnSpc>
              <a:buFontTx/>
              <a:buChar char="-"/>
              <a:defRPr/>
            </a:pPr>
            <a:endParaRPr lang="en-US" sz="2000" dirty="0">
              <a:effectLst/>
              <a:ea typeface="Arial" charset="0"/>
              <a:cs typeface="Arial" charset="0"/>
            </a:endParaRPr>
          </a:p>
          <a:p>
            <a:pPr>
              <a:lnSpc>
                <a:spcPct val="80000"/>
              </a:lnSpc>
              <a:buFont typeface="Wingdings" charset="2"/>
              <a:buNone/>
              <a:defRPr/>
            </a:pPr>
            <a:r>
              <a:rPr lang="en-US" sz="2000" dirty="0">
                <a:effectLst/>
                <a:ea typeface="Arial" charset="0"/>
                <a:cs typeface="Arial" charset="0"/>
              </a:rPr>
              <a:t>- 	Guide </a:t>
            </a:r>
            <a:r>
              <a:rPr lang="en-US" sz="2000" dirty="0" err="1">
                <a:effectLst/>
                <a:ea typeface="Arial" charset="0"/>
                <a:cs typeface="Arial" charset="0"/>
              </a:rPr>
              <a:t>AHRQ’s</a:t>
            </a:r>
            <a:r>
              <a:rPr lang="en-US" sz="2000" dirty="0">
                <a:effectLst/>
                <a:ea typeface="Arial" charset="0"/>
                <a:cs typeface="Arial" charset="0"/>
              </a:rPr>
              <a:t> future funding agenda aimed at reducing disparities in health and health care for priority populations </a:t>
            </a:r>
          </a:p>
          <a:p>
            <a:pPr>
              <a:lnSpc>
                <a:spcPct val="80000"/>
              </a:lnSpc>
              <a:buFont typeface="Wingdings" charset="2"/>
              <a:buNone/>
              <a:defRPr/>
            </a:pPr>
            <a:r>
              <a:rPr lang="en-US" sz="2400" dirty="0">
                <a:ea typeface="+mn-ea"/>
                <a:cs typeface="+mn-cs"/>
              </a:rPr>
              <a:t> </a:t>
            </a:r>
          </a:p>
          <a:p>
            <a:pPr>
              <a:lnSpc>
                <a:spcPct val="80000"/>
              </a:lnSpc>
              <a:defRPr/>
            </a:pPr>
            <a:endParaRPr lang="en-US" sz="2400" dirty="0">
              <a:latin typeface="Times New Roman" charset="0"/>
              <a:ea typeface="+mn-ea"/>
              <a:cs typeface="+mn-cs"/>
            </a:endParaRPr>
          </a:p>
        </p:txBody>
      </p:sp>
      <p:pic>
        <p:nvPicPr>
          <p:cNvPr id="23556" name="Picture 4" descr="MCj019771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9425" y="1600200"/>
            <a:ext cx="33559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17603</TotalTime>
  <Pages>1</Pages>
  <Words>345</Words>
  <Application>Microsoft Macintosh PowerPoint</Application>
  <PresentationFormat>On-screen Show (4:3)</PresentationFormat>
  <Paragraphs>59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ＭＳ Ｐゴシック</vt:lpstr>
      <vt:lpstr>Wingdings</vt:lpstr>
      <vt:lpstr>Monotype Sorts</vt:lpstr>
      <vt:lpstr>Times New Roman</vt:lpstr>
      <vt:lpstr>WP IconicSymbolsA</vt:lpstr>
      <vt:lpstr>Default Design</vt:lpstr>
      <vt:lpstr>Microsoft Photo Editor 3.0 Photo</vt:lpstr>
      <vt:lpstr>Concept Meets Action: Creating an Integrated Framework for Reducing Racial and Ethnic Disparities in Health Care Quality </vt:lpstr>
      <vt:lpstr> Plan for the Session </vt:lpstr>
      <vt:lpstr>Background on Framework Presented Today </vt:lpstr>
      <vt:lpstr>Expert Meeting Follow-up </vt:lpstr>
      <vt:lpstr>Looking To the Future</vt:lpstr>
    </vt:vector>
  </TitlesOfParts>
  <Company>OCKT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Slide Template 2004</dc:title>
  <dc:subject/>
  <dc:creator>Sandy K. Cummings</dc:creator>
  <cp:keywords/>
  <dc:description>6/24/04</dc:description>
  <cp:lastModifiedBy>Graham</cp:lastModifiedBy>
  <cp:revision>246</cp:revision>
  <cp:lastPrinted>2006-09-29T13:52:45Z</cp:lastPrinted>
  <dcterms:created xsi:type="dcterms:W3CDTF">2010-10-18T18:13:15Z</dcterms:created>
  <dcterms:modified xsi:type="dcterms:W3CDTF">2010-10-18T18:13:34Z</dcterms:modified>
  <cp:category/>
</cp:coreProperties>
</file>