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15.xml" ContentType="application/vnd.openxmlformats-officedocument.presentationml.slideLayout+xml"/>
  <Default Extension="vml" ContentType="application/vnd.openxmlformats-officedocument.vmlDrawing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Default Extension="wmf" ContentType="image/x-wmf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  <p:sldMasterId id="2147483661" r:id="rId2"/>
  </p:sldMasterIdLst>
  <p:notesMasterIdLst>
    <p:notesMasterId r:id="rId25"/>
  </p:notesMasterIdLst>
  <p:sldIdLst>
    <p:sldId id="261" r:id="rId3"/>
    <p:sldId id="262" r:id="rId4"/>
    <p:sldId id="267" r:id="rId5"/>
    <p:sldId id="264" r:id="rId6"/>
    <p:sldId id="274" r:id="rId7"/>
    <p:sldId id="280" r:id="rId8"/>
    <p:sldId id="281" r:id="rId9"/>
    <p:sldId id="263" r:id="rId10"/>
    <p:sldId id="284" r:id="rId11"/>
    <p:sldId id="285" r:id="rId12"/>
    <p:sldId id="283" r:id="rId13"/>
    <p:sldId id="288" r:id="rId14"/>
    <p:sldId id="287" r:id="rId15"/>
    <p:sldId id="286" r:id="rId16"/>
    <p:sldId id="292" r:id="rId17"/>
    <p:sldId id="293" r:id="rId18"/>
    <p:sldId id="298" r:id="rId19"/>
    <p:sldId id="289" r:id="rId20"/>
    <p:sldId id="295" r:id="rId21"/>
    <p:sldId id="276" r:id="rId22"/>
    <p:sldId id="272" r:id="rId23"/>
    <p:sldId id="269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75" d="100"/>
          <a:sy n="75" d="100"/>
        </p:scale>
        <p:origin x="-2152" y="-1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9B453B1-D15C-4674-BCB8-C65472CE9D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C9592-A541-4817-8A9C-FD5460296C05}" type="slidenum">
              <a:rPr lang="en-US"/>
              <a:pPr/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9B8D06-51FD-4C34-9319-DC7419207777}" type="slidenum">
              <a:rPr lang="en-US"/>
              <a:pPr/>
              <a:t>2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5D3719-FBFA-46CC-A78B-72A16E5210BC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 New Roman" charset="0"/>
              </a:rPr>
              <a:t>Myocardial Infarction Data Acquisition System (MIDAS). All first MI admissions in New Jersey from</a:t>
            </a:r>
          </a:p>
          <a:p>
            <a:r>
              <a:rPr lang="en-US" smtClean="0">
                <a:latin typeface="Times New Roman" charset="0"/>
              </a:rPr>
              <a:t>1987 to 2002 (231,164) were included and grouped in 4-year intervals.</a:t>
            </a:r>
          </a:p>
          <a:p>
            <a:endParaRPr lang="en-US" smtClean="0">
              <a:latin typeface="Times New Roman" charset="0"/>
            </a:endParaRPr>
          </a:p>
          <a:p>
            <a:r>
              <a:rPr lang="en-US" smtClean="0">
                <a:latin typeface="Times New Roman" charset="0"/>
              </a:rPr>
              <a:t>12.9 vs. 12% mortality – effect erased by adjustment for invasive procedures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507 medical/surgical participating hospitals from January 1, 2000, through February 1, 2007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total of 58 593 cases of in-hospital cardiac arrest occurred during day/ evening hours </a:t>
            </a:r>
          </a:p>
          <a:p>
            <a:endParaRPr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453B1-D15C-4674-BCB8-C65472CE9D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ABFFD-648E-4A4E-BE16-97EFB1A6B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B9126-3023-43DB-A02E-621571478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6908D-2407-4744-AF86-B3E0367E2A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3477C-D627-4427-904D-DC74AE22CB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2D178-1E2C-4C43-B6E1-9789CBD35F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4420-2A00-489B-BE4D-93EE09F6201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07F38-D1FB-48A5-B4D0-016C16AA29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84ACB-55E0-4B8C-8952-82CFAF85FD2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DFD0B-DD46-4200-8C03-0699C24874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A619F-9CED-47FA-B9BF-68648757B2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2A3F0-DCD8-43DA-9448-1FD11C299D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4300C-C90E-46E2-978F-57132AF9B8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ECC31-D740-4D90-8B9E-C612087DAB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EC55F-0CD2-4A50-91F6-041684A147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62469-9FBD-4967-9403-55C904F930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4975-DC1A-4C8A-BE98-D7D7477802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32521-2C84-49E8-B327-253EF95606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ED347-2D3A-4AB4-81D5-5FA4A50861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BA09E-B637-4EE8-A2A0-BDD5305632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2D723-5737-4B8F-87EA-EBD392B3FA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2C575-FE95-4A1D-84B1-D3E55AECF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DE5AF-14F8-4290-96EA-AF059AA1A5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>
                <a:gamma/>
                <a:shade val="0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0B706A-44DA-45D4-9CEC-69AF4222FD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4" name="Picture 8"/>
          <p:cNvPicPr preferRelativeResize="0"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82000" y="6019800"/>
            <a:ext cx="571500" cy="628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Symbol" pitchFamily="18" charset="2"/>
        <a:buChar char=" 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pitchFamily="2" charset="2"/>
        <a:buChar char="s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F676FB-5A87-488D-9691-CEC75D1B15FE}" type="slidenum">
              <a:rPr lang="en-US">
                <a:solidFill>
                  <a:srgbClr val="000000"/>
                </a:solidFill>
                <a:latin typeface="Times New Roman" pitchFamily="18" charset="0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aphicFrame>
        <p:nvGraphicFramePr>
          <p:cNvPr id="1026" name="Object 13"/>
          <p:cNvGraphicFramePr>
            <a:graphicFrameLocks/>
          </p:cNvGraphicFramePr>
          <p:nvPr/>
        </p:nvGraphicFramePr>
        <p:xfrm>
          <a:off x="0" y="5867400"/>
          <a:ext cx="990600" cy="990600"/>
        </p:xfrm>
        <a:graphic>
          <a:graphicData uri="http://schemas.openxmlformats.org/presentationml/2006/ole">
            <p:oleObj spid="_x0000_s78850" name="Bitmap Image" r:id="rId14" imgW="1098360" imgH="1172880" progId="">
              <p:embed/>
            </p:oleObj>
          </a:graphicData>
        </a:graphic>
      </p:graphicFrame>
      <p:pic>
        <p:nvPicPr>
          <p:cNvPr id="1033" name="Picture 1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43788" y="6035675"/>
            <a:ext cx="1700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Symbol" pitchFamily="18" charset="2"/>
        <a:buChar char=" 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Wingdings" pitchFamily="2" charset="2"/>
        <a:buChar char="s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457200"/>
            <a:ext cx="7239000" cy="2590800"/>
          </a:xfrm>
          <a:noFill/>
          <a:ln/>
        </p:spPr>
        <p:txBody>
          <a:bodyPr/>
          <a:lstStyle/>
          <a:p>
            <a:r>
              <a:rPr lang="en-US" dirty="0" smtClean="0"/>
              <a:t>Weekend &amp; Night Outcomes in a Mature State Trauma System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352800"/>
            <a:ext cx="9144000" cy="2362200"/>
          </a:xfrm>
          <a:noFill/>
          <a:ln/>
        </p:spPr>
        <p:txBody>
          <a:bodyPr/>
          <a:lstStyle/>
          <a:p>
            <a:pPr marL="342900" indent="-342900">
              <a:lnSpc>
                <a:spcPct val="70000"/>
              </a:lnSpc>
            </a:pPr>
            <a:r>
              <a:rPr lang="en-US" sz="2800" dirty="0" smtClean="0"/>
              <a:t>Brendan G. Carr, MD MS</a:t>
            </a:r>
            <a:endParaRPr lang="en-US" sz="2800" dirty="0"/>
          </a:p>
          <a:p>
            <a:pPr marL="342900" indent="-342900">
              <a:lnSpc>
                <a:spcPct val="70000"/>
              </a:lnSpc>
            </a:pPr>
            <a:endParaRPr lang="en-US" sz="2800" dirty="0"/>
          </a:p>
          <a:p>
            <a:pPr marL="342900" indent="-342900">
              <a:lnSpc>
                <a:spcPct val="70000"/>
              </a:lnSpc>
            </a:pPr>
            <a:r>
              <a:rPr lang="en-US" sz="2800" dirty="0"/>
              <a:t>Department of Emergency Medicine</a:t>
            </a:r>
          </a:p>
          <a:p>
            <a:pPr marL="342900" indent="-342900">
              <a:lnSpc>
                <a:spcPct val="70000"/>
              </a:lnSpc>
            </a:pPr>
            <a:r>
              <a:rPr lang="en-US" sz="2800" dirty="0"/>
              <a:t>Department of Biostatistics and Epidemiology</a:t>
            </a:r>
          </a:p>
          <a:p>
            <a:pPr marL="342900" indent="-342900">
              <a:lnSpc>
                <a:spcPct val="70000"/>
              </a:lnSpc>
            </a:pPr>
            <a:endParaRPr lang="en-US" sz="2800" dirty="0"/>
          </a:p>
          <a:p>
            <a:pPr marL="342900" indent="-342900">
              <a:lnSpc>
                <a:spcPct val="70000"/>
              </a:lnSpc>
            </a:pPr>
            <a:r>
              <a:rPr lang="en-US" sz="2800" dirty="0"/>
              <a:t>University of Pennsylvania School of Medicine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Exposure:</a:t>
            </a:r>
          </a:p>
          <a:p>
            <a:pPr lvl="2"/>
            <a:r>
              <a:rPr lang="en-US" dirty="0" smtClean="0"/>
              <a:t>Night presentation</a:t>
            </a:r>
          </a:p>
          <a:p>
            <a:pPr lvl="3"/>
            <a:r>
              <a:rPr lang="en-US" dirty="0" smtClean="0"/>
              <a:t>11pm – 6:59am</a:t>
            </a:r>
          </a:p>
          <a:p>
            <a:pPr lvl="2"/>
            <a:r>
              <a:rPr lang="en-US" dirty="0" smtClean="0"/>
              <a:t>Weekend presentation </a:t>
            </a:r>
          </a:p>
          <a:p>
            <a:pPr lvl="3"/>
            <a:r>
              <a:rPr lang="en-US" dirty="0" smtClean="0"/>
              <a:t>11pm Friday – 6:59am Monday</a:t>
            </a:r>
          </a:p>
          <a:p>
            <a:pPr lvl="3"/>
            <a:r>
              <a:rPr lang="en-US" dirty="0" smtClean="0"/>
              <a:t>Saturday 12:01 am – Sunday 11:59pm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-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calculated the detectable mortality difference given:</a:t>
            </a:r>
          </a:p>
          <a:p>
            <a:pPr lvl="2"/>
            <a:r>
              <a:rPr lang="en-US" dirty="0"/>
              <a:t>K</a:t>
            </a:r>
            <a:r>
              <a:rPr lang="en-US" dirty="0" smtClean="0"/>
              <a:t>nown sample size</a:t>
            </a:r>
          </a:p>
          <a:p>
            <a:pPr lvl="2"/>
            <a:r>
              <a:rPr lang="en-US" dirty="0" smtClean="0"/>
              <a:t>2-tailed alpha of 0.05</a:t>
            </a:r>
          </a:p>
          <a:p>
            <a:pPr lvl="2"/>
            <a:r>
              <a:rPr lang="en-US" dirty="0" smtClean="0"/>
              <a:t>Power of 90%</a:t>
            </a:r>
          </a:p>
          <a:p>
            <a:pPr lvl="2"/>
            <a:r>
              <a:rPr lang="en-US" dirty="0" smtClean="0"/>
              <a:t>Effect size estimate (mortality differences for night and weekend presentation based on pilot data)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-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4114800"/>
          </a:xfrm>
        </p:spPr>
        <p:txBody>
          <a:bodyPr/>
          <a:lstStyle/>
          <a:p>
            <a:r>
              <a:rPr lang="en-US" dirty="0" smtClean="0"/>
              <a:t>Unadjusted</a:t>
            </a:r>
          </a:p>
          <a:p>
            <a:pPr lvl="1"/>
            <a:r>
              <a:rPr lang="en-US" dirty="0" smtClean="0"/>
              <a:t>Pearson’s chi-square, rank sum, T-test, Logistic regression</a:t>
            </a:r>
          </a:p>
          <a:p>
            <a:r>
              <a:rPr lang="en-US" dirty="0" smtClean="0"/>
              <a:t>Adjusted </a:t>
            </a:r>
          </a:p>
          <a:p>
            <a:pPr lvl="1"/>
            <a:r>
              <a:rPr lang="en-US" dirty="0" smtClean="0"/>
              <a:t>Logistic regression</a:t>
            </a:r>
          </a:p>
          <a:p>
            <a:pPr lvl="1"/>
            <a:r>
              <a:rPr lang="en-US" dirty="0" smtClean="0"/>
              <a:t>Negative binomial regression (LOS)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-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Mix adjustment</a:t>
            </a:r>
          </a:p>
          <a:p>
            <a:pPr lvl="2"/>
            <a:r>
              <a:rPr lang="en-US" dirty="0" smtClean="0"/>
              <a:t>Modified </a:t>
            </a:r>
            <a:r>
              <a:rPr lang="en-US" dirty="0" err="1" smtClean="0"/>
              <a:t>Charlson</a:t>
            </a:r>
            <a:endParaRPr lang="en-US" dirty="0"/>
          </a:p>
          <a:p>
            <a:pPr lvl="3"/>
            <a:r>
              <a:rPr lang="en-US" dirty="0" smtClean="0"/>
              <a:t>15 instead of 19 comorbid conditions</a:t>
            </a:r>
            <a:endParaRPr lang="en-US" dirty="0"/>
          </a:p>
          <a:p>
            <a:r>
              <a:rPr lang="en-US" dirty="0" smtClean="0"/>
              <a:t>Injury Severity adjustment</a:t>
            </a:r>
          </a:p>
          <a:p>
            <a:pPr lvl="2"/>
            <a:r>
              <a:rPr lang="en-US" dirty="0" smtClean="0"/>
              <a:t>TRISS (Trauma – Injury Severity Score)</a:t>
            </a:r>
          </a:p>
          <a:p>
            <a:pPr lvl="3"/>
            <a:r>
              <a:rPr lang="en-US" dirty="0" smtClean="0"/>
              <a:t>Anatomic injury scoring system (ISS)</a:t>
            </a:r>
          </a:p>
          <a:p>
            <a:pPr lvl="3"/>
            <a:r>
              <a:rPr lang="en-US" dirty="0" smtClean="0"/>
              <a:t>Physiological scoring system (Revised Trauma Score)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Night as compared to day</a:t>
            </a:r>
          </a:p>
          <a:p>
            <a:pPr lvl="2"/>
            <a:r>
              <a:rPr lang="en-US" dirty="0" smtClean="0"/>
              <a:t>Powered to detect 0.63% mortality difference</a:t>
            </a:r>
          </a:p>
          <a:p>
            <a:r>
              <a:rPr lang="en-US" dirty="0" smtClean="0"/>
              <a:t>Weekend as compared to weekday</a:t>
            </a:r>
          </a:p>
          <a:p>
            <a:pPr lvl="2"/>
            <a:r>
              <a:rPr lang="en-US" dirty="0" smtClean="0"/>
              <a:t>Powered to detect 0.53% mortality difference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/>
              <a:t>Results – 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7848600" cy="447578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/>
              <a:t>Results - Demographics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43703" y="1828800"/>
            <a:ext cx="8264829" cy="4495800"/>
            <a:chOff x="443703" y="1828800"/>
            <a:chExt cx="8264829" cy="4495800"/>
          </a:xfrm>
        </p:grpSpPr>
        <p:pic>
          <p:nvPicPr>
            <p:cNvPr id="8499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3703" y="1828800"/>
              <a:ext cx="4661697" cy="4495800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</p:pic>
        <p:pic>
          <p:nvPicPr>
            <p:cNvPr id="8499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05400" y="1828800"/>
              <a:ext cx="3603132" cy="4495800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Results (Adjusted)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Mortality			</a:t>
            </a:r>
            <a:r>
              <a:rPr lang="en-US" b="1" dirty="0" smtClean="0"/>
              <a:t>-</a:t>
            </a:r>
          </a:p>
          <a:p>
            <a:pPr lvl="1"/>
            <a:r>
              <a:rPr lang="en-US" dirty="0" smtClean="0"/>
              <a:t>Age &lt; 55			-</a:t>
            </a:r>
          </a:p>
          <a:p>
            <a:pPr lvl="1"/>
            <a:r>
              <a:rPr lang="en-US" dirty="0" smtClean="0"/>
              <a:t>Severe injury		-</a:t>
            </a:r>
          </a:p>
          <a:p>
            <a:pPr lvl="1"/>
            <a:r>
              <a:rPr lang="en-US" dirty="0" smtClean="0"/>
              <a:t>Blunt			-</a:t>
            </a:r>
          </a:p>
          <a:p>
            <a:pPr lvl="1"/>
            <a:r>
              <a:rPr lang="en-US" dirty="0" smtClean="0"/>
              <a:t>Penetrating		-</a:t>
            </a:r>
          </a:p>
          <a:p>
            <a:pPr lvl="1"/>
            <a:endParaRPr lang="en-US" dirty="0"/>
          </a:p>
          <a:p>
            <a:r>
              <a:rPr lang="en-US" sz="2000" dirty="0" smtClean="0"/>
              <a:t>Delay to laparotomy		+</a:t>
            </a:r>
          </a:p>
          <a:p>
            <a:r>
              <a:rPr lang="en-US" sz="2000" dirty="0" smtClean="0"/>
              <a:t>Delay to craniotomy		-</a:t>
            </a:r>
          </a:p>
          <a:p>
            <a:r>
              <a:rPr lang="en-US" sz="2000" dirty="0" smtClean="0"/>
              <a:t>ICU LOS			</a:t>
            </a:r>
          </a:p>
          <a:p>
            <a:r>
              <a:rPr lang="en-US" sz="2000" dirty="0" smtClean="0"/>
              <a:t>Hospital LOS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Weekend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lvl="1" indent="-342900">
              <a:buClrTx/>
              <a:buFontTx/>
              <a:buChar char="•"/>
            </a:pPr>
            <a:r>
              <a:rPr lang="en-US" dirty="0" smtClean="0"/>
              <a:t>Mortality			</a:t>
            </a:r>
          </a:p>
          <a:p>
            <a:pPr lvl="1"/>
            <a:r>
              <a:rPr lang="en-US" dirty="0" smtClean="0"/>
              <a:t>Age &lt; 55			</a:t>
            </a:r>
          </a:p>
          <a:p>
            <a:pPr lvl="1"/>
            <a:r>
              <a:rPr lang="en-US" dirty="0" smtClean="0"/>
              <a:t>Severe injury</a:t>
            </a:r>
          </a:p>
          <a:p>
            <a:pPr lvl="1"/>
            <a:r>
              <a:rPr lang="en-US" dirty="0" smtClean="0"/>
              <a:t>Blunt			-</a:t>
            </a:r>
          </a:p>
          <a:p>
            <a:pPr lvl="1"/>
            <a:r>
              <a:rPr lang="en-US" dirty="0" smtClean="0"/>
              <a:t>Penetrating		-</a:t>
            </a:r>
          </a:p>
          <a:p>
            <a:pPr lvl="1"/>
            <a:endParaRPr lang="en-US" dirty="0" smtClean="0"/>
          </a:p>
          <a:p>
            <a:r>
              <a:rPr lang="en-US" sz="2000" dirty="0" smtClean="0"/>
              <a:t>Delay to laparotomy		-</a:t>
            </a:r>
          </a:p>
          <a:p>
            <a:r>
              <a:rPr lang="en-US" sz="2000" dirty="0" smtClean="0"/>
              <a:t>Delay to craniotomy		-</a:t>
            </a:r>
          </a:p>
          <a:p>
            <a:r>
              <a:rPr lang="en-US" sz="2000" dirty="0" smtClean="0"/>
              <a:t>ICU LOS			-</a:t>
            </a:r>
          </a:p>
          <a:p>
            <a:r>
              <a:rPr lang="en-US" sz="2000" dirty="0" smtClean="0"/>
              <a:t>Hospital LOS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4077494" y="5523706"/>
            <a:ext cx="380206" cy="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>
            <a:off x="4077097" y="6057503"/>
            <a:ext cx="38179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5400000">
            <a:off x="8268097" y="5981303"/>
            <a:ext cx="38179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8268097" y="2780903"/>
            <a:ext cx="38179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>
            <a:off x="8268097" y="3161903"/>
            <a:ext cx="38179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>
            <a:off x="8268097" y="2399903"/>
            <a:ext cx="38179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Retrospective data</a:t>
            </a:r>
          </a:p>
          <a:p>
            <a:r>
              <a:rPr lang="en-US" dirty="0" smtClean="0"/>
              <a:t>Single state analysis</a:t>
            </a:r>
          </a:p>
          <a:p>
            <a:r>
              <a:rPr lang="en-US" dirty="0" smtClean="0"/>
              <a:t>Negative findings raise power concerns </a:t>
            </a:r>
          </a:p>
          <a:p>
            <a:r>
              <a:rPr lang="en-US" dirty="0" smtClean="0"/>
              <a:t>Inadequate injury severity adjustment</a:t>
            </a:r>
          </a:p>
          <a:p>
            <a:r>
              <a:rPr lang="en-US" dirty="0" smtClean="0"/>
              <a:t>Inadequate case mix adjustment</a:t>
            </a:r>
          </a:p>
          <a:p>
            <a:r>
              <a:rPr lang="en-US" dirty="0" smtClean="0"/>
              <a:t>Exclusion of transfer patients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Patients presenting at night are no more likely to die than patients presenting during the day</a:t>
            </a:r>
          </a:p>
          <a:p>
            <a:endParaRPr lang="en-US" dirty="0" smtClean="0"/>
          </a:p>
          <a:p>
            <a:r>
              <a:rPr lang="en-US" dirty="0" smtClean="0"/>
              <a:t>Patients presenting on the weekend are less likely to die than patients presenting on weekdays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10600" cy="4114800"/>
          </a:xfrm>
        </p:spPr>
        <p:txBody>
          <a:bodyPr/>
          <a:lstStyle/>
          <a:p>
            <a:r>
              <a:rPr lang="en-US" dirty="0" smtClean="0">
                <a:effectLst/>
              </a:rPr>
              <a:t>Outcomes for time-sensitive medical conditions are dependent upon the existence of comprehensive systems of care</a:t>
            </a:r>
          </a:p>
          <a:p>
            <a:r>
              <a:rPr lang="en-US" dirty="0" smtClean="0">
                <a:effectLst/>
              </a:rPr>
              <a:t>Variability in outcomes has been demonstrated for a number of time-sensitive conditions including STEMI, cardiac </a:t>
            </a:r>
            <a:r>
              <a:rPr lang="en-US" dirty="0">
                <a:effectLst/>
              </a:rPr>
              <a:t>a</a:t>
            </a:r>
            <a:r>
              <a:rPr lang="en-US" dirty="0" smtClean="0">
                <a:effectLst/>
              </a:rPr>
              <a:t>rrest, and ischemic stroke</a:t>
            </a:r>
          </a:p>
          <a:p>
            <a:endParaRPr lang="en-US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Explicit staffing and resource requirements for unplanned critical illness protect against the “weekend effect”</a:t>
            </a:r>
          </a:p>
          <a:p>
            <a:endParaRPr lang="en-US" dirty="0" smtClean="0"/>
          </a:p>
          <a:p>
            <a:r>
              <a:rPr lang="en-US" dirty="0" smtClean="0"/>
              <a:t>The impact of similar </a:t>
            </a:r>
            <a:r>
              <a:rPr lang="en-US" i="1" dirty="0" smtClean="0"/>
              <a:t>systems based </a:t>
            </a:r>
            <a:r>
              <a:rPr lang="en-US" dirty="0" smtClean="0"/>
              <a:t>interventions should be tested for other time-sensitive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382000" cy="4114800"/>
          </a:xfrm>
        </p:spPr>
        <p:txBody>
          <a:bodyPr/>
          <a:lstStyle/>
          <a:p>
            <a:r>
              <a:rPr lang="en-US" dirty="0" smtClean="0"/>
              <a:t>Co-authors</a:t>
            </a:r>
          </a:p>
          <a:p>
            <a:pPr lvl="2"/>
            <a:r>
              <a:rPr lang="en-US" dirty="0" smtClean="0"/>
              <a:t>Pat Reilly, MD</a:t>
            </a:r>
          </a:p>
          <a:p>
            <a:pPr lvl="2"/>
            <a:r>
              <a:rPr lang="en-US" dirty="0" smtClean="0"/>
              <a:t>C. William Schwab, MD</a:t>
            </a:r>
          </a:p>
          <a:p>
            <a:pPr lvl="2"/>
            <a:r>
              <a:rPr lang="en-US" dirty="0" smtClean="0"/>
              <a:t>Charles C. Branas, PhD</a:t>
            </a:r>
          </a:p>
          <a:p>
            <a:pPr lvl="2"/>
            <a:r>
              <a:rPr lang="en-US" dirty="0" smtClean="0"/>
              <a:t>Juliet Geiger, RN MSN</a:t>
            </a:r>
          </a:p>
          <a:p>
            <a:pPr lvl="2"/>
            <a:r>
              <a:rPr lang="en-US" dirty="0" smtClean="0"/>
              <a:t>Douglas J. Wiebe, PhD</a:t>
            </a:r>
          </a:p>
          <a:p>
            <a:r>
              <a:rPr lang="en-US" dirty="0" smtClean="0"/>
              <a:t>AHRQ K08HS017960</a:t>
            </a:r>
          </a:p>
          <a:p>
            <a:r>
              <a:rPr lang="en-US" dirty="0" smtClean="0"/>
              <a:t>Pennsylvania Trauma System Foundation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5029200" cy="1219200"/>
          </a:xfrm>
          <a:noFill/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4000" dirty="0" smtClean="0"/>
              <a:t>The New Jersey STEMI “system”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grpSp>
        <p:nvGrpSpPr>
          <p:cNvPr id="6" name="Group 5"/>
          <p:cNvGrpSpPr/>
          <p:nvPr/>
        </p:nvGrpSpPr>
        <p:grpSpPr>
          <a:xfrm>
            <a:off x="685800" y="1905000"/>
            <a:ext cx="7848600" cy="3781425"/>
            <a:chOff x="685800" y="1905000"/>
            <a:chExt cx="7848600" cy="3781425"/>
          </a:xfrm>
        </p:grpSpPr>
        <p:pic>
          <p:nvPicPr>
            <p:cNvPr id="18432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905000"/>
              <a:ext cx="7848600" cy="375126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pic>
          <p:nvPicPr>
            <p:cNvPr id="18432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9800" y="2057400"/>
              <a:ext cx="4867275" cy="362902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81000" y="457200"/>
            <a:ext cx="8334375" cy="5867400"/>
            <a:chOff x="381000" y="457200"/>
            <a:chExt cx="8334375" cy="5867400"/>
          </a:xfrm>
        </p:grpSpPr>
        <p:pic>
          <p:nvPicPr>
            <p:cNvPr id="7680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" y="1752600"/>
              <a:ext cx="7789333" cy="4572000"/>
            </a:xfrm>
            <a:prstGeom prst="rect">
              <a:avLst/>
            </a:prstGeom>
            <a:noFill/>
          </p:spPr>
        </p:pic>
        <p:pic>
          <p:nvPicPr>
            <p:cNvPr id="7680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" y="457200"/>
              <a:ext cx="8334375" cy="1190625"/>
            </a:xfrm>
            <a:prstGeom prst="rect">
              <a:avLst/>
            </a:prstGeom>
            <a:noFill/>
            <a:ln w="12700" cap="flat" cmpd="sng">
              <a:noFill/>
              <a:prstDash val="solid"/>
              <a:miter lim="800000"/>
              <a:headEnd type="none" w="sm" len="sm"/>
              <a:tailEnd type="none" w="sm" len="sm"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Trauma Care in the US</a:t>
            </a:r>
          </a:p>
          <a:p>
            <a:pPr lvl="2"/>
            <a:r>
              <a:rPr lang="en-US" dirty="0" smtClean="0"/>
              <a:t>Verification process</a:t>
            </a:r>
          </a:p>
          <a:p>
            <a:pPr lvl="2"/>
            <a:r>
              <a:rPr lang="en-US" dirty="0" smtClean="0"/>
              <a:t>Demonstrated survival benefit</a:t>
            </a:r>
          </a:p>
          <a:p>
            <a:pPr lvl="2"/>
            <a:r>
              <a:rPr lang="en-US" dirty="0" smtClean="0"/>
              <a:t>Explicit criteria required for:</a:t>
            </a:r>
          </a:p>
          <a:p>
            <a:pPr lvl="3"/>
            <a:r>
              <a:rPr lang="en-US" dirty="0" smtClean="0"/>
              <a:t>Structures (staffing, OR availability)</a:t>
            </a:r>
          </a:p>
          <a:p>
            <a:pPr lvl="3"/>
            <a:r>
              <a:rPr lang="en-US" dirty="0" smtClean="0"/>
              <a:t>Processes (QI program, prehospital notification)</a:t>
            </a:r>
          </a:p>
          <a:p>
            <a:pPr lvl="2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05223"/>
            <a:ext cx="1828800" cy="2452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sought to determine whether the probability of death or adverse clinical outcomes was higher among injured patients presenting at night or on the weekend.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hypothesized that outcomes after trauma would be similar for patients presenting during nights or on the weekend.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153400" cy="4114800"/>
          </a:xfrm>
        </p:spPr>
        <p:txBody>
          <a:bodyPr/>
          <a:lstStyle/>
          <a:p>
            <a:r>
              <a:rPr lang="en-US" dirty="0" smtClean="0"/>
              <a:t>Retrospective cohort analysis</a:t>
            </a:r>
          </a:p>
          <a:p>
            <a:r>
              <a:rPr lang="en-US" dirty="0" smtClean="0"/>
              <a:t>Five years of data (2004-2008)</a:t>
            </a:r>
          </a:p>
          <a:p>
            <a:r>
              <a:rPr lang="en-US" dirty="0" smtClean="0"/>
              <a:t>Pennsylvania Statewide Trauma Registry</a:t>
            </a:r>
          </a:p>
          <a:p>
            <a:pPr lvl="2"/>
            <a:r>
              <a:rPr lang="en-US" dirty="0" smtClean="0"/>
              <a:t>32 accredited trauma centers</a:t>
            </a:r>
          </a:p>
          <a:p>
            <a:pPr lvl="2"/>
            <a:r>
              <a:rPr lang="en-US" dirty="0" smtClean="0"/>
              <a:t>Admitting diagnosis of injury</a:t>
            </a:r>
          </a:p>
          <a:p>
            <a:pPr lvl="2"/>
            <a:r>
              <a:rPr lang="en-US" dirty="0" smtClean="0"/>
              <a:t>Age &gt;18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Outcomes:</a:t>
            </a:r>
          </a:p>
          <a:p>
            <a:pPr lvl="2"/>
            <a:r>
              <a:rPr lang="en-US" dirty="0" smtClean="0"/>
              <a:t>In-hospital mortality</a:t>
            </a:r>
          </a:p>
          <a:p>
            <a:r>
              <a:rPr lang="en-US" dirty="0" smtClean="0"/>
              <a:t>Secondary Outcomes:</a:t>
            </a:r>
          </a:p>
          <a:p>
            <a:pPr lvl="2"/>
            <a:r>
              <a:rPr lang="en-US" dirty="0" smtClean="0"/>
              <a:t>ICU length of stay</a:t>
            </a:r>
          </a:p>
          <a:p>
            <a:pPr lvl="2"/>
            <a:r>
              <a:rPr lang="en-US" dirty="0" smtClean="0"/>
              <a:t>Hospital length of stay</a:t>
            </a:r>
          </a:p>
          <a:p>
            <a:pPr lvl="2"/>
            <a:r>
              <a:rPr lang="en-US" dirty="0" smtClean="0"/>
              <a:t>Delay of more than two hours to laparotomy or craniotomy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COT2002">
  <a:themeElements>
    <a:clrScheme name="">
      <a:dk1>
        <a:srgbClr val="000000"/>
      </a:dk1>
      <a:lt1>
        <a:srgbClr val="0000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AAAA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COT2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COT20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OT2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COT20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OT20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OT20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OT20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COT20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 Carr Master">
  <a:themeElements>
    <a:clrScheme name="">
      <a:dk1>
        <a:srgbClr val="000000"/>
      </a:dk1>
      <a:lt1>
        <a:srgbClr val="0000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AAAA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B Carr Maste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 Carr Master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 Carr Mast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 Carr Master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 Carr Master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 Carr Master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 Carr Master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 Carr Master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C:\WINNT\Profiles\kimp\USS\PACOT2002.ppt</Template>
  <TotalTime>3102</TotalTime>
  <Words>710</Words>
  <Application>Microsoft Macintosh PowerPoint</Application>
  <PresentationFormat>On-screen Show (4:3)</PresentationFormat>
  <Paragraphs>148</Paragraphs>
  <Slides>22</Slides>
  <Notes>22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PACOT2002</vt:lpstr>
      <vt:lpstr>B Carr Master</vt:lpstr>
      <vt:lpstr>Bitmap Image</vt:lpstr>
      <vt:lpstr>Weekend &amp; Night Outcomes in a Mature State Trauma System</vt:lpstr>
      <vt:lpstr>Background</vt:lpstr>
      <vt:lpstr>The New Jersey STEMI “system”</vt:lpstr>
      <vt:lpstr>Slide 4</vt:lpstr>
      <vt:lpstr>Background</vt:lpstr>
      <vt:lpstr>Goals of the Investigation</vt:lpstr>
      <vt:lpstr>Hypothesis</vt:lpstr>
      <vt:lpstr>Methods</vt:lpstr>
      <vt:lpstr>Methods</vt:lpstr>
      <vt:lpstr>Methods</vt:lpstr>
      <vt:lpstr>Methods - Power</vt:lpstr>
      <vt:lpstr>Methods - Analysis</vt:lpstr>
      <vt:lpstr>Methods - Analysis</vt:lpstr>
      <vt:lpstr>Results - Power</vt:lpstr>
      <vt:lpstr>Results – Demographics</vt:lpstr>
      <vt:lpstr>Results - Demographics</vt:lpstr>
      <vt:lpstr>Summary Results (Adjusted)</vt:lpstr>
      <vt:lpstr>Limitations</vt:lpstr>
      <vt:lpstr>Conclusions</vt:lpstr>
      <vt:lpstr>Implications</vt:lpstr>
      <vt:lpstr>Acknowledgments</vt:lpstr>
      <vt:lpstr>Questions?</vt:lpstr>
    </vt:vector>
  </TitlesOfParts>
  <Company>UPHS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prof</dc:creator>
  <cp:lastModifiedBy>Graham</cp:lastModifiedBy>
  <cp:revision>126</cp:revision>
  <dcterms:created xsi:type="dcterms:W3CDTF">2010-10-26T17:56:47Z</dcterms:created>
  <dcterms:modified xsi:type="dcterms:W3CDTF">2010-10-26T18:16:14Z</dcterms:modified>
</cp:coreProperties>
</file>