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623" r:id="rId2"/>
    <p:sldId id="737" r:id="rId3"/>
    <p:sldId id="739" r:id="rId4"/>
    <p:sldId id="754" r:id="rId5"/>
    <p:sldId id="626" r:id="rId6"/>
    <p:sldId id="657" r:id="rId7"/>
    <p:sldId id="753" r:id="rId8"/>
    <p:sldId id="731" r:id="rId9"/>
    <p:sldId id="740" r:id="rId10"/>
    <p:sldId id="730" r:id="rId11"/>
    <p:sldId id="751" r:id="rId12"/>
    <p:sldId id="746" r:id="rId13"/>
    <p:sldId id="747" r:id="rId14"/>
    <p:sldId id="749" r:id="rId15"/>
    <p:sldId id="748" r:id="rId16"/>
    <p:sldId id="757" r:id="rId17"/>
    <p:sldId id="741" r:id="rId18"/>
    <p:sldId id="742" r:id="rId19"/>
    <p:sldId id="743" r:id="rId20"/>
    <p:sldId id="744" r:id="rId21"/>
    <p:sldId id="736" r:id="rId22"/>
    <p:sldId id="750" r:id="rId23"/>
    <p:sldId id="758" r:id="rId24"/>
    <p:sldId id="617" r:id="rId25"/>
    <p:sldId id="752" r:id="rId26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 Harrison" initials="" lastIdx="12" clrIdx="0"/>
  <p:cmAuthor id="1" name="Lauren Smeeding" initials="" lastIdx="1" clrIdx="1"/>
  <p:cmAuthor id="2" name="Information Technology" initials="IT" lastIdx="2" clrIdx="2"/>
  <p:cmAuthor id="3" name="Margarita Hurtado" initials="MH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C0FF"/>
    <a:srgbClr val="00555C"/>
    <a:srgbClr val="005295"/>
    <a:srgbClr val="9FD4FF"/>
    <a:srgbClr val="A3DCFF"/>
    <a:srgbClr val="FFFFFF"/>
    <a:srgbClr val="33CC33"/>
    <a:srgbClr val="A7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1" autoAdjust="0"/>
    <p:restoredTop sz="86456" autoAdjust="0"/>
  </p:normalViewPr>
  <p:slideViewPr>
    <p:cSldViewPr>
      <p:cViewPr varScale="1">
        <p:scale>
          <a:sx n="97" d="100"/>
          <a:sy n="97" d="100"/>
        </p:scale>
        <p:origin x="-11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00" y="-7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569" tIns="45784" rIns="91569" bIns="457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569" tIns="45784" rIns="91569" bIns="457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137AC8-8331-4586-B86E-FDF2DE9FD05E}" type="datetimeFigureOut">
              <a:rPr lang="en-US"/>
              <a:pPr>
                <a:defRPr/>
              </a:pPr>
              <a:t>5/13/2014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569" tIns="45784" rIns="91569" bIns="457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569" tIns="45784" rIns="91569" bIns="457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F62F89-BF7A-4625-BEC9-DFBE51E27A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417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3309" tIns="46655" rIns="93309" bIns="4665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3309" tIns="46655" rIns="93309" bIns="4665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4DB501-0036-48B9-BE20-45E7F702A375}" type="datetimeFigureOut">
              <a:rPr lang="en-US"/>
              <a:pPr>
                <a:defRPr/>
              </a:pPr>
              <a:t>5/13/2014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8750" y="311150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9" tIns="46655" rIns="93309" bIns="4665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11150" y="3130550"/>
            <a:ext cx="6400800" cy="5480050"/>
          </a:xfrm>
          <a:prstGeom prst="rect">
            <a:avLst/>
          </a:prstGeom>
        </p:spPr>
        <p:txBody>
          <a:bodyPr vert="horz" lIns="93309" tIns="46655" rIns="93309" bIns="4665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3309" tIns="46655" rIns="93309" bIns="4665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3309" tIns="46655" rIns="93309" bIns="4665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042398-9BBA-4D88-AA6E-0580B02FFE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54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1E4E63-DCA6-4ABB-83A0-B43C6CACAFE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0" b="1" dirty="0" smtClean="0">
              <a:latin typeface="+mn-lt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939079-4CDF-4006-BF61-DA7B8C2485C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1AE644-62D7-4EF1-810E-2D177BA7004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b="1" u="sng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619F1C-F0B3-4C85-893E-AF04CEE4938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5F0182-5385-45D5-A9CA-9C08D7AA5E2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7AC9480-2C46-4A4F-9182-F8E6E1A11B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1FB2AD-4B9F-46E7-BCFF-6816DED08A1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42398-9BBA-4D88-AA6E-0580B02FFE3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45D91E-0643-4C2E-9D21-BEA8654E8B6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72C1D3-21B3-468B-B1FA-3013903D98B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774700" lvl="1" indent="-333375" eaLnBrk="1" hangingPunct="1">
              <a:spcBef>
                <a:spcPts val="775"/>
              </a:spcBef>
              <a:buClr>
                <a:srgbClr val="005295"/>
              </a:buClr>
            </a:pPr>
            <a:endParaRPr lang="en-US" dirty="0" smtClean="0">
              <a:solidFill>
                <a:srgbClr val="00529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F5DA82-327E-4227-A86F-FFE2DE645AC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z="11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500B1-D0A3-4710-B89F-D1E9A52F704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defTabSz="882762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b="1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CCEEEF-8578-4043-92F8-3B528AAA13A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27E4C0-007E-4562-9380-049D64CF74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323518-7F0B-48A9-B20F-16740F4CBC58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323518-7F0B-48A9-B20F-16740F4CBC58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8EEDB7-0069-48E4-A990-C7E178A05D9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42398-9BBA-4D88-AA6E-0580B02FFE3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ct val="0"/>
              </a:spcBef>
            </a:pPr>
            <a:endParaRPr lang="en-US" b="0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F05711-8ACA-4427-A6CF-D0AE9B1E376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42398-9BBA-4D88-AA6E-0580B02FFE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4681CA-C009-4F4A-9384-C528C7D373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4D9FD6-3F21-430C-9E5E-E91DB9D3AEC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981272-B307-4A15-8B4D-C3F463DA48A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82662B-8F6A-4EC9-ADDA-A1107466194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indent="-274638" eaLnBrk="1" hangingPunct="1">
              <a:spcBef>
                <a:spcPts val="775"/>
              </a:spcBef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0ECE3B-CF33-4EA5-B2E3-C98BB0BC503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56685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2460"/>
            <a:ext cx="8077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EE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Line 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2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ICSI Presentation Background_Subtitle Bleed 042409.png"/>
          <p:cNvPicPr>
            <a:picLocks noChangeAspect="1"/>
          </p:cNvPicPr>
          <p:nvPr userDrawn="1"/>
        </p:nvPicPr>
        <p:blipFill>
          <a:blip r:embed="rId2" cstate="print"/>
          <a:srcRect l="691" t="919" r="551" b="7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28600" y="2438400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 Slide 2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SI Presentation Background_Subtitle Bleed 042409.png"/>
          <p:cNvPicPr>
            <a:picLocks noChangeAspect="1"/>
          </p:cNvPicPr>
          <p:nvPr userDrawn="1"/>
        </p:nvPicPr>
        <p:blipFill>
          <a:blip r:embed="rId2" cstate="print">
            <a:lum contrast="-40000"/>
          </a:blip>
          <a:srcRect l="691" t="918" r="551" b="73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28600" y="2438400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Slug for Web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659523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line Title Plu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78616" y="1266364"/>
            <a:ext cx="8382000" cy="4662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Line Title 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b="10641"/>
          <a:stretch>
            <a:fillRect/>
          </a:stretch>
        </p:blipFill>
        <p:spPr bwMode="auto">
          <a:xfrm>
            <a:off x="6781800" y="6372225"/>
            <a:ext cx="9223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782762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4648200" y="1782096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Line Title 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782762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4648200" y="1782096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 algn="ctr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ICSI Presentation Background_Main_No BG Color Bleed 042409 r2.png"/>
          <p:cNvPicPr>
            <a:picLocks noChangeAspect="1"/>
          </p:cNvPicPr>
          <p:nvPr userDrawn="1"/>
        </p:nvPicPr>
        <p:blipFill>
          <a:blip r:embed="rId15" cstate="print"/>
          <a:srcRect l="1552" t="2412" r="1414" b="23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7825" y="1266825"/>
            <a:ext cx="838200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85750" indent="-28575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26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1pPr>
      <a:lvl2pPr marL="571500" indent="-285750" algn="l" rtl="0" eaLnBrk="0" fontAlgn="base" hangingPunct="0">
        <a:spcBef>
          <a:spcPts val="800"/>
        </a:spcBef>
        <a:spcAft>
          <a:spcPct val="0"/>
        </a:spcAft>
        <a:buSzPct val="100000"/>
        <a:buFont typeface="Calibri" pitchFamily="34" charset="0"/>
        <a:buChar char="–"/>
        <a:defRPr sz="2400" kern="1200">
          <a:solidFill>
            <a:srgbClr val="005295"/>
          </a:solidFill>
          <a:latin typeface="Arial" pitchFamily="34" charset="0"/>
          <a:ea typeface="+mn-ea"/>
          <a:cs typeface="Arial" pitchFamily="34" charset="0"/>
        </a:defRPr>
      </a:lvl2pPr>
      <a:lvl3pPr marL="800100" indent="-2286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–"/>
        <a:defRPr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0" fontAlgn="base" hangingPunct="0">
        <a:spcBef>
          <a:spcPts val="800"/>
        </a:spcBef>
        <a:spcAft>
          <a:spcPct val="0"/>
        </a:spcAft>
        <a:buFont typeface="Arial" pitchFamily="34" charset="0"/>
        <a:buChar char="»"/>
        <a:defRPr sz="1600" kern="1200">
          <a:solidFill>
            <a:srgbClr val="005295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qual/leanprocess.htm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air.org/" TargetMode="External"/><Relationship Id="rId4" Type="http://schemas.openxmlformats.org/officeDocument/2006/relationships/hyperlink" Target="mailto:kcarman@air.or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5"/>
          <p:cNvSpPr>
            <a:spLocks noGrp="1"/>
          </p:cNvSpPr>
          <p:nvPr>
            <p:ph type="ctrTitle"/>
          </p:nvPr>
        </p:nvSpPr>
        <p:spPr>
          <a:xfrm>
            <a:off x="152400" y="2667000"/>
            <a:ext cx="8839200" cy="2590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005295"/>
                </a:solidFill>
              </a:rPr>
              <a:t>Implementing Lean: Preliminary Case Study Findings and Implications for Primary Care</a:t>
            </a:r>
            <a:r>
              <a:rPr lang="en-US" sz="2800" dirty="0" smtClean="0">
                <a:solidFill>
                  <a:srgbClr val="005295"/>
                </a:solidFill>
              </a:rPr>
              <a:t/>
            </a:r>
            <a:br>
              <a:rPr lang="en-US" sz="2800" dirty="0" smtClean="0">
                <a:solidFill>
                  <a:srgbClr val="005295"/>
                </a:solidFill>
              </a:rPr>
            </a:br>
            <a:r>
              <a:rPr lang="en-US" sz="2800" dirty="0" smtClean="0">
                <a:solidFill>
                  <a:srgbClr val="005295"/>
                </a:solidFill>
              </a:rPr>
              <a:t/>
            </a:r>
            <a:br>
              <a:rPr lang="en-US" sz="2800" dirty="0" smtClean="0">
                <a:solidFill>
                  <a:srgbClr val="005295"/>
                </a:solidFill>
              </a:rPr>
            </a:br>
            <a:r>
              <a:rPr lang="en-US" sz="2000" dirty="0" smtClean="0">
                <a:solidFill>
                  <a:srgbClr val="005295"/>
                </a:solidFill>
              </a:rPr>
              <a:t>AHRQ Conference</a:t>
            </a:r>
            <a:br>
              <a:rPr lang="en-US" sz="2000" dirty="0" smtClean="0">
                <a:solidFill>
                  <a:srgbClr val="005295"/>
                </a:solidFill>
              </a:rPr>
            </a:br>
            <a:r>
              <a:rPr lang="en-US" sz="2000" dirty="0" smtClean="0">
                <a:solidFill>
                  <a:srgbClr val="005295"/>
                </a:solidFill>
              </a:rPr>
              <a:t>September 28, 2010</a:t>
            </a:r>
            <a:br>
              <a:rPr lang="en-US" sz="2000" dirty="0" smtClean="0">
                <a:solidFill>
                  <a:srgbClr val="005295"/>
                </a:solidFill>
              </a:rPr>
            </a:br>
            <a:r>
              <a:rPr lang="en-US" sz="2000" dirty="0" smtClean="0">
                <a:solidFill>
                  <a:srgbClr val="005295"/>
                </a:solidFill>
              </a:rPr>
              <a:t/>
            </a:r>
            <a:br>
              <a:rPr lang="en-US" sz="2000" dirty="0" smtClean="0">
                <a:solidFill>
                  <a:srgbClr val="005295"/>
                </a:solidFill>
              </a:rPr>
            </a:br>
            <a:r>
              <a:rPr lang="en-US" sz="2800" b="0" dirty="0" smtClean="0">
                <a:solidFill>
                  <a:srgbClr val="0070C0"/>
                </a:solidFill>
              </a:rPr>
              <a:t>American Institutes for Research</a:t>
            </a:r>
            <a:br>
              <a:rPr lang="en-US" sz="2800" b="0" dirty="0" smtClean="0">
                <a:solidFill>
                  <a:srgbClr val="0070C0"/>
                </a:solidFill>
              </a:rPr>
            </a:br>
            <a:r>
              <a:rPr lang="en-US" sz="2800" b="0" dirty="0" smtClean="0">
                <a:solidFill>
                  <a:srgbClr val="0070C0"/>
                </a:solidFill>
              </a:rPr>
              <a:t/>
            </a:r>
            <a:br>
              <a:rPr lang="en-US" sz="2800" b="0" dirty="0" smtClean="0">
                <a:solidFill>
                  <a:srgbClr val="0070C0"/>
                </a:solidFill>
              </a:rPr>
            </a:br>
            <a:r>
              <a:rPr lang="en-US" sz="2000" dirty="0" smtClean="0"/>
              <a:t>Funding: </a:t>
            </a:r>
            <a:r>
              <a:rPr lang="en-US" sz="2000" b="0" dirty="0" smtClean="0"/>
              <a:t>Agency for Healthcare Research and Quality, ACTION Network, Task Order #5 Contract #290200600019, Project Officer: Michael Harrison, Ph.D.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 smtClean="0">
                <a:solidFill>
                  <a:srgbClr val="0070C0"/>
                </a:solidFill>
              </a:rPr>
              <a:t/>
            </a:r>
            <a:br>
              <a:rPr lang="en-US" sz="3600" dirty="0" smtClean="0">
                <a:solidFill>
                  <a:srgbClr val="0070C0"/>
                </a:solidFill>
              </a:rPr>
            </a:br>
            <a:endParaRPr lang="en-US" sz="2800" dirty="0" smtClean="0">
              <a:solidFill>
                <a:srgbClr val="0052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Methods: data collection</a:t>
            </a:r>
          </a:p>
        </p:txBody>
      </p:sp>
      <p:sp>
        <p:nvSpPr>
          <p:cNvPr id="3584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Case study data collection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In-person, in-depth interviews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Documentation from sites on metrics and outcomes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Semi-structured telephone interviews (prospective cases)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Digital diaries (prospective cases)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Topics  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Description of the Lean implementation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Impact of Lean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Sustainability to date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Dissemination of information about Lean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Lessons learned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3584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2F2BBE-1C3D-4A4A-A57D-5C4A2F99145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endParaRPr lang="en-US" sz="3600" b="1" dirty="0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sz="3600" b="1" dirty="0" smtClean="0"/>
              <a:t>Lean can be successful, but not in all circumstances.</a:t>
            </a:r>
          </a:p>
          <a:p>
            <a:pPr algn="ctr" eaLnBrk="1" hangingPunct="1">
              <a:buFont typeface="Arial" pitchFamily="34" charset="0"/>
              <a:buNone/>
            </a:pPr>
            <a:endParaRPr lang="en-US" sz="3600" b="1" dirty="0" smtClean="0"/>
          </a:p>
          <a:p>
            <a:pPr algn="ctr" eaLnBrk="1" hangingPunct="1">
              <a:buFont typeface="Arial" pitchFamily="34" charset="0"/>
              <a:buNone/>
            </a:pPr>
            <a:r>
              <a:rPr lang="en-US" sz="3600" b="1" dirty="0" smtClean="0"/>
              <a:t>Here’s what we’ve learned so far.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starting Lean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Impetus for starting Lean varied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Lean used as part of a strategic set of tools for improvement</a:t>
            </a:r>
          </a:p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Lean communicated to staff using multiple methods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Organizational assessment recommendations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Leadership announcements in meetings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Bulletin boards with project status and outcomes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Write-ups on projects in electronic newsletters 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Participation in a Lean training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3993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93FE2C-E220-422C-BA92-64976AE5A7B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defining Lean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Two ways of defining Lean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Series of projects</a:t>
            </a:r>
          </a:p>
          <a:p>
            <a:pPr lvl="1" eaLnBrk="1" hangingPunct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Overall strategy for organizational transformation</a:t>
            </a:r>
          </a:p>
          <a:p>
            <a:pPr lvl="1" eaLnBrk="1" hangingPunct="1">
              <a:buFont typeface="Calibri" pitchFamily="34" charset="0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Goals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Improve financial status of the organization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Eliminate waste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Achieve better patient experience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Empower employees to define solutions to problems</a:t>
            </a:r>
          </a:p>
        </p:txBody>
      </p:sp>
      <p:sp>
        <p:nvSpPr>
          <p:cNvPr id="4198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567D6D-26D8-4086-86E0-B2B3F4C3A6A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measuring Lean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219200"/>
            <a:ext cx="8382000" cy="46624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500" dirty="0" smtClean="0"/>
              <a:t>Collection and monitoring of overall metrics to evaluate the overall success of Lean are scarce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 smtClean="0"/>
              <a:t>Staff engagement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 smtClean="0"/>
              <a:t>Patient experience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 smtClean="0"/>
              <a:t>Revenue impact</a:t>
            </a:r>
          </a:p>
          <a:p>
            <a:pPr lvl="1" eaLnBrk="1" fontAlgn="auto" hangingPunct="1">
              <a:spcAft>
                <a:spcPts val="0"/>
              </a:spcAft>
              <a:buFont typeface="Calibri" pitchFamily="34" charset="0"/>
              <a:buNone/>
              <a:defRPr/>
            </a:pPr>
            <a:endParaRPr lang="en-US" sz="2200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500" dirty="0" smtClean="0"/>
              <a:t>Project-level metrics are common, but depend on the project: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Efficiency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1700" dirty="0" smtClean="0">
                <a:solidFill>
                  <a:schemeClr val="accent1">
                    <a:lumMod val="50000"/>
                  </a:schemeClr>
                </a:solidFill>
              </a:rPr>
              <a:t>Patient cycle or turnover time; unit of production per time (e.g., number of patients or cases/per physician/per hour); walking distance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Cost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1700" dirty="0" smtClean="0">
                <a:solidFill>
                  <a:schemeClr val="accent1">
                    <a:lumMod val="50000"/>
                  </a:schemeClr>
                </a:solidFill>
              </a:rPr>
              <a:t>Number of full-time equivalents required per unit of production; cost savings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accent1">
                    <a:lumMod val="50000"/>
                  </a:schemeClr>
                </a:solidFill>
              </a:rPr>
              <a:t>Quality and patient safety measures 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1700" dirty="0" smtClean="0">
                <a:solidFill>
                  <a:schemeClr val="accent1">
                    <a:lumMod val="50000"/>
                  </a:schemeClr>
                </a:solidFill>
              </a:rPr>
              <a:t>Rates of infection, number of adverse events</a:t>
            </a:r>
            <a:endParaRPr lang="en-US" sz="1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03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79816A-DFBB-49AC-B32F-30AE45A623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major Lean activities </a:t>
            </a:r>
            <a:endParaRPr lang="en-US" b="0" dirty="0" smtClean="0"/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377825" y="990600"/>
            <a:ext cx="83820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Training: Generally an expert consultant conducts formal training or experiential training through projects with staff. Eventually training facilitation and leadership is transitioned to on-site staff</a:t>
            </a:r>
          </a:p>
          <a:p>
            <a:pPr eaLnBrk="1" hangingPunct="1">
              <a:buFont typeface="Arial" pitchFamily="34" charset="0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Lean projects in specific departments or through different value streams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Projects generally selected by executive level staff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Projects generally have a sponsor and an “owner”</a:t>
            </a:r>
          </a:p>
          <a:p>
            <a:pPr lvl="1" eaLnBrk="1" hangingPunct="1"/>
            <a:r>
              <a:rPr lang="en-US" dirty="0" smtClean="0">
                <a:solidFill>
                  <a:srgbClr val="002060"/>
                </a:solidFill>
              </a:rPr>
              <a:t>Projects include a “Lean event” as well as follow up activities</a:t>
            </a:r>
          </a:p>
        </p:txBody>
      </p:sp>
      <p:sp>
        <p:nvSpPr>
          <p:cNvPr id="4608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533878-8D8F-42D5-AE8E-ECA5FF8353C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findings: Outcomes reported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5" y="1266824"/>
            <a:ext cx="8382000" cy="4752975"/>
          </a:xfrm>
        </p:spPr>
        <p:txBody>
          <a:bodyPr/>
          <a:lstStyle/>
          <a:p>
            <a:r>
              <a:rPr lang="en-US" dirty="0" smtClean="0"/>
              <a:t>Increased patient safety and patient satisfaction</a:t>
            </a:r>
          </a:p>
          <a:p>
            <a:endParaRPr lang="en-US" dirty="0" smtClean="0"/>
          </a:p>
          <a:p>
            <a:r>
              <a:rPr lang="en-US" dirty="0" smtClean="0"/>
              <a:t>Cost savings</a:t>
            </a:r>
          </a:p>
          <a:p>
            <a:endParaRPr lang="en-US" dirty="0" smtClean="0"/>
          </a:p>
          <a:p>
            <a:r>
              <a:rPr lang="en-US" dirty="0" smtClean="0"/>
              <a:t>Increased employee </a:t>
            </a:r>
            <a:br>
              <a:rPr lang="en-US" dirty="0" smtClean="0"/>
            </a:br>
            <a:r>
              <a:rPr lang="en-US" dirty="0" smtClean="0"/>
              <a:t>engagement  and satisfaction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Improved communication</a:t>
            </a:r>
          </a:p>
          <a:p>
            <a:endParaRPr lang="en-US" dirty="0"/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5257800" y="2590800"/>
            <a:ext cx="3505201" cy="2590800"/>
            <a:chOff x="4648199" y="1371600"/>
            <a:chExt cx="4191002" cy="4267200"/>
          </a:xfrm>
        </p:grpSpPr>
        <p:sp>
          <p:nvSpPr>
            <p:cNvPr id="5" name="Rounded Rectangle 4"/>
            <p:cNvSpPr/>
            <p:nvPr/>
          </p:nvSpPr>
          <p:spPr>
            <a:xfrm>
              <a:off x="4648200" y="1371600"/>
              <a:ext cx="4191001" cy="4267200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Ins="182880" bIns="91440" anchor="b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solidFill>
                  <a:schemeClr val="bg1"/>
                </a:solidFill>
                <a:ea typeface="ＭＳ Ｐゴシック" pitchFamily="-111" charset="-128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648199" y="1676400"/>
              <a:ext cx="4191001" cy="3429000"/>
            </a:xfrm>
            <a:prstGeom prst="roundRect">
              <a:avLst>
                <a:gd name="adj" fmla="val 0"/>
              </a:avLst>
            </a:prstGeom>
            <a:solidFill>
              <a:srgbClr val="FFFFF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Ins="182880" bIns="9144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i="1" dirty="0" smtClean="0">
                  <a:solidFill>
                    <a:srgbClr val="002060"/>
                  </a:solidFill>
                  <a:ea typeface="ＭＳ Ｐゴシック" pitchFamily="-111" charset="-128"/>
                </a:rPr>
                <a:t>“I do believe the tools allow this health system to get the end user to participant in their own change.”</a:t>
              </a:r>
              <a:endParaRPr lang="en-US" sz="2000" i="1" dirty="0">
                <a:solidFill>
                  <a:srgbClr val="002060"/>
                </a:solidFill>
                <a:ea typeface="ＭＳ Ｐゴシック" pitchFamily="-111" charset="-128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Preliminary findings: facilitators to Lean success</a:t>
            </a:r>
            <a:endParaRPr lang="en-US" dirty="0"/>
          </a:p>
        </p:txBody>
      </p:sp>
      <p:sp>
        <p:nvSpPr>
          <p:cNvPr id="4813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Lean organizational culture that supports change, awareness of QI and continuous improve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Strategic plan supports Lean initiatives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Leadership support is tangible and holds individuals accountable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Buy-in from staff of all levels, including physicians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Lean expertise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Resources are available for Lean projects (staff time, data, etc.)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4813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14772B-7785-4ADA-8210-07DE4F6217E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facilitators to Lean success (cont.)</a:t>
            </a:r>
          </a:p>
        </p:txBody>
      </p:sp>
      <p:sp>
        <p:nvSpPr>
          <p:cNvPr id="50178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Most Lean tools are simple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 easy to understand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Process fosters communication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and breaks down silos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Staff own the solutions to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their problems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Results are seen quickly</a:t>
            </a:r>
          </a:p>
          <a:p>
            <a:pPr marL="346075" indent="-346075">
              <a:buSzPct val="100000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Successes are shared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501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2196C7-BF0C-4403-B315-FD4D0E37A6D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grpSp>
        <p:nvGrpSpPr>
          <p:cNvPr id="50181" name="Group 6"/>
          <p:cNvGrpSpPr>
            <a:grpSpLocks/>
          </p:cNvGrpSpPr>
          <p:nvPr/>
        </p:nvGrpSpPr>
        <p:grpSpPr bwMode="auto">
          <a:xfrm>
            <a:off x="5562600" y="1295400"/>
            <a:ext cx="3276600" cy="4343400"/>
            <a:chOff x="4648200" y="1371600"/>
            <a:chExt cx="4191000" cy="4267200"/>
          </a:xfrm>
        </p:grpSpPr>
        <p:sp>
          <p:nvSpPr>
            <p:cNvPr id="10" name="Rounded Rectangle 9"/>
            <p:cNvSpPr/>
            <p:nvPr/>
          </p:nvSpPr>
          <p:spPr>
            <a:xfrm>
              <a:off x="4648200" y="1371600"/>
              <a:ext cx="4191000" cy="4267200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Ins="182880" bIns="91440" anchor="b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solidFill>
                  <a:schemeClr val="bg1"/>
                </a:solidFill>
                <a:ea typeface="ＭＳ Ｐゴシック" pitchFamily="-111" charset="-128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648200" y="1675732"/>
              <a:ext cx="4191000" cy="3429668"/>
            </a:xfrm>
            <a:prstGeom prst="roundRect">
              <a:avLst>
                <a:gd name="adj" fmla="val 0"/>
              </a:avLst>
            </a:prstGeom>
            <a:solidFill>
              <a:srgbClr val="FFFFF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Ins="182880" bIns="9144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i="1" dirty="0">
                  <a:solidFill>
                    <a:srgbClr val="002060"/>
                  </a:solidFill>
                  <a:ea typeface="ＭＳ Ｐゴシック" pitchFamily="-111" charset="-128"/>
                </a:rPr>
                <a:t>“Lean, unlike Six-Sigma… is easier to start with if you do not have good improvement capabilities. And within Lean, a common start is 5S. And 5S is not rocket science.”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barriers to Lean success</a:t>
            </a:r>
          </a:p>
        </p:txBody>
      </p:sp>
      <p:sp>
        <p:nvSpPr>
          <p:cNvPr id="5222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Lack of understanding of applicability to healthcare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Skepticism: </a:t>
            </a:r>
          </a:p>
          <a:p>
            <a:pPr marL="803275" lvl="1" indent="-346075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</a:rPr>
              <a:t>“Is this the flavor of the month?”</a:t>
            </a:r>
          </a:p>
          <a:p>
            <a:pPr marL="803275" lvl="1" indent="-346075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</a:rPr>
              <a:t>“Will I lose my job?”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Competing priorities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Resources</a:t>
            </a:r>
          </a:p>
          <a:p>
            <a:pPr marL="803275" lvl="1" indent="-346075" fontAlgn="auto">
              <a:spcAft>
                <a:spcPts val="0"/>
              </a:spcAft>
              <a:buClr>
                <a:srgbClr val="005295"/>
              </a:buClr>
              <a:buFont typeface="Arial" pitchFamily="34" charset="0"/>
              <a:buChar char="–"/>
              <a:defRPr/>
            </a:pPr>
            <a:r>
              <a:rPr lang="en-US" sz="1600" dirty="0" smtClean="0"/>
              <a:t>Training and projects</a:t>
            </a:r>
          </a:p>
          <a:p>
            <a:pPr marL="803275" lvl="1" indent="-346075" fontAlgn="auto">
              <a:spcAft>
                <a:spcPts val="0"/>
              </a:spcAft>
              <a:buClr>
                <a:srgbClr val="005295"/>
              </a:buClr>
              <a:buFont typeface="Arial" pitchFamily="34" charset="0"/>
              <a:buChar char="–"/>
              <a:defRPr/>
            </a:pPr>
            <a:r>
              <a:rPr lang="en-US" sz="1600" dirty="0" smtClean="0"/>
              <a:t>Data collection</a:t>
            </a:r>
          </a:p>
          <a:p>
            <a:pPr marL="803275" lvl="1" indent="-346075" fontAlgn="auto">
              <a:spcAft>
                <a:spcPts val="0"/>
              </a:spcAft>
              <a:buClr>
                <a:srgbClr val="005295"/>
              </a:buClr>
              <a:buFont typeface="Arial" pitchFamily="34" charset="0"/>
              <a:buChar char="–"/>
              <a:defRPr/>
            </a:pPr>
            <a:r>
              <a:rPr lang="en-US" sz="1600" dirty="0" smtClean="0"/>
              <a:t>Implement desired changes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Resistance to change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Physician affiliation to organization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Process ownership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Lack of compliance</a:t>
            </a:r>
          </a:p>
          <a:p>
            <a:pPr marL="346075" indent="-346075" fontAlgn="auto">
              <a:spcAft>
                <a:spcPts val="0"/>
              </a:spcAft>
              <a:buSzPct val="100000"/>
              <a:defRPr/>
            </a:pPr>
            <a:r>
              <a:rPr lang="en-US" sz="1600" dirty="0" smtClean="0"/>
              <a:t>Creation of “islands of excellence”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5222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0F491A-B72D-4FFC-8887-30590CC32E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/>
          </a:p>
        </p:txBody>
      </p:sp>
      <p:grpSp>
        <p:nvGrpSpPr>
          <p:cNvPr id="52229" name="Group 6"/>
          <p:cNvGrpSpPr>
            <a:grpSpLocks/>
          </p:cNvGrpSpPr>
          <p:nvPr/>
        </p:nvGrpSpPr>
        <p:grpSpPr bwMode="auto">
          <a:xfrm>
            <a:off x="5257800" y="2133600"/>
            <a:ext cx="3505200" cy="1600200"/>
            <a:chOff x="4648200" y="1371600"/>
            <a:chExt cx="4191001" cy="4267200"/>
          </a:xfrm>
        </p:grpSpPr>
        <p:sp>
          <p:nvSpPr>
            <p:cNvPr id="10" name="Rounded Rectangle 9"/>
            <p:cNvSpPr/>
            <p:nvPr/>
          </p:nvSpPr>
          <p:spPr>
            <a:xfrm>
              <a:off x="4648200" y="1371600"/>
              <a:ext cx="4191001" cy="4267200"/>
            </a:xfrm>
            <a:prstGeom prst="roundRect">
              <a:avLst>
                <a:gd name="adj" fmla="val 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Ins="182880" bIns="91440" anchor="b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dirty="0">
                <a:solidFill>
                  <a:schemeClr val="bg1"/>
                </a:solidFill>
                <a:ea typeface="ＭＳ Ｐゴシック" pitchFamily="-111" charset="-128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648200" y="1676400"/>
              <a:ext cx="4191001" cy="3429000"/>
            </a:xfrm>
            <a:prstGeom prst="roundRect">
              <a:avLst>
                <a:gd name="adj" fmla="val 0"/>
              </a:avLst>
            </a:prstGeom>
            <a:solidFill>
              <a:srgbClr val="FFFFF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Ins="182880" bIns="9144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i="1" dirty="0">
                  <a:solidFill>
                    <a:srgbClr val="002060"/>
                  </a:solidFill>
                  <a:ea typeface="ＭＳ Ｐゴシック" pitchFamily="-111" charset="-128"/>
                </a:rPr>
                <a:t>“We don’t make cars.”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4"/>
          <p:cNvSpPr>
            <a:spLocks noGrp="1"/>
          </p:cNvSpPr>
          <p:nvPr>
            <p:ph type="ctrTitle"/>
          </p:nvPr>
        </p:nvSpPr>
        <p:spPr>
          <a:xfrm>
            <a:off x="228600" y="-304800"/>
            <a:ext cx="8686800" cy="1470025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Acknowledgement of team members &amp; funders</a:t>
            </a:r>
          </a:p>
        </p:txBody>
      </p:sp>
      <p:sp>
        <p:nvSpPr>
          <p:cNvPr id="19458" name="Content Placeholder 5"/>
          <p:cNvSpPr>
            <a:spLocks noGrp="1"/>
          </p:cNvSpPr>
          <p:nvPr>
            <p:ph type="subTitle" idx="1"/>
          </p:nvPr>
        </p:nvSpPr>
        <p:spPr>
          <a:xfrm>
            <a:off x="533400" y="1143000"/>
            <a:ext cx="8077200" cy="4953000"/>
          </a:xfrm>
        </p:spPr>
        <p:txBody>
          <a:bodyPr/>
          <a:lstStyle/>
          <a:p>
            <a:pPr marL="285750" indent="-28575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b="1" dirty="0" smtClean="0">
                <a:solidFill>
                  <a:srgbClr val="002060"/>
                </a:solidFill>
              </a:rPr>
              <a:t>Project team</a:t>
            </a:r>
          </a:p>
          <a:p>
            <a:pPr marL="742950" lvl="1" indent="-285750" algn="l" fontAlgn="auto">
              <a:spcAft>
                <a:spcPts val="0"/>
              </a:spcAft>
              <a:buFontTx/>
              <a:buChar char="–"/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AIR: Kristin Carman (Project Director),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Callan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Blough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Steve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Garfinkel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Margarita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Hurtado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Lauren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Smeeding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Jennifer Stephens</a:t>
            </a:r>
          </a:p>
          <a:p>
            <a:pPr marL="742950" lvl="1" indent="-285750" algn="l" fontAlgn="auto">
              <a:spcAft>
                <a:spcPts val="0"/>
              </a:spcAft>
              <a:buFontTx/>
              <a:buChar char="–"/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Urban Institute: Kelly Devers</a:t>
            </a:r>
          </a:p>
          <a:p>
            <a:pPr marL="742950" lvl="1" indent="-285750" algn="l" fontAlgn="auto">
              <a:spcAft>
                <a:spcPts val="0"/>
              </a:spcAft>
              <a:buFontTx/>
              <a:buChar char="–"/>
              <a:defRPr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Mayo Clinic: Michelle Hoover, Andy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Kollengoode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David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</a:rPr>
              <a:t>Mapes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, Tony Spaulding</a:t>
            </a:r>
            <a:endParaRPr lang="en-US" sz="2000" dirty="0" smtClean="0">
              <a:solidFill>
                <a:srgbClr val="002060"/>
              </a:solidFill>
            </a:endParaRP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2060"/>
                </a:solidFill>
              </a:rPr>
              <a:t>Participating sites</a:t>
            </a:r>
            <a:r>
              <a:rPr lang="en-US" sz="2000" dirty="0" smtClean="0">
                <a:solidFill>
                  <a:srgbClr val="002060"/>
                </a:solidFill>
              </a:rPr>
              <a:t>: </a:t>
            </a:r>
            <a:r>
              <a:rPr lang="en-US" sz="2000" dirty="0" err="1" smtClean="0">
                <a:solidFill>
                  <a:srgbClr val="002060"/>
                </a:solidFill>
              </a:rPr>
              <a:t>Virtua</a:t>
            </a:r>
            <a:r>
              <a:rPr lang="en-US" sz="2000" dirty="0" smtClean="0">
                <a:solidFill>
                  <a:srgbClr val="002060"/>
                </a:solidFill>
              </a:rPr>
              <a:t> Health, Mayo Clinic Jacksonville, NYCHHC, Garfield Memorial Hospital, St. Vincent Indianapolis, Family Health Centers of San Diego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Michael Harrison, Project Officer, AHRQ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Dina Moss, AHRQ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California HealthCare Foundation</a:t>
            </a:r>
          </a:p>
          <a:p>
            <a:pPr marL="285750" indent="-28575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rgbClr val="002060"/>
                </a:solidFill>
              </a:rPr>
              <a:t>Funding</a:t>
            </a:r>
            <a:r>
              <a:rPr lang="en-US" sz="2000" dirty="0" smtClean="0">
                <a:solidFill>
                  <a:srgbClr val="002060"/>
                </a:solidFill>
              </a:rPr>
              <a:t>: AHRQ  ACTION Network and California HealthCare Foundation</a:t>
            </a:r>
          </a:p>
          <a:p>
            <a:pPr algn="l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945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B0B5-3C34-4312-9913-970D912026A3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Preliminary findings: lessons learned</a:t>
            </a:r>
          </a:p>
        </p:txBody>
      </p:sp>
      <p:sp>
        <p:nvSpPr>
          <p:cNvPr id="5427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6075" indent="-346075">
              <a:buSzPct val="100000"/>
            </a:pPr>
            <a:r>
              <a:rPr lang="en-US" sz="2200" dirty="0" smtClean="0"/>
              <a:t>Lean is not simply a tool for organizing your work; staff buy-in for implementing QI is needed</a:t>
            </a:r>
          </a:p>
          <a:p>
            <a:pPr marL="346075" indent="-346075">
              <a:buSzPct val="100000"/>
            </a:pPr>
            <a:r>
              <a:rPr lang="en-US" sz="2200" dirty="0" smtClean="0"/>
              <a:t>Efficiency and quality can be complementary, not mutually exclusive</a:t>
            </a:r>
          </a:p>
          <a:p>
            <a:pPr marL="346075" indent="-346075">
              <a:buSzPct val="100000"/>
            </a:pPr>
            <a:r>
              <a:rPr lang="en-US" sz="2200" dirty="0" smtClean="0"/>
              <a:t>Set clear goals, define success, and set an appropriate scope</a:t>
            </a:r>
          </a:p>
          <a:p>
            <a:pPr marL="346075" indent="-346075">
              <a:buSzPct val="100000"/>
            </a:pPr>
            <a:r>
              <a:rPr lang="en-US" sz="2200" dirty="0" smtClean="0"/>
              <a:t>Start with the easier processes first</a:t>
            </a:r>
          </a:p>
          <a:p>
            <a:pPr marL="346075" indent="-346075">
              <a:buSzPct val="100000"/>
            </a:pPr>
            <a:r>
              <a:rPr lang="en-US" sz="2200" dirty="0" smtClean="0"/>
              <a:t>Train senior staff in Lean and provide learning opportunities for other staff</a:t>
            </a:r>
          </a:p>
          <a:p>
            <a:pPr marL="346075" indent="-346075">
              <a:buSzPct val="100000"/>
            </a:pPr>
            <a:r>
              <a:rPr lang="en-US" sz="2200" dirty="0" smtClean="0"/>
              <a:t>Use multi-disciplinary teams and engage all stakeholders in the process</a:t>
            </a:r>
          </a:p>
          <a:p>
            <a:pPr marL="346075" indent="-346075">
              <a:buSzPct val="100000"/>
            </a:pPr>
            <a:r>
              <a:rPr lang="en-US" sz="2200" dirty="0" smtClean="0"/>
              <a:t>Celebrate successes through rewards or recognition</a:t>
            </a:r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5427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2EB639-FED8-44E0-A0D7-08FE38ECB49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ctrTitle"/>
          </p:nvPr>
        </p:nvSpPr>
        <p:spPr>
          <a:xfrm>
            <a:off x="228600" y="1"/>
            <a:ext cx="86868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solidFill>
                  <a:srgbClr val="FFFFFF"/>
                </a:solidFill>
              </a:rPr>
              <a:t>Next steps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8077200" cy="4498260"/>
          </a:xfrm>
        </p:spPr>
        <p:txBody>
          <a:bodyPr/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Collect follow-up data on 9 prospective cases</a:t>
            </a:r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Digital diaries</a:t>
            </a:r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Telephone interviews</a:t>
            </a:r>
          </a:p>
          <a:p>
            <a:pPr marL="1200150" lvl="2" indent="-2857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Follow-up site visit interviews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Analyze all findings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Share report </a:t>
            </a:r>
            <a:r>
              <a:rPr lang="en-US" sz="2400" smtClean="0">
                <a:solidFill>
                  <a:srgbClr val="002060"/>
                </a:solidFill>
              </a:rPr>
              <a:t>findings</a:t>
            </a:r>
          </a:p>
          <a:p>
            <a:pPr algn="l"/>
            <a:endParaRPr lang="en-US" dirty="0"/>
          </a:p>
        </p:txBody>
      </p:sp>
      <p:sp>
        <p:nvSpPr>
          <p:cNvPr id="56322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625BD9-E283-431C-B002-BC681892B7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 to consider as we continue our research </a:t>
            </a:r>
            <a:endParaRPr lang="en-US" dirty="0"/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How is Lean defined and assessed?</a:t>
            </a:r>
          </a:p>
          <a:p>
            <a:pPr eaLnBrk="1" hangingPunct="1"/>
            <a:r>
              <a:rPr lang="en-US" sz="2400" dirty="0" smtClean="0"/>
              <a:t>Is Lean a promising approach for hospitals? For primary care? </a:t>
            </a:r>
          </a:p>
          <a:p>
            <a:pPr eaLnBrk="1" hangingPunct="1"/>
            <a:r>
              <a:rPr lang="en-US" sz="2400" dirty="0" smtClean="0"/>
              <a:t>Where and when is Lean most applicable in health care?</a:t>
            </a:r>
          </a:p>
          <a:p>
            <a:pPr eaLnBrk="1" hangingPunct="1"/>
            <a:r>
              <a:rPr lang="en-US" sz="2400" dirty="0" smtClean="0"/>
              <a:t>For what types of processes is Lean most useful?</a:t>
            </a:r>
          </a:p>
          <a:p>
            <a:pPr eaLnBrk="1" hangingPunct="1"/>
            <a:r>
              <a:rPr lang="en-US" sz="2400" dirty="0" smtClean="0"/>
              <a:t>How do you better engage staff, including physicians, in Lean processes?</a:t>
            </a:r>
          </a:p>
          <a:p>
            <a:pPr eaLnBrk="1" hangingPunct="1"/>
            <a:r>
              <a:rPr lang="en-US" sz="2400" dirty="0" smtClean="0"/>
              <a:t>How do you monitor and sustain results of Lean projects?</a:t>
            </a:r>
          </a:p>
          <a:p>
            <a:pPr eaLnBrk="1" hangingPunct="1"/>
            <a:r>
              <a:rPr lang="en-US" sz="2400" dirty="0" smtClean="0"/>
              <a:t>How do you encourage integration of Lean into organization's standard QI process? </a:t>
            </a:r>
          </a:p>
        </p:txBody>
      </p:sp>
      <p:sp>
        <p:nvSpPr>
          <p:cNvPr id="5837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9A54A0-3B9D-499A-9B2E-7978B3EE98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 to consider for policy and practice</a:t>
            </a:r>
            <a:endParaRPr lang="en-US" dirty="0"/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Is Lean likely to work in health care?</a:t>
            </a:r>
          </a:p>
          <a:p>
            <a:pPr eaLnBrk="1" hangingPunct="1"/>
            <a:r>
              <a:rPr lang="en-US" sz="2400" dirty="0" smtClean="0"/>
              <a:t>When do you think it is most likely to work?</a:t>
            </a:r>
          </a:p>
          <a:p>
            <a:pPr lvl="1" eaLnBrk="1" hangingPunct="1"/>
            <a:r>
              <a:rPr lang="en-US" sz="2200" dirty="0" smtClean="0"/>
              <a:t>For certain problems, but not others?</a:t>
            </a:r>
          </a:p>
          <a:p>
            <a:pPr lvl="1" eaLnBrk="1" hangingPunct="1"/>
            <a:r>
              <a:rPr lang="en-US" sz="2200" dirty="0" smtClean="0"/>
              <a:t>When conditions are right?</a:t>
            </a:r>
          </a:p>
          <a:p>
            <a:pPr lvl="1" eaLnBrk="1" hangingPunct="1"/>
            <a:r>
              <a:rPr lang="en-US" sz="2200" dirty="0" smtClean="0"/>
              <a:t>It depends on the team? The organization?</a:t>
            </a:r>
          </a:p>
          <a:p>
            <a:pPr eaLnBrk="1" hangingPunct="1"/>
            <a:r>
              <a:rPr lang="en-US" dirty="0" smtClean="0"/>
              <a:t>Have you or someone you know applied Lean in a health care setting? What was their experience?</a:t>
            </a:r>
          </a:p>
          <a:p>
            <a:pPr eaLnBrk="1" hangingPunct="1"/>
            <a:r>
              <a:rPr lang="en-US" sz="2400" dirty="0" smtClean="0"/>
              <a:t>How might efficiency gains affect quality in health care? Can Lean improve both efficiency and quality?</a:t>
            </a:r>
          </a:p>
        </p:txBody>
      </p:sp>
      <p:sp>
        <p:nvSpPr>
          <p:cNvPr id="5837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9A54A0-3B9D-499A-9B2E-7978B3EE98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/>
              <a:t>Questions? </a:t>
            </a:r>
            <a:br>
              <a:rPr lang="en-US" sz="4400" dirty="0" smtClean="0"/>
            </a:br>
            <a:r>
              <a:rPr lang="en-US" sz="4400" dirty="0" smtClean="0"/>
              <a:t>Comments?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Resources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Reducing Waste and Inefficiency in Health Care Through Lean Process Redesign: Literature Review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1800" dirty="0" smtClean="0">
                <a:hlinkClick r:id="rId3"/>
              </a:rPr>
              <a:t>http://www.ahrq.gov/qual/leanprocess.htm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u="sng" dirty="0" smtClean="0"/>
              <a:t>Key contact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Kristin L. Carman, PhD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Managing Director, Health Policy &amp; Research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American Institutes for Research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1000 Thomas Jefferson St., NW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Washington, DC 20007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ph. 202.403-5090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fax 202.403.5990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dirty="0" smtClean="0"/>
              <a:t>email: </a:t>
            </a:r>
            <a:r>
              <a:rPr lang="en-US" sz="1800" u="sng" dirty="0" smtClean="0">
                <a:hlinkClick r:id="rId4"/>
              </a:rPr>
              <a:t>kcarman@air.org</a:t>
            </a:r>
            <a:endParaRPr lang="en-US" sz="18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800" u="sng" dirty="0" smtClean="0">
                <a:hlinkClick r:id="rId5"/>
              </a:rPr>
              <a:t>www.air.org</a:t>
            </a:r>
            <a:endParaRPr lang="en-US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77825" y="990600"/>
            <a:ext cx="838200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Lean is a process-redesign methodology adopted from Toyota Production Systems</a:t>
            </a:r>
          </a:p>
          <a:p>
            <a:pPr eaLnBrk="1" hangingPunct="1"/>
            <a:r>
              <a:rPr lang="en-US" dirty="0" smtClean="0"/>
              <a:t>Empowers front-line staff to apply continuous quality improvement methods to reduce waste and enhance value in workflows and operations</a:t>
            </a:r>
          </a:p>
          <a:p>
            <a:pPr eaLnBrk="1" hangingPunct="1"/>
            <a:r>
              <a:rPr lang="en-US" dirty="0" smtClean="0"/>
              <a:t>Has shown promise to improve quality, efficiency, and safety in various health care settings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1400" dirty="0" smtClean="0"/>
          </a:p>
          <a:p>
            <a:pPr marL="0" indent="0" eaLnBrk="1" hangingPunct="1">
              <a:spcBef>
                <a:spcPts val="0"/>
              </a:spcBef>
              <a:buNone/>
            </a:pPr>
            <a:r>
              <a:rPr lang="en-US" sz="1400" dirty="0" smtClean="0"/>
              <a:t>These three small pictures on the bottom of the slide depict three popular Lean tools: Value Stream Mapping, Spaghetti Diagramming, and 5S, a tool to organize workspace.</a:t>
            </a:r>
          </a:p>
        </p:txBody>
      </p:sp>
      <p:pic>
        <p:nvPicPr>
          <p:cNvPr id="1026" name="Picture 2" descr="Value stream 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40187"/>
            <a:ext cx="2209800" cy="175101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28" name="Picture 4" descr="spaghetti diagr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038600"/>
            <a:ext cx="2438400" cy="149225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30" name="Picture 6" descr="Lean 5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962400"/>
            <a:ext cx="2619375" cy="1763713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15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B1E5EF-6217-4127-A1D4-1678B662FC0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Background: Lean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Background: Lean (cont.)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“Lean does not equal Lean”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Lean training is usually done “just in time” as part of the implementation of project in that staff area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Projects are generally selected by an executive team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Training lasts from 3- 4.5 days 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Staff at all levels across multiple departments participate in the training, but there are two key roles: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 senior leader to “sponsor” and support the project</a:t>
            </a:r>
          </a:p>
          <a:p>
            <a:pPr lvl="1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 manager to become the “owner of the process” who keeps things going after the training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Objectives for today’s presentation</a:t>
            </a:r>
          </a:p>
        </p:txBody>
      </p:sp>
      <p:sp>
        <p:nvSpPr>
          <p:cNvPr id="2355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Describe preliminary findings from case studies of current Lean implementation 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Discuss the barriers, facilitators, and lessons learned from our preliminary case studies activities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Discuss the applicability and implications of using Lean in healthcare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mtClean="0"/>
          </a:p>
          <a:p>
            <a:pPr lvl="1" eaLnBrk="1" hangingPunct="1">
              <a:buFont typeface="Calibri" pitchFamily="34" charset="0"/>
              <a:buNone/>
            </a:pPr>
            <a:endParaRPr lang="en-US" sz="2600" dirty="0" smtClean="0">
              <a:solidFill>
                <a:srgbClr val="002060"/>
              </a:solidFill>
            </a:endParaRPr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7D009A-0F91-419E-B4C3-A6A8C92AAD7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Project overview</a:t>
            </a:r>
          </a:p>
        </p:txBody>
      </p:sp>
      <p:sp>
        <p:nvSpPr>
          <p:cNvPr id="25602" name="Content Placeholder 3"/>
          <p:cNvSpPr>
            <a:spLocks noGrp="1"/>
          </p:cNvSpPr>
          <p:nvPr>
            <p:ph idx="1"/>
          </p:nvPr>
        </p:nvSpPr>
        <p:spPr>
          <a:xfrm>
            <a:off x="377825" y="1219200"/>
            <a:ext cx="8382000" cy="4662488"/>
          </a:xfrm>
        </p:spPr>
        <p:txBody>
          <a:bodyPr/>
          <a:lstStyle/>
          <a:p>
            <a:pPr marL="346075" indent="-346075" eaLnBrk="1" hangingPunct="1"/>
            <a:r>
              <a:rPr lang="en-US" sz="2400" dirty="0" smtClean="0"/>
              <a:t>Timeline: July 2008-June 2011</a:t>
            </a:r>
          </a:p>
          <a:p>
            <a:pPr marL="346075" indent="-346075" eaLnBrk="1" hangingPunct="1"/>
            <a:endParaRPr lang="en-US" sz="2000" dirty="0" smtClean="0"/>
          </a:p>
          <a:p>
            <a:pPr marL="346075" indent="-346075" eaLnBrk="1" hangingPunct="1"/>
            <a:r>
              <a:rPr lang="en-US" sz="2400" dirty="0" smtClean="0"/>
              <a:t>Objectives</a:t>
            </a:r>
          </a:p>
          <a:p>
            <a:pPr lvl="1" eaLnBrk="1" hangingPunct="1"/>
            <a:r>
              <a:rPr lang="en-US" sz="2200" dirty="0" smtClean="0"/>
              <a:t>Identify challenges and solutions (i.e., lessons) to implementing Lean/TPS</a:t>
            </a:r>
          </a:p>
          <a:p>
            <a:pPr lvl="1" eaLnBrk="1" hangingPunct="1"/>
            <a:r>
              <a:rPr lang="en-US" sz="2200" dirty="0" smtClean="0"/>
              <a:t>Assess the impact of Lean/TPS</a:t>
            </a:r>
          </a:p>
          <a:p>
            <a:pPr lvl="1" eaLnBrk="1" hangingPunct="1"/>
            <a:r>
              <a:rPr lang="en-US" sz="2200" dirty="0" smtClean="0"/>
              <a:t>Present these lessons to prospective users</a:t>
            </a:r>
          </a:p>
          <a:p>
            <a:pPr lvl="1" eaLnBrk="1" hangingPunct="1"/>
            <a:r>
              <a:rPr lang="en-US" sz="2200" dirty="0" smtClean="0"/>
              <a:t>Develop a business case</a:t>
            </a:r>
          </a:p>
          <a:p>
            <a:pPr lvl="1" eaLnBrk="1" hangingPunct="1"/>
            <a:r>
              <a:rPr lang="en-US" sz="2200" dirty="0" smtClean="0"/>
              <a:t>Identify factors that are associated with variation in Lean results</a:t>
            </a:r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38E401-DB8B-4F9A-9EE4-D664A84203A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Lean Literature Scan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77825" y="1266825"/>
            <a:ext cx="8382000" cy="4662488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about Lean implementation in healthcare is unreliable and anecdotal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Data are inconsistent or absent in many areas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Most studies are </a:t>
            </a:r>
            <a:r>
              <a:rPr lang="en-US" dirty="0" err="1" smtClean="0"/>
              <a:t>atheoretical</a:t>
            </a:r>
            <a:endParaRPr lang="en-US" dirty="0" smtClean="0"/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There is a positive publication bias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Highlights need for comparative case study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Project overview: cases selected for presentation</a:t>
            </a:r>
            <a:endParaRPr lang="en-US" dirty="0"/>
          </a:p>
        </p:txBody>
      </p:sp>
      <p:sp>
        <p:nvSpPr>
          <p:cNvPr id="3174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Preliminary findings are based on four retrospective case studies:</a:t>
            </a:r>
          </a:p>
          <a:p>
            <a:pPr marL="742950"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Family center patient flow</a:t>
            </a:r>
          </a:p>
          <a:p>
            <a:pPr marL="742950"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Hospital bed flow</a:t>
            </a:r>
          </a:p>
          <a:p>
            <a:pPr marL="742950"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Orthopedics process standardization</a:t>
            </a:r>
          </a:p>
          <a:p>
            <a:pPr marL="742950"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Emergency Department value stream</a:t>
            </a:r>
          </a:p>
          <a:p>
            <a:pPr marL="465138" lvl="1" fontAlgn="auto">
              <a:spcAft>
                <a:spcPts val="0"/>
              </a:spcAft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... but also includes insights from our initial site visits for prospective case studies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31747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8080C5-1809-4BEF-8777-78FF57DF5E4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Methods: conceptual framework</a:t>
            </a:r>
          </a:p>
        </p:txBody>
      </p:sp>
      <p:sp>
        <p:nvSpPr>
          <p:cNvPr id="3379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/>
          </a:p>
        </p:txBody>
      </p:sp>
      <p:sp>
        <p:nvSpPr>
          <p:cNvPr id="3379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9AB1C4-9487-4803-9B9F-BD9A40ED8DD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33796" name="Content Placeholder 3"/>
          <p:cNvSpPr txBox="1">
            <a:spLocks/>
          </p:cNvSpPr>
          <p:nvPr/>
        </p:nvSpPr>
        <p:spPr bwMode="auto">
          <a:xfrm>
            <a:off x="377825" y="1266825"/>
            <a:ext cx="8232775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2800"/>
          </a:p>
          <a:p>
            <a:pPr marL="571500" lvl="1" indent="-285750">
              <a:spcBef>
                <a:spcPts val="800"/>
              </a:spcBef>
              <a:buSzPct val="100000"/>
              <a:buFont typeface="Calibri" pitchFamily="34" charset="0"/>
              <a:buChar char="–"/>
            </a:pPr>
            <a:endParaRPr lang="en-US" sz="2400">
              <a:solidFill>
                <a:srgbClr val="005295"/>
              </a:solidFill>
              <a:cs typeface="Arial" pitchFamily="34" charset="0"/>
            </a:endParaRPr>
          </a:p>
        </p:txBody>
      </p:sp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143000"/>
            <a:ext cx="7391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20130</TotalTime>
  <Words>1352</Words>
  <Application>Microsoft Office PowerPoint</Application>
  <PresentationFormat>On-screen Show (4:3)</PresentationFormat>
  <Paragraphs>252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Implementing Lean: Preliminary Case Study Findings and Implications for Primary Care  AHRQ Conference September 28, 2010  American Institutes for Research  Funding: Agency for Healthcare Research and Quality, ACTION Network, Task Order #5 Contract #290200600019, Project Officer: Michael Harrison, Ph.D.   </vt:lpstr>
      <vt:lpstr>Acknowledgement of team members &amp; funders</vt:lpstr>
      <vt:lpstr>Background: Lean</vt:lpstr>
      <vt:lpstr>Background: Lean (cont.)</vt:lpstr>
      <vt:lpstr>Objectives for today’s presentation</vt:lpstr>
      <vt:lpstr>Project overview</vt:lpstr>
      <vt:lpstr>Lean Literature Scan</vt:lpstr>
      <vt:lpstr>Project overview: cases selected for presentation</vt:lpstr>
      <vt:lpstr>Methods: conceptual framework</vt:lpstr>
      <vt:lpstr>Methods: data collection</vt:lpstr>
      <vt:lpstr>PowerPoint Presentation</vt:lpstr>
      <vt:lpstr>Preliminary findings: starting Lean</vt:lpstr>
      <vt:lpstr>Preliminary findings: defining Lean</vt:lpstr>
      <vt:lpstr>Preliminary findings: measuring Lean </vt:lpstr>
      <vt:lpstr>Preliminary findings: major Lean activities </vt:lpstr>
      <vt:lpstr>Preliminary findings: Outcomes reported</vt:lpstr>
      <vt:lpstr>Preliminary findings: facilitators to Lean success</vt:lpstr>
      <vt:lpstr>Preliminary findings: facilitators to Lean success (cont.)</vt:lpstr>
      <vt:lpstr>Preliminary findings: barriers to Lean success</vt:lpstr>
      <vt:lpstr>Preliminary findings: lessons learned</vt:lpstr>
      <vt:lpstr>Next steps</vt:lpstr>
      <vt:lpstr>Questions to consider as we continue our research </vt:lpstr>
      <vt:lpstr>Questions to consider for policy and practice</vt:lpstr>
      <vt:lpstr>Questions?  Comments?</vt:lpstr>
      <vt:lpstr>Resources</vt:lpstr>
    </vt:vector>
  </TitlesOfParts>
  <Company>American Institutes for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Alexis Carpenter</dc:creator>
  <cp:lastModifiedBy>Emily Moser</cp:lastModifiedBy>
  <cp:revision>1486</cp:revision>
  <dcterms:created xsi:type="dcterms:W3CDTF">2010-10-18T15:33:19Z</dcterms:created>
  <dcterms:modified xsi:type="dcterms:W3CDTF">2014-05-13T12:39:42Z</dcterms:modified>
</cp:coreProperties>
</file>