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Default Extension="doc" ContentType="application/msword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Default Extension="xls" ContentType="application/vnd.ms-exce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2"/>
  </p:notesMasterIdLst>
  <p:sldIdLst>
    <p:sldId id="257" r:id="rId2"/>
    <p:sldId id="259" r:id="rId3"/>
    <p:sldId id="260" r:id="rId4"/>
    <p:sldId id="258" r:id="rId5"/>
    <p:sldId id="263" r:id="rId6"/>
    <p:sldId id="264" r:id="rId7"/>
    <p:sldId id="275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6" r:id="rId16"/>
    <p:sldId id="261" r:id="rId17"/>
    <p:sldId id="272" r:id="rId18"/>
    <p:sldId id="262" r:id="rId19"/>
    <p:sldId id="273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outlineView">
  <p:normalViewPr showOutlineIcons="0">
    <p:restoredLeft sz="34551" autoAdjust="0"/>
    <p:restoredTop sz="86456" autoAdjust="0"/>
  </p:normalViewPr>
  <p:slideViewPr>
    <p:cSldViewPr snapToGrid="0" snapToObjects="1">
      <p:cViewPr varScale="1">
        <p:scale>
          <a:sx n="122" d="100"/>
          <a:sy n="122" d="100"/>
        </p:scale>
        <p:origin x="-800" y="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1E5F6D-82A2-4E4B-A8AD-393921B829D1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59915-356C-5E41-9B63-F77189A3FD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01174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13530B-78F5-D548-98B7-EE3751F0B978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59915-356C-5E41-9B63-F77189A3FD87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1D9AFC-81C6-144B-9331-B8ED0F79A46B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522EA8-03E5-5343-97E5-B1A30E0DADDD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29699" name="Rectangle 7"/>
          <p:cNvSpPr txBox="1">
            <a:spLocks noGrp="1" noChangeArrowheads="1"/>
          </p:cNvSpPr>
          <p:nvPr/>
        </p:nvSpPr>
        <p:spPr bwMode="auto">
          <a:xfrm>
            <a:off x="3883827" y="8684926"/>
            <a:ext cx="2972590" cy="4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1" tIns="45221" rIns="90441" bIns="45221" anchor="b">
            <a:prstTxWarp prst="textNoShape">
              <a:avLst/>
            </a:prstTxWarp>
          </a:bodyPr>
          <a:lstStyle/>
          <a:p>
            <a:pPr algn="r"/>
            <a:fld id="{D5BF3A9C-7A98-3D43-B193-B4707A5ABAC5}" type="slidenum">
              <a:rPr lang="en-US" sz="1200">
                <a:latin typeface="Arial" charset="0"/>
                <a:ea typeface="Tahoma" charset="0"/>
                <a:cs typeface="Tahoma" charset="0"/>
              </a:rPr>
              <a:pPr algn="r"/>
              <a:t>9</a:t>
            </a:fld>
            <a:endParaRPr lang="en-US" sz="1200" dirty="0">
              <a:latin typeface="Arial" charset="0"/>
              <a:ea typeface="Tahoma" charset="0"/>
              <a:cs typeface="Tahoma" charset="0"/>
            </a:endParaRPr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591" y="4344025"/>
            <a:ext cx="5486400" cy="4114488"/>
          </a:xfrm>
          <a:noFill/>
          <a:ln/>
        </p:spPr>
        <p:txBody>
          <a:bodyPr lIns="90441" tIns="45221" rIns="90441" bIns="45221"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BA19FD-D3AB-6643-8C87-0B2EE3F36F6B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 fidelity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59915-356C-5E41-9B63-F77189A3FD8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in IT or paper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59915-356C-5E41-9B63-F77189A3FD8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C04967-028B-3E4E-AB91-315F13026A51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97D382-DB43-5C4C-A707-AAC1464A4994}" type="slidenum">
              <a:rPr lang="en-US" smtClean="0"/>
              <a:pPr/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59915-356C-5E41-9B63-F77189A3FD8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676400" y="228600"/>
            <a:ext cx="7010400" cy="1527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6E876-D69E-5346-89A5-6096725FAB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5173A-C8B5-6D4E-B6EE-C1A171C6DA98}" type="datetimeFigureOut">
              <a:rPr lang="en-US" smtClean="0"/>
              <a:pPr/>
              <a:t>10/12/10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94B16-E1E9-D342-BEB4-1A65EF422C9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Microsoft_Word_97_-_2004_Document1.doc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oleObject" Target="../embeddings/Microsoft_Excel_97_-_2004_Worksheet2.xls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jpeg"/><Relationship Id="rId12" Type="http://schemas.openxmlformats.org/officeDocument/2006/relationships/image" Target="../media/image10.jpeg"/><Relationship Id="rId13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jpeg"/><Relationship Id="rId10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762000"/>
            <a:ext cx="8458200" cy="2667000"/>
          </a:xfrm>
        </p:spPr>
        <p:txBody>
          <a:bodyPr/>
          <a:lstStyle/>
          <a:p>
            <a:pPr eaLnBrk="1" hangingPunct="1"/>
            <a:r>
              <a:rPr lang="en-US" sz="2000" i="1" dirty="0">
                <a:latin typeface="Arial"/>
                <a:cs typeface="Arial"/>
              </a:rPr>
              <a:t>AHRQ 2010 Annual Meeting</a:t>
            </a:r>
            <a:r>
              <a:rPr lang="en-US" dirty="0" smtClean="0">
                <a:latin typeface="Arial"/>
                <a:cs typeface="Arial"/>
              </a:rPr>
              <a:t/>
            </a:r>
            <a:br>
              <a:rPr lang="en-US" dirty="0" smtClean="0">
                <a:latin typeface="Arial"/>
                <a:cs typeface="Arial"/>
              </a:rPr>
            </a:br>
            <a:r>
              <a:rPr lang="en-US" sz="3600" dirty="0" smtClean="0">
                <a:latin typeface="Arial"/>
                <a:cs typeface="Arial"/>
              </a:rPr>
              <a:t>Improving the Care of the Febrile Infant:  </a:t>
            </a:r>
            <a:r>
              <a:rPr lang="en-US" sz="3600" dirty="0">
                <a:latin typeface="Arial"/>
                <a:cs typeface="Arial"/>
              </a:rPr>
              <a:t>Lessons Learned from AHRQ’s Implementation Science Awards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038600"/>
            <a:ext cx="6400800" cy="1905000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z="2000" b="1" i="1" dirty="0" smtClean="0">
                <a:latin typeface="Arial"/>
                <a:cs typeface="Arial"/>
              </a:rPr>
              <a:t>Carrie L. Byington, MD</a:t>
            </a:r>
          </a:p>
          <a:p>
            <a:pPr eaLnBrk="1" hangingPunct="1"/>
            <a:r>
              <a:rPr lang="en-US" sz="2000" i="1" dirty="0" smtClean="0">
                <a:latin typeface="Arial"/>
                <a:cs typeface="Arial"/>
              </a:rPr>
              <a:t>HA and Edna Benning Presidential Professor of Pediatrics</a:t>
            </a:r>
          </a:p>
          <a:p>
            <a:pPr eaLnBrk="1" hangingPunct="1"/>
            <a:r>
              <a:rPr lang="en-US" sz="2000" i="1" dirty="0" smtClean="0">
                <a:latin typeface="Arial"/>
                <a:cs typeface="Arial"/>
              </a:rPr>
              <a:t>University </a:t>
            </a:r>
            <a:r>
              <a:rPr lang="en-US" sz="2000" i="1" dirty="0">
                <a:latin typeface="Arial"/>
                <a:cs typeface="Arial"/>
              </a:rPr>
              <a:t>of </a:t>
            </a:r>
            <a:r>
              <a:rPr lang="en-US" sz="2000" i="1" dirty="0" smtClean="0">
                <a:latin typeface="Arial"/>
                <a:cs typeface="Arial"/>
              </a:rPr>
              <a:t>Utah</a:t>
            </a:r>
            <a:endParaRPr lang="en-US" sz="2000" dirty="0" smtClean="0">
              <a:latin typeface="Arial"/>
              <a:cs typeface="Arial"/>
            </a:endParaRPr>
          </a:p>
          <a:p>
            <a:pPr eaLnBrk="1" hangingPunct="1"/>
            <a:r>
              <a:rPr lang="en-US" sz="2000" b="1" i="1" dirty="0" smtClean="0">
                <a:latin typeface="Arial"/>
                <a:cs typeface="Arial"/>
              </a:rPr>
              <a:t>Lucy Savitz, PhD</a:t>
            </a:r>
          </a:p>
          <a:p>
            <a:pPr eaLnBrk="1" hangingPunct="1"/>
            <a:r>
              <a:rPr lang="en-US" sz="2000" i="1" dirty="0" smtClean="0">
                <a:latin typeface="Arial"/>
                <a:cs typeface="Arial"/>
              </a:rPr>
              <a:t>Director of Research and Education</a:t>
            </a:r>
          </a:p>
          <a:p>
            <a:pPr eaLnBrk="1" hangingPunct="1"/>
            <a:r>
              <a:rPr lang="en-US" sz="2000" i="1" dirty="0" smtClean="0">
                <a:latin typeface="Arial"/>
                <a:cs typeface="Arial"/>
              </a:rPr>
              <a:t>Intermountain Healthcare</a:t>
            </a:r>
            <a:endParaRPr lang="en-US" sz="2000" i="1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000" dirty="0">
                <a:latin typeface="Arial"/>
                <a:cs typeface="Arial"/>
              </a:rPr>
              <a:t>Key Quality Measures </a:t>
            </a:r>
            <a:br>
              <a:rPr lang="en-US" sz="3000" dirty="0">
                <a:latin typeface="Arial"/>
                <a:cs typeface="Arial"/>
              </a:rPr>
            </a:br>
            <a:r>
              <a:rPr lang="en-US" sz="3000" dirty="0">
                <a:latin typeface="Arial"/>
                <a:cs typeface="Arial"/>
              </a:rPr>
              <a:t>Included in the EB-</a:t>
            </a:r>
            <a:r>
              <a:rPr lang="en-US" sz="3000" dirty="0" smtClean="0">
                <a:latin typeface="Arial"/>
                <a:cs typeface="Arial"/>
              </a:rPr>
              <a:t>CPM (The Intervention)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257425"/>
            <a:ext cx="7772400" cy="383857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/>
                <a:cs typeface="Arial"/>
              </a:rPr>
              <a:t>Core </a:t>
            </a:r>
            <a:r>
              <a:rPr lang="en-US" sz="2400" dirty="0">
                <a:latin typeface="Arial"/>
                <a:cs typeface="Arial"/>
              </a:rPr>
              <a:t>Laboratory </a:t>
            </a:r>
            <a:r>
              <a:rPr lang="en-US" sz="2400" dirty="0" smtClean="0">
                <a:latin typeface="Arial"/>
                <a:cs typeface="Arial"/>
              </a:rPr>
              <a:t>Testing (CBC and UA)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/>
                <a:cs typeface="Arial"/>
              </a:rPr>
              <a:t>Admit </a:t>
            </a:r>
            <a:r>
              <a:rPr lang="en-US" sz="2400" dirty="0">
                <a:latin typeface="Arial"/>
                <a:cs typeface="Arial"/>
              </a:rPr>
              <a:t>Patients High Risk for </a:t>
            </a:r>
            <a:r>
              <a:rPr lang="en-US" sz="2400" dirty="0" smtClean="0">
                <a:latin typeface="Arial"/>
                <a:cs typeface="Arial"/>
              </a:rPr>
              <a:t>SBI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/>
                <a:cs typeface="Arial"/>
              </a:rPr>
              <a:t>Viral Testing (EV and Respiratory Viruses)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/>
                <a:cs typeface="Arial"/>
              </a:rPr>
              <a:t>Appropriate </a:t>
            </a:r>
            <a:r>
              <a:rPr lang="en-US" sz="2400" dirty="0">
                <a:latin typeface="Arial"/>
                <a:cs typeface="Arial"/>
              </a:rPr>
              <a:t>Antibiotics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/>
                <a:cs typeface="Arial"/>
              </a:rPr>
              <a:t>Stop Antibiotics within 36 hours for</a:t>
            </a:r>
            <a:r>
              <a:rPr lang="en-US" sz="2400" dirty="0" smtClean="0">
                <a:latin typeface="Arial"/>
                <a:cs typeface="Arial"/>
              </a:rPr>
              <a:t> Infants with Negative Bacterial Cultures</a:t>
            </a:r>
            <a:endParaRPr lang="en-US" sz="2400" dirty="0">
              <a:latin typeface="Arial"/>
              <a:cs typeface="Arial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/>
                <a:cs typeface="Arial"/>
              </a:rPr>
              <a:t>LOS 42 hours or less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>
                <a:latin typeface="Arial"/>
                <a:cs typeface="Arial"/>
              </a:rPr>
              <a:t>Implementation Process:  Key Steps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09600" y="1524000"/>
            <a:ext cx="6400800" cy="5029200"/>
            <a:chOff x="609600" y="1524000"/>
            <a:chExt cx="6400800" cy="5029200"/>
          </a:xfrm>
        </p:grpSpPr>
        <p:sp>
          <p:nvSpPr>
            <p:cNvPr id="49155" name="Rectangle 3"/>
            <p:cNvSpPr>
              <a:spLocks noChangeArrowheads="1"/>
            </p:cNvSpPr>
            <p:nvPr/>
          </p:nvSpPr>
          <p:spPr bwMode="auto">
            <a:xfrm>
              <a:off x="4572000" y="1524000"/>
              <a:ext cx="2438400" cy="762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 dirty="0">
                  <a:latin typeface="Arial"/>
                  <a:cs typeface="Arial"/>
                </a:rPr>
                <a:t>Clinical Program</a:t>
              </a:r>
            </a:p>
            <a:p>
              <a:pPr algn="ctr"/>
              <a:r>
                <a:rPr lang="en-US" b="1" dirty="0">
                  <a:latin typeface="Arial"/>
                  <a:cs typeface="Arial"/>
                </a:rPr>
                <a:t>Discussion</a:t>
              </a:r>
            </a:p>
          </p:txBody>
        </p:sp>
        <p:sp>
          <p:nvSpPr>
            <p:cNvPr id="49156" name="Rectangle 5"/>
            <p:cNvSpPr>
              <a:spLocks noChangeArrowheads="1"/>
            </p:cNvSpPr>
            <p:nvPr/>
          </p:nvSpPr>
          <p:spPr bwMode="auto">
            <a:xfrm>
              <a:off x="4572000" y="2590800"/>
              <a:ext cx="2438400" cy="762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 dirty="0">
                  <a:latin typeface="Arial"/>
                  <a:cs typeface="Arial"/>
                </a:rPr>
                <a:t>Facility Intro by</a:t>
              </a:r>
            </a:p>
            <a:p>
              <a:pPr algn="ctr"/>
              <a:r>
                <a:rPr lang="en-US" b="1" dirty="0">
                  <a:latin typeface="Arial"/>
                  <a:cs typeface="Arial"/>
                </a:rPr>
                <a:t>Champion</a:t>
              </a:r>
            </a:p>
          </p:txBody>
        </p:sp>
        <p:sp>
          <p:nvSpPr>
            <p:cNvPr id="49157" name="Rectangle 6"/>
            <p:cNvSpPr>
              <a:spLocks noChangeArrowheads="1"/>
            </p:cNvSpPr>
            <p:nvPr/>
          </p:nvSpPr>
          <p:spPr bwMode="auto">
            <a:xfrm>
              <a:off x="4572000" y="4724400"/>
              <a:ext cx="2438400" cy="762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 dirty="0">
                  <a:latin typeface="Arial"/>
                  <a:cs typeface="Arial"/>
                </a:rPr>
                <a:t>Ready Access to</a:t>
              </a:r>
            </a:p>
            <a:p>
              <a:pPr algn="ctr"/>
              <a:r>
                <a:rPr lang="en-US" b="1" dirty="0">
                  <a:latin typeface="Arial"/>
                  <a:cs typeface="Arial"/>
                </a:rPr>
                <a:t>Tools</a:t>
              </a:r>
            </a:p>
          </p:txBody>
        </p:sp>
        <p:sp>
          <p:nvSpPr>
            <p:cNvPr id="49158" name="Rectangle 7"/>
            <p:cNvSpPr>
              <a:spLocks noChangeArrowheads="1"/>
            </p:cNvSpPr>
            <p:nvPr/>
          </p:nvSpPr>
          <p:spPr bwMode="auto">
            <a:xfrm>
              <a:off x="4572000" y="3657600"/>
              <a:ext cx="2438400" cy="762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 dirty="0">
                  <a:latin typeface="Arial"/>
                  <a:cs typeface="Arial"/>
                </a:rPr>
                <a:t>Staff</a:t>
              </a:r>
            </a:p>
            <a:p>
              <a:pPr algn="ctr"/>
              <a:r>
                <a:rPr lang="en-US" b="1" dirty="0">
                  <a:latin typeface="Arial"/>
                  <a:cs typeface="Arial"/>
                </a:rPr>
                <a:t>Meetings</a:t>
              </a:r>
            </a:p>
          </p:txBody>
        </p:sp>
        <p:sp>
          <p:nvSpPr>
            <p:cNvPr id="49159" name="Rectangle 8"/>
            <p:cNvSpPr>
              <a:spLocks noChangeArrowheads="1"/>
            </p:cNvSpPr>
            <p:nvPr/>
          </p:nvSpPr>
          <p:spPr bwMode="auto">
            <a:xfrm>
              <a:off x="609600" y="2133600"/>
              <a:ext cx="2438400" cy="762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 dirty="0">
                  <a:latin typeface="Arial"/>
                  <a:cs typeface="Arial"/>
                </a:rPr>
                <a:t>Building EB</a:t>
              </a:r>
            </a:p>
            <a:p>
              <a:pPr algn="ctr"/>
              <a:r>
                <a:rPr lang="en-US" sz="1600" b="1" dirty="0" smtClean="0">
                  <a:latin typeface="Arial"/>
                  <a:cs typeface="Arial"/>
                </a:rPr>
                <a:t>17 </a:t>
              </a:r>
              <a:r>
                <a:rPr lang="en-US" sz="1600" b="1" dirty="0">
                  <a:latin typeface="Arial"/>
                  <a:cs typeface="Arial"/>
                </a:rPr>
                <a:t>Publications</a:t>
              </a:r>
            </a:p>
          </p:txBody>
        </p:sp>
        <p:sp>
          <p:nvSpPr>
            <p:cNvPr id="49160" name="Rectangle 9"/>
            <p:cNvSpPr>
              <a:spLocks noChangeArrowheads="1"/>
            </p:cNvSpPr>
            <p:nvPr/>
          </p:nvSpPr>
          <p:spPr bwMode="auto">
            <a:xfrm>
              <a:off x="609600" y="3200400"/>
              <a:ext cx="2438400" cy="762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 dirty="0">
                  <a:latin typeface="Arial"/>
                  <a:cs typeface="Arial"/>
                </a:rPr>
                <a:t>QI Test of Change</a:t>
              </a:r>
            </a:p>
            <a:p>
              <a:pPr algn="ctr"/>
              <a:r>
                <a:rPr lang="en-US" sz="2000" b="1" dirty="0">
                  <a:latin typeface="Arial"/>
                  <a:cs typeface="Arial"/>
                </a:rPr>
                <a:t>Six Sigma @ PCMC</a:t>
              </a:r>
            </a:p>
          </p:txBody>
        </p:sp>
        <p:sp>
          <p:nvSpPr>
            <p:cNvPr id="49161" name="Rectangle 10"/>
            <p:cNvSpPr>
              <a:spLocks noChangeArrowheads="1"/>
            </p:cNvSpPr>
            <p:nvPr/>
          </p:nvSpPr>
          <p:spPr bwMode="auto">
            <a:xfrm>
              <a:off x="4572000" y="5791200"/>
              <a:ext cx="2438400" cy="762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US" b="1" dirty="0">
                  <a:latin typeface="Arial"/>
                  <a:cs typeface="Arial"/>
                </a:rPr>
                <a:t>Comparative</a:t>
              </a:r>
              <a:endParaRPr lang="en-US" b="1" dirty="0" smtClean="0">
                <a:latin typeface="Arial"/>
                <a:cs typeface="Arial"/>
              </a:endParaRPr>
            </a:p>
            <a:p>
              <a:pPr algn="ctr"/>
              <a:r>
                <a:rPr lang="en-US" b="1" dirty="0" smtClean="0">
                  <a:latin typeface="Arial"/>
                  <a:cs typeface="Arial"/>
                </a:rPr>
                <a:t>Data Monitoring</a:t>
              </a:r>
              <a:endParaRPr lang="en-US" b="1" dirty="0">
                <a:latin typeface="Arial"/>
                <a:cs typeface="Arial"/>
              </a:endParaRPr>
            </a:p>
          </p:txBody>
        </p:sp>
        <p:sp>
          <p:nvSpPr>
            <p:cNvPr id="49162" name="Line 11"/>
            <p:cNvSpPr>
              <a:spLocks noChangeShapeType="1"/>
            </p:cNvSpPr>
            <p:nvPr/>
          </p:nvSpPr>
          <p:spPr bwMode="auto">
            <a:xfrm>
              <a:off x="5715000" y="22860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63" name="Line 12"/>
            <p:cNvSpPr>
              <a:spLocks noChangeShapeType="1"/>
            </p:cNvSpPr>
            <p:nvPr/>
          </p:nvSpPr>
          <p:spPr bwMode="auto">
            <a:xfrm>
              <a:off x="5715000" y="33528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64" name="Line 13"/>
            <p:cNvSpPr>
              <a:spLocks noChangeShapeType="1"/>
            </p:cNvSpPr>
            <p:nvPr/>
          </p:nvSpPr>
          <p:spPr bwMode="auto">
            <a:xfrm>
              <a:off x="5715000" y="44196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65" name="Line 15"/>
            <p:cNvSpPr>
              <a:spLocks noChangeShapeType="1"/>
            </p:cNvSpPr>
            <p:nvPr/>
          </p:nvSpPr>
          <p:spPr bwMode="auto">
            <a:xfrm>
              <a:off x="5715000" y="54864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66" name="Line 16"/>
            <p:cNvSpPr>
              <a:spLocks noChangeShapeType="1"/>
            </p:cNvSpPr>
            <p:nvPr/>
          </p:nvSpPr>
          <p:spPr bwMode="auto">
            <a:xfrm>
              <a:off x="1752600" y="2895600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67" name="Line 17"/>
            <p:cNvSpPr>
              <a:spLocks noChangeShapeType="1"/>
            </p:cNvSpPr>
            <p:nvPr/>
          </p:nvSpPr>
          <p:spPr bwMode="auto">
            <a:xfrm>
              <a:off x="3048000" y="3505200"/>
              <a:ext cx="76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68" name="Line 18"/>
            <p:cNvSpPr>
              <a:spLocks noChangeShapeType="1"/>
            </p:cNvSpPr>
            <p:nvPr/>
          </p:nvSpPr>
          <p:spPr bwMode="auto">
            <a:xfrm flipV="1">
              <a:off x="3810000" y="2057400"/>
              <a:ext cx="0" cy="1447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169" name="Line 19"/>
            <p:cNvSpPr>
              <a:spLocks noChangeShapeType="1"/>
            </p:cNvSpPr>
            <p:nvPr/>
          </p:nvSpPr>
          <p:spPr bwMode="auto">
            <a:xfrm>
              <a:off x="3810000" y="2057400"/>
              <a:ext cx="762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4591" y="0"/>
            <a:ext cx="10682968" cy="7013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51" y="511919"/>
            <a:ext cx="3906430" cy="50109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748" y="511919"/>
            <a:ext cx="3811480" cy="4956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26" y="846429"/>
            <a:ext cx="4663440" cy="4663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566" y="846429"/>
            <a:ext cx="3538304" cy="466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1066800" y="1295400"/>
          <a:ext cx="7164388" cy="5073650"/>
        </p:xfrm>
        <a:graphic>
          <a:graphicData uri="http://schemas.openxmlformats.org/presentationml/2006/ole">
            <p:oleObj spid="_x0000_s53252" name="Document" r:id="rId4" imgW="5473700" imgH="403860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1752600" y="1447800"/>
          <a:ext cx="5557838" cy="4786313"/>
        </p:xfrm>
        <a:graphic>
          <a:graphicData uri="http://schemas.openxmlformats.org/presentationml/2006/ole">
            <p:oleObj spid="_x0000_s22532" name="Worksheet" r:id="rId4" imgW="10146927" imgH="652756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447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>
                <a:latin typeface="Arial"/>
                <a:cs typeface="Arial"/>
              </a:rPr>
              <a:t>Evaluation of an Evidence-Based Care Process Model for Febrile Infants</a:t>
            </a:r>
            <a:r>
              <a:rPr lang="en-US" sz="3600" dirty="0">
                <a:latin typeface="Arial"/>
                <a:cs typeface="Arial"/>
              </a:rPr>
              <a:t/>
            </a:r>
            <a:br>
              <a:rPr lang="en-US" sz="3600" dirty="0">
                <a:latin typeface="Arial"/>
                <a:cs typeface="Arial"/>
              </a:rPr>
            </a:br>
            <a:r>
              <a:rPr lang="en-US" sz="3200" i="1" dirty="0">
                <a:latin typeface="Arial"/>
                <a:cs typeface="Arial"/>
              </a:rPr>
              <a:t>Mixed Methods Study Aims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7772400" cy="4114800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lnSpc>
                <a:spcPct val="90000"/>
              </a:lnSpc>
              <a:buNone/>
            </a:pPr>
            <a:r>
              <a:rPr lang="en-US" sz="2800" b="1" dirty="0">
                <a:latin typeface="Arial"/>
                <a:ea typeface="Arial" charset="0"/>
                <a:cs typeface="Arial"/>
              </a:rPr>
              <a:t>Semi-structured interviews to identify themes</a:t>
            </a:r>
            <a:r>
              <a:rPr lang="en-US" sz="2800" b="1" dirty="0" smtClean="0">
                <a:latin typeface="Arial"/>
                <a:ea typeface="Arial" charset="0"/>
                <a:cs typeface="Arial"/>
              </a:rPr>
              <a:t> and unique </a:t>
            </a:r>
            <a:r>
              <a:rPr lang="en-US" sz="2800" b="1" dirty="0">
                <a:latin typeface="Arial"/>
                <a:ea typeface="Arial" charset="0"/>
                <a:cs typeface="Arial"/>
              </a:rPr>
              <a:t>aspects related to the implementation process, generating data to inform the </a:t>
            </a:r>
            <a:r>
              <a:rPr lang="en-US" sz="2800" b="1" dirty="0" smtClean="0">
                <a:latin typeface="Arial"/>
                <a:ea typeface="Arial" charset="0"/>
                <a:cs typeface="Arial"/>
              </a:rPr>
              <a:t>spread</a:t>
            </a:r>
          </a:p>
          <a:p>
            <a:r>
              <a:rPr lang="en-US" sz="2000" dirty="0" smtClean="0">
                <a:latin typeface="Arial"/>
                <a:ea typeface="Arial" charset="0"/>
                <a:cs typeface="Arial"/>
              </a:rPr>
              <a:t>Hypothesis: </a:t>
            </a:r>
            <a:r>
              <a:rPr lang="en-US" sz="2000" dirty="0" smtClean="0">
                <a:latin typeface="Arial"/>
                <a:cs typeface="Arial"/>
              </a:rPr>
              <a:t>the successful implementation of the EB-CPM at each facility required multiple and different factors as well as crosscutting themes. </a:t>
            </a:r>
          </a:p>
          <a:p>
            <a:pPr>
              <a:buNone/>
            </a:pPr>
            <a:endParaRPr lang="en-US" sz="2000" dirty="0" smtClean="0">
              <a:latin typeface="Arial"/>
              <a:ea typeface="Arial" charset="0"/>
              <a:cs typeface="Arial"/>
            </a:endParaRPr>
          </a:p>
          <a:p>
            <a:pPr marL="609600" indent="-609600" eaLnBrk="1" hangingPunct="1">
              <a:lnSpc>
                <a:spcPct val="90000"/>
              </a:lnSpc>
              <a:buNone/>
            </a:pPr>
            <a:r>
              <a:rPr lang="en-US" sz="2800" dirty="0" smtClean="0">
                <a:latin typeface="Arial"/>
                <a:ea typeface="Times New Roman" charset="0"/>
                <a:cs typeface="Arial"/>
              </a:rPr>
              <a:t>Cost </a:t>
            </a:r>
            <a:r>
              <a:rPr lang="en-US" sz="2800" dirty="0">
                <a:latin typeface="Arial"/>
                <a:ea typeface="Times New Roman" charset="0"/>
                <a:cs typeface="Arial"/>
              </a:rPr>
              <a:t>effectiveness of implementing the EB-</a:t>
            </a:r>
            <a:r>
              <a:rPr lang="en-US" sz="2800" dirty="0" smtClean="0">
                <a:latin typeface="Arial"/>
                <a:ea typeface="Times New Roman" charset="0"/>
                <a:cs typeface="Arial"/>
              </a:rPr>
              <a:t>CPM</a:t>
            </a:r>
          </a:p>
          <a:p>
            <a:pPr marL="609600" indent="-609600" eaLnBrk="1" hangingPunct="1">
              <a:lnSpc>
                <a:spcPct val="90000"/>
              </a:lnSpc>
              <a:buNone/>
            </a:pPr>
            <a:r>
              <a:rPr lang="en-US" sz="2800" dirty="0" smtClean="0">
                <a:latin typeface="Arial"/>
                <a:ea typeface="Times" charset="0"/>
                <a:cs typeface="Arial"/>
              </a:rPr>
              <a:t>Effect </a:t>
            </a:r>
            <a:r>
              <a:rPr lang="en-US" sz="2800" dirty="0">
                <a:latin typeface="Arial"/>
                <a:ea typeface="Times" charset="0"/>
                <a:cs typeface="Arial"/>
              </a:rPr>
              <a:t>of</a:t>
            </a:r>
            <a:r>
              <a:rPr lang="en-US" sz="2800" dirty="0" smtClean="0">
                <a:latin typeface="Arial"/>
                <a:ea typeface="Times" charset="0"/>
                <a:cs typeface="Arial"/>
              </a:rPr>
              <a:t> offering </a:t>
            </a:r>
            <a:r>
              <a:rPr lang="en-US" sz="2800" dirty="0">
                <a:latin typeface="Arial"/>
                <a:ea typeface="Times" charset="0"/>
                <a:cs typeface="Arial"/>
              </a:rPr>
              <a:t>the EB-CPM</a:t>
            </a:r>
            <a:r>
              <a:rPr lang="en-US" sz="2800" dirty="0" smtClean="0">
                <a:latin typeface="Arial"/>
                <a:ea typeface="Times" charset="0"/>
                <a:cs typeface="Arial"/>
              </a:rPr>
              <a:t> for Pediatric </a:t>
            </a:r>
            <a:r>
              <a:rPr lang="en-US" sz="2800" dirty="0" smtClean="0">
                <a:latin typeface="Arial"/>
                <a:ea typeface="Times" charset="0"/>
                <a:cs typeface="Arial"/>
              </a:rPr>
              <a:t>MOC</a:t>
            </a:r>
          </a:p>
          <a:p>
            <a:pPr marL="609600" indent="-609600" eaLnBrk="1" hangingPunct="1">
              <a:lnSpc>
                <a:spcPct val="90000"/>
              </a:lnSpc>
              <a:buNone/>
            </a:pPr>
            <a:endParaRPr lang="en-US" sz="2800" dirty="0" smtClean="0">
              <a:latin typeface="Arial"/>
              <a:ea typeface="Times" charset="0"/>
              <a:cs typeface="Arial"/>
            </a:endParaRPr>
          </a:p>
          <a:p>
            <a:pPr marL="609600" indent="-609600" algn="ctr">
              <a:lnSpc>
                <a:spcPct val="90000"/>
              </a:lnSpc>
              <a:buNone/>
            </a:pPr>
            <a:r>
              <a:rPr lang="en-US" sz="2800" dirty="0" smtClean="0">
                <a:solidFill>
                  <a:schemeClr val="tx2"/>
                </a:solidFill>
                <a:latin typeface="Arial"/>
                <a:cs typeface="Arial"/>
              </a:rPr>
              <a:t>AHRQ 1 R18 HS018034-01, 7/1/09-6/30/11</a:t>
            </a:r>
          </a:p>
          <a:p>
            <a:pPr marL="609600" indent="-609600" eaLnBrk="1" hangingPunct="1">
              <a:lnSpc>
                <a:spcPct val="90000"/>
              </a:lnSpc>
              <a:buNone/>
            </a:pPr>
            <a:endParaRPr lang="en-US" sz="2800" dirty="0">
              <a:latin typeface="Arial" charset="0"/>
              <a:ea typeface="Times" charset="0"/>
              <a:cs typeface="Time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19643288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6491" y="2365580"/>
            <a:ext cx="4789488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dirty="0" smtClean="0">
                <a:latin typeface="Arial"/>
                <a:cs typeface="Arial"/>
              </a:rPr>
              <a:t>Aim 1 Qualitative Analysis of Factors Related to Implementation of the EB-CPM</a:t>
            </a:r>
            <a:endParaRPr lang="en-US" sz="3400" dirty="0">
              <a:latin typeface="Arial"/>
              <a:cs typeface="Arial"/>
            </a:endParaRPr>
          </a:p>
        </p:txBody>
      </p:sp>
      <p:sp>
        <p:nvSpPr>
          <p:cNvPr id="5" name="Vertical Text Placeholder 4"/>
          <p:cNvSpPr>
            <a:spLocks noGrp="1"/>
          </p:cNvSpPr>
          <p:nvPr>
            <p:ph type="body" orient="vert" idx="1"/>
          </p:nvPr>
        </p:nvSpPr>
        <p:spPr>
          <a:xfrm>
            <a:off x="1172991" y="6061034"/>
            <a:ext cx="3155116" cy="388230"/>
          </a:xfrm>
        </p:spPr>
        <p:txBody>
          <a:bodyPr vert="horz" anchor="t">
            <a:normAutofit fontScale="85000" lnSpcReduction="10000"/>
          </a:bodyPr>
          <a:lstStyle/>
          <a:p>
            <a:pPr>
              <a:buNone/>
            </a:pPr>
            <a:r>
              <a:rPr lang="en-US" sz="1800" dirty="0" smtClean="0">
                <a:latin typeface="Arial"/>
                <a:cs typeface="Arial"/>
              </a:rPr>
              <a:t>The 7S Framework of McKinsey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60721"/>
            <a:ext cx="7772400" cy="1143000"/>
          </a:xfrm>
        </p:spPr>
        <p:txBody>
          <a:bodyPr>
            <a:noAutofit/>
          </a:bodyPr>
          <a:lstStyle/>
          <a:p>
            <a:r>
              <a:rPr lang="en-US" sz="4000" dirty="0">
                <a:latin typeface="Arial"/>
                <a:cs typeface="Arial"/>
              </a:rPr>
              <a:t>Facility </a:t>
            </a:r>
            <a:r>
              <a:rPr lang="en-US" sz="4000" dirty="0" smtClean="0">
                <a:latin typeface="Arial"/>
                <a:cs typeface="Arial"/>
              </a:rPr>
              <a:t>Context</a:t>
            </a:r>
            <a:r>
              <a:rPr lang="en-US" sz="3200" dirty="0" smtClean="0">
                <a:latin typeface="Arial"/>
                <a:cs typeface="Arial"/>
              </a:rPr>
              <a:t/>
            </a:r>
            <a:br>
              <a:rPr lang="en-US" sz="3200" dirty="0" smtClean="0">
                <a:latin typeface="Arial"/>
                <a:cs typeface="Arial"/>
              </a:rPr>
            </a:br>
            <a:r>
              <a:rPr lang="en-US" sz="3200" dirty="0" smtClean="0">
                <a:latin typeface="Arial"/>
                <a:cs typeface="Arial"/>
              </a:rPr>
              <a:t/>
            </a:r>
            <a:br>
              <a:rPr lang="en-US" sz="32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/>
            </a:r>
            <a:br>
              <a:rPr lang="en-US" sz="1800" dirty="0" smtClean="0">
                <a:latin typeface="Arial"/>
                <a:cs typeface="Arial"/>
              </a:rPr>
            </a:br>
            <a:r>
              <a:rPr lang="en-US" sz="1800" dirty="0" smtClean="0">
                <a:latin typeface="Arial"/>
                <a:cs typeface="Arial"/>
              </a:rPr>
              <a:t>All facilities are tertiary care, regional referral centers. Staffed beds noted.</a:t>
            </a:r>
            <a:br>
              <a:rPr lang="en-US" sz="1800" dirty="0" smtClean="0">
                <a:latin typeface="Arial"/>
                <a:cs typeface="Arial"/>
              </a:rPr>
            </a:br>
            <a:endParaRPr lang="en-US" sz="1800" dirty="0">
              <a:latin typeface="Arial"/>
              <a:cs typeface="Arial"/>
            </a:endParaRPr>
          </a:p>
        </p:txBody>
      </p:sp>
      <p:graphicFrame>
        <p:nvGraphicFramePr>
          <p:cNvPr id="43071" name="Group 63"/>
          <p:cNvGraphicFramePr>
            <a:graphicFrameLocks noGrp="1"/>
          </p:cNvGraphicFramePr>
          <p:nvPr>
            <p:ph type="tbl" idx="1"/>
          </p:nvPr>
        </p:nvGraphicFramePr>
        <p:xfrm>
          <a:off x="685800" y="990600"/>
          <a:ext cx="7772400" cy="5334000"/>
        </p:xfrm>
        <a:graphic>
          <a:graphicData uri="http://schemas.openxmlformats.org/drawingml/2006/table">
            <a:tbl>
              <a:tblPr/>
              <a:tblGrid>
                <a:gridCol w="2590800"/>
                <a:gridCol w="2590800"/>
                <a:gridCol w="2590800"/>
              </a:tblGrid>
              <a:tr h="14418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Facility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System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Region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2009 ER Visits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8762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PCMC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(271 beds)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Urban Central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46,331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52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Utah Valley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(367 beds)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Urban South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45,547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2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McKay Dee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(311 beds)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Urban North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65,193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4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Dixie Regional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(245 beds)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Southwest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40,430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latin typeface="Arial"/>
                <a:cs typeface="Arial"/>
              </a:rPr>
              <a:t>The Febrile Infant-Who Has SBI?</a:t>
            </a:r>
            <a:endParaRPr lang="en-US" sz="3600" dirty="0">
              <a:latin typeface="Arial"/>
              <a:cs typeface="Arial"/>
            </a:endParaRPr>
          </a:p>
        </p:txBody>
      </p:sp>
      <p:pic>
        <p:nvPicPr>
          <p:cNvPr id="19459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600200"/>
            <a:ext cx="1628775" cy="1039813"/>
          </a:xfrm>
          <a:noFill/>
          <a:ln>
            <a:miter lim="800000"/>
            <a:headEnd/>
            <a:tailEnd/>
          </a:ln>
        </p:spPr>
      </p:pic>
      <p:pic>
        <p:nvPicPr>
          <p:cNvPr id="19460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019800" y="1219200"/>
            <a:ext cx="1701800" cy="1282700"/>
          </a:xfrm>
          <a:noFill/>
          <a:ln>
            <a:miter lim="800000"/>
            <a:headEnd/>
            <a:tailEnd/>
          </a:ln>
        </p:spPr>
      </p:pic>
      <p:pic>
        <p:nvPicPr>
          <p:cNvPr id="19461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524000" y="3886200"/>
            <a:ext cx="1752600" cy="1524000"/>
          </a:xfrm>
          <a:noFill/>
          <a:ln>
            <a:miter lim="800000"/>
            <a:headEnd/>
            <a:tailEnd/>
          </a:ln>
        </p:spPr>
      </p:pic>
      <p:pic>
        <p:nvPicPr>
          <p:cNvPr id="19462" name="Picture 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553200" y="3962400"/>
            <a:ext cx="1549400" cy="1460500"/>
          </a:xfrm>
          <a:noFill/>
          <a:ln>
            <a:miter lim="800000"/>
            <a:headEnd/>
            <a:tailEnd/>
          </a:ln>
        </p:spPr>
      </p:pic>
      <p:pic>
        <p:nvPicPr>
          <p:cNvPr id="19463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2590800"/>
            <a:ext cx="189230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52800" y="2438400"/>
            <a:ext cx="3048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67600" y="2514600"/>
            <a:ext cx="96520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4800" y="5334000"/>
            <a:ext cx="15748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19400" y="5562600"/>
            <a:ext cx="16764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419600" y="4648200"/>
            <a:ext cx="17018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62800" y="5562600"/>
            <a:ext cx="12192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31" name="Group 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58819881"/>
              </p:ext>
            </p:extLst>
          </p:nvPr>
        </p:nvGraphicFramePr>
        <p:xfrm>
          <a:off x="0" y="0"/>
          <a:ext cx="9144000" cy="6958650"/>
        </p:xfrm>
        <a:graphic>
          <a:graphicData uri="http://schemas.openxmlformats.org/drawingml/2006/table">
            <a:tbl>
              <a:tblPr/>
              <a:tblGrid>
                <a:gridCol w="2152650"/>
                <a:gridCol w="2820988"/>
                <a:gridCol w="4170362"/>
              </a:tblGrid>
              <a:tr h="890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charset="0"/>
                        </a:rPr>
                        <a:t>7S Model Levers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charset="0"/>
                        </a:rPr>
                        <a:t>Intervention Elements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charset="0"/>
                        </a:rPr>
                        <a:t>Emergent Themes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874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Shared 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Board goal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Visibility &amp; leadership involvement: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</a:t>
                      </a:r>
                      <a:r>
                        <a:rPr kumimoji="0" 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A corporate wide effort, supported by a Board goal helps---knowing that everyone is doing it.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8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Strategy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B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uilding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evidence base; phased implementation; clinical champion visit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MD champion:</a:t>
                      </a:r>
                      <a:r>
                        <a:rPr kumimoji="0" 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Having a credible physician meeting in person with staff at their facilities to describe the evidence, rationale for CPM, and answer questions was important.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Structure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linical 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integration/programs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Resources:</a:t>
                      </a:r>
                      <a:r>
                        <a:rPr kumimoji="0" 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We have the clinical program infrastructure to determine priorities, identify solutions, and make decisions about focused efforts for change.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Systems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CPM; decision support tools; informatics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Tools:</a:t>
                      </a:r>
                      <a:r>
                        <a:rPr kumimoji="0" 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Providing documentation and support materials that are easily/readily accessible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and that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support or improve normal work flow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.</a:t>
                      </a:r>
                      <a:endParaRPr kumimoji="0" lang="en-US" sz="16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Style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Feedback reports; monitoring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Feedback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(to involved staff); and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monitoring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with valid measures; tracking costs.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Staff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Admin/managers, MDs, nurses, lab staff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People:</a:t>
                      </a:r>
                      <a:r>
                        <a:rPr kumimoji="0" 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 Involvement of nursing to make it happen!  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Physician buy-in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.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MOC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Skills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Dx, process, lab tests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Staff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training</a:t>
                      </a: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 (with refresher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)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</a:rPr>
                        <a:t>, alignment with laboratory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Arial"/>
                <a:cs typeface="Arial"/>
              </a:rPr>
              <a:t>Background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74838"/>
            <a:ext cx="8229600" cy="4525962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eaLnBrk="1" hangingPunct="1"/>
            <a:r>
              <a:rPr lang="en-US" dirty="0">
                <a:latin typeface="Arial"/>
                <a:cs typeface="Arial"/>
              </a:rPr>
              <a:t>Fever in infants 1-90 days of age is one of the most common reasons for medical </a:t>
            </a:r>
            <a:r>
              <a:rPr lang="en-US" dirty="0" smtClean="0">
                <a:latin typeface="Arial"/>
                <a:cs typeface="Arial"/>
              </a:rPr>
              <a:t>encounters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20% of all medical encounters in first 90 days</a:t>
            </a:r>
          </a:p>
          <a:p>
            <a:pPr lvl="1" eaLnBrk="1" hangingPunct="1"/>
            <a:r>
              <a:rPr lang="en-US" dirty="0">
                <a:latin typeface="Arial"/>
                <a:cs typeface="Arial"/>
              </a:rPr>
              <a:t>58% of all ED visits at PCMC</a:t>
            </a:r>
          </a:p>
          <a:p>
            <a:pPr eaLnBrk="1" hangingPunct="1"/>
            <a:r>
              <a:rPr lang="en-US" dirty="0">
                <a:latin typeface="Arial"/>
                <a:cs typeface="Arial"/>
              </a:rPr>
              <a:t>Fever of </a:t>
            </a:r>
            <a:r>
              <a:rPr lang="en-US" u="sng" dirty="0">
                <a:latin typeface="Arial"/>
                <a:cs typeface="Arial"/>
              </a:rPr>
              <a:t>&gt; </a:t>
            </a:r>
            <a:r>
              <a:rPr lang="en-US" dirty="0">
                <a:latin typeface="Arial"/>
                <a:cs typeface="Arial"/>
              </a:rPr>
              <a:t>38</a:t>
            </a:r>
            <a:r>
              <a:rPr lang="en-US" dirty="0">
                <a:latin typeface="Arial"/>
                <a:ea typeface="Arial" charset="0"/>
                <a:cs typeface="Arial"/>
              </a:rPr>
              <a:t>°C is associated with </a:t>
            </a:r>
            <a:r>
              <a:rPr lang="en-US" dirty="0" smtClean="0">
                <a:latin typeface="Arial"/>
                <a:ea typeface="Arial" charset="0"/>
                <a:cs typeface="Arial"/>
              </a:rPr>
              <a:t>serious</a:t>
            </a:r>
            <a:r>
              <a:rPr lang="en-US" dirty="0">
                <a:latin typeface="Arial"/>
                <a:ea typeface="Arial" charset="0"/>
                <a:cs typeface="Arial"/>
              </a:rPr>
              <a:t> </a:t>
            </a:r>
            <a:r>
              <a:rPr lang="en-US" dirty="0" smtClean="0">
                <a:latin typeface="Arial"/>
                <a:ea typeface="Arial" charset="0"/>
                <a:cs typeface="Arial"/>
              </a:rPr>
              <a:t>bacterial </a:t>
            </a:r>
            <a:r>
              <a:rPr lang="en-US" dirty="0">
                <a:latin typeface="Arial"/>
                <a:ea typeface="Arial" charset="0"/>
                <a:cs typeface="Arial"/>
              </a:rPr>
              <a:t>infection (SBI)</a:t>
            </a:r>
            <a:endParaRPr lang="en-US" dirty="0" smtClean="0">
              <a:latin typeface="Arial"/>
              <a:ea typeface="Arial" charset="0"/>
              <a:cs typeface="Arial"/>
            </a:endParaRPr>
          </a:p>
          <a:p>
            <a:pPr lvl="1" eaLnBrk="1" hangingPunct="1"/>
            <a:r>
              <a:rPr lang="en-US" dirty="0" smtClean="0">
                <a:latin typeface="Arial"/>
                <a:cs typeface="Arial"/>
              </a:rPr>
              <a:t>~ 10% will have </a:t>
            </a:r>
            <a:r>
              <a:rPr lang="en-US" dirty="0">
                <a:latin typeface="Arial"/>
                <a:cs typeface="Arial"/>
              </a:rPr>
              <a:t>b</a:t>
            </a:r>
            <a:r>
              <a:rPr lang="en-US" dirty="0" smtClean="0">
                <a:latin typeface="Arial"/>
                <a:cs typeface="Arial"/>
              </a:rPr>
              <a:t>acteremia</a:t>
            </a:r>
            <a:r>
              <a:rPr lang="en-US" dirty="0">
                <a:latin typeface="Arial"/>
                <a:cs typeface="Arial"/>
              </a:rPr>
              <a:t>, meningitis,</a:t>
            </a:r>
            <a:r>
              <a:rPr lang="en-US" dirty="0" smtClean="0">
                <a:latin typeface="Arial"/>
                <a:cs typeface="Arial"/>
              </a:rPr>
              <a:t> or UTI</a:t>
            </a:r>
          </a:p>
          <a:p>
            <a:r>
              <a:rPr lang="en-US" dirty="0" smtClean="0">
                <a:latin typeface="Arial"/>
                <a:cs typeface="Arial"/>
              </a:rPr>
              <a:t>Significant variation in care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Low compliance with guidelines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Recognized as a research priority by AAP, ABP, IOM, PROS</a:t>
            </a:r>
          </a:p>
          <a:p>
            <a:pPr eaLnBrk="1" hangingPunct="1">
              <a:buFont typeface="Wingdings" charset="2"/>
              <a:buNone/>
            </a:pPr>
            <a:r>
              <a:rPr lang="en-US" dirty="0" smtClean="0">
                <a:ea typeface="Arial" charset="0"/>
                <a:cs typeface="Arial" charset="0"/>
              </a:rPr>
              <a:t>	</a:t>
            </a:r>
            <a:endParaRPr lang="en-US" dirty="0">
              <a:ea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632" y="13716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722938" y="2867025"/>
            <a:ext cx="3421062" cy="3990975"/>
          </a:xfrm>
          <a:prstGeom prst="rect">
            <a:avLst/>
          </a:prstGeom>
          <a:solidFill>
            <a:srgbClr val="D2D7E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9688"/>
            <a:r>
              <a:rPr lang="en-US" sz="3200" dirty="0" smtClean="0">
                <a:latin typeface="Arial"/>
                <a:cs typeface="Arial"/>
                <a:sym typeface="Helvetica" charset="0"/>
              </a:rPr>
              <a:t>What are we Doing About the Febrile Infant at Intermountain Healthcare?</a:t>
            </a:r>
            <a:endParaRPr lang="en-US" sz="3200" dirty="0">
              <a:latin typeface="Arial"/>
              <a:cs typeface="Arial"/>
              <a:sym typeface="Helvetica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722938" y="2950313"/>
            <a:ext cx="3421062" cy="4525963"/>
          </a:xfrm>
        </p:spPr>
        <p:txBody>
          <a:bodyPr>
            <a:normAutofit/>
          </a:bodyPr>
          <a:lstStyle/>
          <a:p>
            <a:pPr>
              <a:buFontTx/>
              <a:buChar char="•"/>
            </a:pPr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Not-for-profit hospitals, </a:t>
            </a:r>
          </a:p>
          <a:p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physician group, and </a:t>
            </a:r>
          </a:p>
          <a:p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health plan</a:t>
            </a:r>
          </a:p>
          <a:p>
            <a:pPr>
              <a:buFontTx/>
              <a:buChar char="•"/>
            </a:pPr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24 Hospitals</a:t>
            </a:r>
          </a:p>
          <a:p>
            <a:pPr>
              <a:buFontTx/>
              <a:buChar char="•"/>
            </a:pPr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144 Clinics</a:t>
            </a:r>
          </a:p>
          <a:p>
            <a:pPr>
              <a:buFontTx/>
              <a:buChar char="•"/>
            </a:pPr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736 employed &amp; 2,000+ affiliated physicians</a:t>
            </a:r>
          </a:p>
          <a:p>
            <a:pPr>
              <a:buFontTx/>
              <a:buChar char="•"/>
            </a:pPr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Serves about ½ of the </a:t>
            </a:r>
          </a:p>
          <a:p>
            <a:r>
              <a:rPr lang="en-US" sz="2100" dirty="0" smtClean="0">
                <a:solidFill>
                  <a:srgbClr val="000000"/>
                </a:solidFill>
                <a:latin typeface="Arial"/>
                <a:cs typeface="Arial"/>
                <a:sym typeface="Times" charset="0"/>
              </a:rPr>
              <a:t>Utah’s population of about 2.8 million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600200"/>
          </a:xfrm>
        </p:spPr>
        <p:txBody>
          <a:bodyPr/>
          <a:lstStyle/>
          <a:p>
            <a:pPr eaLnBrk="1" hangingPunct="1"/>
            <a:r>
              <a:rPr lang="en-US" sz="3600" b="1" dirty="0">
                <a:latin typeface="Arial"/>
                <a:cs typeface="Arial"/>
              </a:rPr>
              <a:t>Intermountain’s </a:t>
            </a:r>
            <a:br>
              <a:rPr lang="en-US" sz="3600" b="1" dirty="0">
                <a:latin typeface="Arial"/>
                <a:cs typeface="Arial"/>
              </a:rPr>
            </a:br>
            <a:r>
              <a:rPr lang="en-US" sz="3600" b="1" dirty="0">
                <a:solidFill>
                  <a:schemeClr val="tx1"/>
                </a:solidFill>
                <a:latin typeface="Arial"/>
                <a:cs typeface="Arial"/>
              </a:rPr>
              <a:t>Clinical Integration Structure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875" y="1739900"/>
            <a:ext cx="5135563" cy="47117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dirty="0">
                <a:latin typeface="Arial"/>
                <a:cs typeface="Arial"/>
              </a:rPr>
              <a:t>Clinical excellence is our core business.</a:t>
            </a:r>
            <a:endParaRPr lang="en-US" sz="2800" dirty="0">
              <a:latin typeface="Arial"/>
              <a:cs typeface="Arial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dirty="0">
                <a:latin typeface="Arial"/>
                <a:cs typeface="Arial"/>
              </a:rPr>
              <a:t>Implementation of evidence-based medicine as an institutional responsibility, rather than responsibility of individual physicians.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>
                <a:latin typeface="Arial"/>
                <a:cs typeface="Arial"/>
              </a:rPr>
              <a:t>Process identification &amp; priority setting.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>
                <a:latin typeface="Arial"/>
                <a:cs typeface="Arial"/>
              </a:rPr>
              <a:t>Process and outcomes improvement through clinical programs structure.</a:t>
            </a:r>
          </a:p>
        </p:txBody>
      </p:sp>
      <p:pic>
        <p:nvPicPr>
          <p:cNvPr id="25604" name="Picture 4" descr="Doc with soccer gir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7550" y="1943100"/>
            <a:ext cx="2946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dirty="0">
                <a:latin typeface="Arial"/>
                <a:cs typeface="Arial"/>
              </a:rPr>
              <a:t>Clinical Programs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6013" y="1981200"/>
            <a:ext cx="5588000" cy="4343400"/>
          </a:xfrm>
        </p:spPr>
        <p:txBody>
          <a:bodyPr/>
          <a:lstStyle/>
          <a:p>
            <a:pPr eaLnBrk="1" hangingPunct="1"/>
            <a:r>
              <a:rPr lang="en-US" sz="2800" dirty="0">
                <a:latin typeface="Arial"/>
                <a:cs typeface="Arial"/>
              </a:rPr>
              <a:t>Care organized by clinical services across the system (shared work processes rather than traditional departments)</a:t>
            </a:r>
          </a:p>
          <a:p>
            <a:pPr eaLnBrk="1" hangingPunct="1"/>
            <a:r>
              <a:rPr lang="en-US" sz="2800" dirty="0">
                <a:latin typeface="Arial"/>
                <a:cs typeface="Arial"/>
              </a:rPr>
              <a:t>Led by practicing clinicians  (physicians, nurses)</a:t>
            </a:r>
          </a:p>
          <a:p>
            <a:pPr eaLnBrk="1" hangingPunct="1"/>
            <a:r>
              <a:rPr lang="en-US" sz="2800" dirty="0">
                <a:latin typeface="Arial"/>
                <a:cs typeface="Arial"/>
              </a:rPr>
              <a:t>Supported by operational and administrative staff and other clinicians from allied specialties </a:t>
            </a:r>
          </a:p>
        </p:txBody>
      </p:sp>
      <p:pic>
        <p:nvPicPr>
          <p:cNvPr id="23556" name="Picture 4" descr="WO8I54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90700"/>
            <a:ext cx="3382963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>
                <a:latin typeface="Arial"/>
                <a:cs typeface="Arial"/>
              </a:rPr>
              <a:t>Intermountain Clinical Programs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6938" y="1685925"/>
            <a:ext cx="7732712" cy="5410200"/>
          </a:xfrm>
        </p:spPr>
        <p:txBody>
          <a:bodyPr/>
          <a:lstStyle/>
          <a:p>
            <a:r>
              <a:rPr lang="en-US" sz="2800" dirty="0" smtClean="0">
                <a:latin typeface="Arial"/>
                <a:cs typeface="Arial"/>
              </a:rPr>
              <a:t>Behavioral Health</a:t>
            </a:r>
          </a:p>
          <a:p>
            <a:r>
              <a:rPr lang="en-US" sz="2800" dirty="0" smtClean="0">
                <a:latin typeface="Arial"/>
                <a:cs typeface="Arial"/>
              </a:rPr>
              <a:t>Cardiovascular Medicine and Surgery</a:t>
            </a:r>
          </a:p>
          <a:p>
            <a:r>
              <a:rPr lang="en-US" sz="2800" dirty="0" smtClean="0">
                <a:latin typeface="Arial"/>
                <a:cs typeface="Arial"/>
              </a:rPr>
              <a:t>General Surgery</a:t>
            </a:r>
          </a:p>
          <a:p>
            <a:r>
              <a:rPr lang="en-US" sz="2800" dirty="0" smtClean="0">
                <a:latin typeface="Arial"/>
                <a:cs typeface="Arial"/>
              </a:rPr>
              <a:t>Intensive Medicine</a:t>
            </a:r>
          </a:p>
          <a:p>
            <a:r>
              <a:rPr lang="en-US" sz="2800" dirty="0" smtClean="0">
                <a:latin typeface="Arial"/>
                <a:cs typeface="Arial"/>
              </a:rPr>
              <a:t>Oncology</a:t>
            </a:r>
            <a:endParaRPr lang="en-US" sz="2800" b="1" dirty="0" smtClean="0">
              <a:latin typeface="Arial"/>
              <a:cs typeface="Arial"/>
            </a:endParaRPr>
          </a:p>
          <a:p>
            <a:r>
              <a:rPr lang="en-US" sz="2800" dirty="0" smtClean="0">
                <a:latin typeface="Arial"/>
                <a:cs typeface="Arial"/>
              </a:rPr>
              <a:t>Patient Safety</a:t>
            </a:r>
          </a:p>
          <a:p>
            <a:r>
              <a:rPr lang="en-US" sz="2800" b="1" i="1" dirty="0" smtClean="0">
                <a:solidFill>
                  <a:srgbClr val="FF0000"/>
                </a:solidFill>
                <a:latin typeface="Arial"/>
                <a:cs typeface="Arial"/>
              </a:rPr>
              <a:t>Pediatric Specialties</a:t>
            </a:r>
          </a:p>
          <a:p>
            <a:pPr eaLnBrk="1" hangingPunct="1"/>
            <a:r>
              <a:rPr lang="en-US" sz="2800" dirty="0" smtClean="0">
                <a:latin typeface="Arial"/>
                <a:cs typeface="Arial"/>
              </a:rPr>
              <a:t>Primary </a:t>
            </a:r>
            <a:r>
              <a:rPr lang="en-US" sz="2800" dirty="0">
                <a:latin typeface="Arial"/>
                <a:cs typeface="Arial"/>
              </a:rPr>
              <a:t>Care</a:t>
            </a:r>
            <a:endParaRPr lang="en-US" sz="2800" b="1" dirty="0" smtClean="0">
              <a:latin typeface="Arial"/>
              <a:cs typeface="Arial"/>
            </a:endParaRPr>
          </a:p>
          <a:p>
            <a:pPr eaLnBrk="1" hangingPunct="1"/>
            <a:r>
              <a:rPr lang="en-US" sz="2800" dirty="0" smtClean="0">
                <a:latin typeface="Arial"/>
                <a:cs typeface="Arial"/>
              </a:rPr>
              <a:t>Women </a:t>
            </a:r>
            <a:r>
              <a:rPr lang="en-US" sz="2800" dirty="0">
                <a:latin typeface="Arial"/>
                <a:cs typeface="Arial"/>
              </a:rPr>
              <a:t>and Newborn</a:t>
            </a:r>
            <a:endParaRPr lang="en-US" sz="2800" dirty="0" smtClean="0">
              <a:latin typeface="Arial"/>
              <a:cs typeface="Arial"/>
            </a:endParaRPr>
          </a:p>
          <a:p>
            <a:pPr eaLnBrk="1" hangingPunct="1"/>
            <a:endParaRPr lang="en-US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3560" y="5213830"/>
            <a:ext cx="1549400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26135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dirty="0">
                <a:latin typeface="Arial"/>
                <a:cs typeface="Arial"/>
              </a:rPr>
              <a:t>Challenge:  </a:t>
            </a:r>
            <a:br>
              <a:rPr lang="en-US" sz="3600" b="1" dirty="0">
                <a:latin typeface="Arial"/>
                <a:cs typeface="Arial"/>
              </a:rPr>
            </a:br>
            <a:r>
              <a:rPr lang="en-US" sz="3600" b="1" dirty="0">
                <a:latin typeface="Arial"/>
                <a:cs typeface="Arial"/>
              </a:rPr>
              <a:t>Moving Evidence into Practice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79588"/>
            <a:ext cx="8548688" cy="3963987"/>
          </a:xfrm>
        </p:spPr>
        <p:txBody>
          <a:bodyPr>
            <a:normAutofit fontScale="92500"/>
          </a:bodyPr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u="sng" dirty="0">
                <a:latin typeface="Arial"/>
                <a:cs typeface="Arial"/>
              </a:rPr>
              <a:t>Reducing variation in compliance with evidence-based guidelines.</a:t>
            </a:r>
          </a:p>
          <a:p>
            <a:pPr lvl="1" eaLnBrk="1" hangingPunct="1">
              <a:lnSpc>
                <a:spcPct val="90000"/>
              </a:lnSpc>
              <a:buFontTx/>
              <a:buChar char="•"/>
            </a:pPr>
            <a:r>
              <a:rPr lang="en-US" sz="2400" b="1" dirty="0">
                <a:latin typeface="Arial"/>
                <a:cs typeface="Arial"/>
              </a:rPr>
              <a:t>Care Process Models (CPMs)</a:t>
            </a:r>
            <a:r>
              <a:rPr lang="en-US" sz="2000" dirty="0">
                <a:latin typeface="Arial"/>
                <a:cs typeface="Arial"/>
              </a:rPr>
              <a:t> are narrative documents that aim at representing state-of-the-art medical knowledge.  </a:t>
            </a:r>
          </a:p>
          <a:p>
            <a:pPr lvl="1" eaLnBrk="1" hangingPunct="1">
              <a:lnSpc>
                <a:spcPct val="90000"/>
              </a:lnSpc>
              <a:buFontTx/>
              <a:buChar char="•"/>
            </a:pPr>
            <a:r>
              <a:rPr lang="en-US" sz="2400" b="1" dirty="0">
                <a:latin typeface="Arial"/>
                <a:cs typeface="Arial"/>
              </a:rPr>
              <a:t>Clinical Decision Support Tools</a:t>
            </a:r>
            <a:r>
              <a:rPr lang="en-US" sz="2000" dirty="0">
                <a:latin typeface="Arial"/>
                <a:cs typeface="Arial"/>
              </a:rPr>
              <a:t> can include all ways in which health care knowledge is represented in health information systems.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u="sng" dirty="0">
              <a:latin typeface="Arial"/>
              <a:cs typeface="Arial"/>
            </a:endParaRPr>
          </a:p>
          <a:p>
            <a:pPr lvl="2" eaLnBrk="1" hangingPunct="1">
              <a:lnSpc>
                <a:spcPct val="90000"/>
              </a:lnSpc>
            </a:pPr>
            <a:r>
              <a:rPr lang="en-US" sz="1800" dirty="0">
                <a:latin typeface="Arial"/>
                <a:cs typeface="Arial"/>
              </a:rPr>
              <a:t>Advantages of computerized EB-CPM:</a:t>
            </a:r>
          </a:p>
          <a:p>
            <a:pPr lvl="3" eaLnBrk="1" hangingPunct="1">
              <a:lnSpc>
                <a:spcPct val="90000"/>
              </a:lnSpc>
              <a:buFontTx/>
              <a:buChar char="•"/>
            </a:pPr>
            <a:r>
              <a:rPr lang="en-US" sz="1600" dirty="0">
                <a:latin typeface="Arial"/>
                <a:cs typeface="Arial"/>
              </a:rPr>
              <a:t>Provide readily accessible references and allow access to knowledge in guidelines that have been selected for use in a specific clinical context </a:t>
            </a:r>
          </a:p>
          <a:p>
            <a:pPr lvl="3" eaLnBrk="1" hangingPunct="1">
              <a:lnSpc>
                <a:spcPct val="90000"/>
              </a:lnSpc>
              <a:buFontTx/>
              <a:buChar char="•"/>
            </a:pPr>
            <a:r>
              <a:rPr lang="en-US" sz="1600" dirty="0">
                <a:latin typeface="Arial"/>
                <a:cs typeface="Arial"/>
              </a:rPr>
              <a:t>Often improve the clarity of a guideline </a:t>
            </a:r>
          </a:p>
          <a:p>
            <a:pPr lvl="3" eaLnBrk="1" hangingPunct="1">
              <a:lnSpc>
                <a:spcPct val="90000"/>
              </a:lnSpc>
              <a:buFontTx/>
              <a:buChar char="•"/>
            </a:pPr>
            <a:r>
              <a:rPr lang="en-US" sz="1600" dirty="0">
                <a:latin typeface="Arial"/>
                <a:cs typeface="Arial"/>
              </a:rPr>
              <a:t>Can be tailored to a patient’s clinical state </a:t>
            </a:r>
          </a:p>
          <a:p>
            <a:pPr lvl="3" eaLnBrk="1" hangingPunct="1">
              <a:lnSpc>
                <a:spcPct val="90000"/>
              </a:lnSpc>
              <a:buFontTx/>
              <a:buChar char="•"/>
            </a:pPr>
            <a:r>
              <a:rPr lang="en-US" sz="1600" dirty="0">
                <a:latin typeface="Arial"/>
                <a:cs typeface="Arial"/>
              </a:rPr>
              <a:t>Propose timely decision support that is specific for the patient 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57200"/>
            <a:ext cx="8915400" cy="1219200"/>
          </a:xfrm>
        </p:spPr>
        <p:txBody>
          <a:bodyPr/>
          <a:lstStyle/>
          <a:p>
            <a:pPr eaLnBrk="1" hangingPunct="1"/>
            <a:r>
              <a:rPr lang="en-US" sz="3900" dirty="0">
                <a:latin typeface="Arial"/>
                <a:cs typeface="Arial"/>
              </a:rPr>
              <a:t>       </a:t>
            </a:r>
            <a:r>
              <a:rPr lang="en-US" sz="4000" dirty="0">
                <a:latin typeface="Arial"/>
                <a:cs typeface="Arial"/>
              </a:rPr>
              <a:t>Key components of our strategy…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371600"/>
            <a:ext cx="7467600" cy="4953000"/>
          </a:xfrm>
        </p:spPr>
        <p:txBody>
          <a:bodyPr>
            <a:normAutofit lnSpcReduction="10000"/>
          </a:bodyPr>
          <a:lstStyle/>
          <a:p>
            <a:pPr lvl="1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cs typeface="Arial"/>
              </a:rPr>
              <a:t>Identify problem</a:t>
            </a:r>
          </a:p>
          <a:p>
            <a:pPr lvl="1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cs typeface="Arial"/>
              </a:rPr>
              <a:t>Establish evidence base</a:t>
            </a:r>
          </a:p>
          <a:p>
            <a:pPr lvl="1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cs typeface="Arial"/>
              </a:rPr>
              <a:t>Develop, test, &amp; implement using quality improvement tools (e.g., Six Sigma—define, measure, analyze, improve, control)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dirty="0">
              <a:latin typeface="Arial"/>
              <a:cs typeface="Arial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b="1" dirty="0">
                <a:latin typeface="Arial"/>
                <a:cs typeface="Arial"/>
              </a:rPr>
              <a:t>The University of Utah/Intermountain Febrile Infant EB-CPM was developed using an evidence base derived from prospective research at our institutions &amp; others together with a Six Sigma process.</a:t>
            </a:r>
            <a:r>
              <a:rPr lang="en-US" dirty="0">
                <a:latin typeface="Arial"/>
                <a:cs typeface="Arial"/>
              </a:rPr>
              <a:t>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98082" y="69222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988</Words>
  <Application>Microsoft Macintosh PowerPoint</Application>
  <PresentationFormat>On-screen Show (4:3)</PresentationFormat>
  <Paragraphs>153</Paragraphs>
  <Slides>20</Slides>
  <Notes>10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Office Theme</vt:lpstr>
      <vt:lpstr>Document</vt:lpstr>
      <vt:lpstr>Worksheet</vt:lpstr>
      <vt:lpstr>AHRQ 2010 Annual Meeting Improving the Care of the Febrile Infant:  Lessons Learned from AHRQ’s Implementation Science Awards</vt:lpstr>
      <vt:lpstr>The Febrile Infant-Who Has SBI?</vt:lpstr>
      <vt:lpstr>Background</vt:lpstr>
      <vt:lpstr>What are we Doing About the Febrile Infant at Intermountain Healthcare?</vt:lpstr>
      <vt:lpstr>Intermountain’s  Clinical Integration Structure</vt:lpstr>
      <vt:lpstr>Clinical Programs</vt:lpstr>
      <vt:lpstr>Intermountain Clinical Programs</vt:lpstr>
      <vt:lpstr>Challenge:   Moving Evidence into Practice</vt:lpstr>
      <vt:lpstr>       Key components of our strategy…</vt:lpstr>
      <vt:lpstr>Key Quality Measures  Included in the EB-CPM (The Intervention)</vt:lpstr>
      <vt:lpstr>Implementation Process:  Key Steps</vt:lpstr>
      <vt:lpstr>Slide 12</vt:lpstr>
      <vt:lpstr>Slide 13</vt:lpstr>
      <vt:lpstr>Slide 14</vt:lpstr>
      <vt:lpstr>Slide 15</vt:lpstr>
      <vt:lpstr>Slide 16</vt:lpstr>
      <vt:lpstr>Evaluation of an Evidence-Based Care Process Model for Febrile Infants Mixed Methods Study Aims</vt:lpstr>
      <vt:lpstr>Aim 1 Qualitative Analysis of Factors Related to Implementation of the EB-CPM</vt:lpstr>
      <vt:lpstr>Facility Context                     All facilities are tertiary care, regional referral centers. Staffed beds noted. </vt:lpstr>
      <vt:lpstr>Slide 20</vt:lpstr>
    </vt:vector>
  </TitlesOfParts>
  <Company>University of Utah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AHRQ 2010 Annual Meeting Improving the Care of the Febrile Infant:  Lessons Learned from AHRQ’s Implementation Science Awards</dc:title>
  <dc:creator>Carrie Byington</dc:creator>
  <cp:lastModifiedBy>Graham</cp:lastModifiedBy>
  <cp:revision>15</cp:revision>
  <dcterms:created xsi:type="dcterms:W3CDTF">2010-10-12T22:04:03Z</dcterms:created>
  <dcterms:modified xsi:type="dcterms:W3CDTF">2010-10-12T22:18:28Z</dcterms:modified>
</cp:coreProperties>
</file>