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31"/>
  </p:notesMasterIdLst>
  <p:handoutMasterIdLst>
    <p:handoutMasterId r:id="rId32"/>
  </p:handoutMasterIdLst>
  <p:sldIdLst>
    <p:sldId id="417" r:id="rId2"/>
    <p:sldId id="527" r:id="rId3"/>
    <p:sldId id="523" r:id="rId4"/>
    <p:sldId id="532" r:id="rId5"/>
    <p:sldId id="540" r:id="rId6"/>
    <p:sldId id="528" r:id="rId7"/>
    <p:sldId id="524" r:id="rId8"/>
    <p:sldId id="530" r:id="rId9"/>
    <p:sldId id="531" r:id="rId10"/>
    <p:sldId id="534" r:id="rId11"/>
    <p:sldId id="536" r:id="rId12"/>
    <p:sldId id="537" r:id="rId13"/>
    <p:sldId id="535" r:id="rId14"/>
    <p:sldId id="538" r:id="rId15"/>
    <p:sldId id="533" r:id="rId16"/>
    <p:sldId id="539" r:id="rId17"/>
    <p:sldId id="545" r:id="rId18"/>
    <p:sldId id="542" r:id="rId19"/>
    <p:sldId id="501" r:id="rId20"/>
    <p:sldId id="473" r:id="rId21"/>
    <p:sldId id="480" r:id="rId22"/>
    <p:sldId id="490" r:id="rId23"/>
    <p:sldId id="491" r:id="rId24"/>
    <p:sldId id="517" r:id="rId25"/>
    <p:sldId id="522" r:id="rId26"/>
    <p:sldId id="521" r:id="rId27"/>
    <p:sldId id="520" r:id="rId28"/>
    <p:sldId id="544" r:id="rId29"/>
    <p:sldId id="543" r:id="rId30"/>
  </p:sldIdLst>
  <p:sldSz cx="9144000" cy="6858000" type="screen4x3"/>
  <p:notesSz cx="6934200" cy="9220200"/>
  <p:defaultTextStyle>
    <a:defPPr>
      <a:defRPr lang="en-US"/>
    </a:defPPr>
    <a:lvl1pPr algn="ctr" rtl="0" eaLnBrk="0" fontAlgn="base" hangingPunct="0">
      <a:spcBef>
        <a:spcPct val="0"/>
      </a:spcBef>
      <a:spcAft>
        <a:spcPct val="0"/>
      </a:spcAft>
      <a:defRPr sz="3400" b="1" kern="1200">
        <a:solidFill>
          <a:srgbClr val="0000FF"/>
        </a:solidFill>
        <a:latin typeface="Arial Narrow" pitchFamily="34" charset="0"/>
        <a:ea typeface="+mn-ea"/>
        <a:cs typeface="+mn-cs"/>
      </a:defRPr>
    </a:lvl1pPr>
    <a:lvl2pPr marL="457200" algn="ctr" rtl="0" eaLnBrk="0" fontAlgn="base" hangingPunct="0">
      <a:spcBef>
        <a:spcPct val="0"/>
      </a:spcBef>
      <a:spcAft>
        <a:spcPct val="0"/>
      </a:spcAft>
      <a:defRPr sz="3400" b="1" kern="1200">
        <a:solidFill>
          <a:srgbClr val="0000FF"/>
        </a:solidFill>
        <a:latin typeface="Arial Narrow" pitchFamily="34" charset="0"/>
        <a:ea typeface="+mn-ea"/>
        <a:cs typeface="+mn-cs"/>
      </a:defRPr>
    </a:lvl2pPr>
    <a:lvl3pPr marL="914400" algn="ctr" rtl="0" eaLnBrk="0" fontAlgn="base" hangingPunct="0">
      <a:spcBef>
        <a:spcPct val="0"/>
      </a:spcBef>
      <a:spcAft>
        <a:spcPct val="0"/>
      </a:spcAft>
      <a:defRPr sz="3400" b="1" kern="1200">
        <a:solidFill>
          <a:srgbClr val="0000FF"/>
        </a:solidFill>
        <a:latin typeface="Arial Narrow" pitchFamily="34" charset="0"/>
        <a:ea typeface="+mn-ea"/>
        <a:cs typeface="+mn-cs"/>
      </a:defRPr>
    </a:lvl3pPr>
    <a:lvl4pPr marL="1371600" algn="ctr" rtl="0" eaLnBrk="0" fontAlgn="base" hangingPunct="0">
      <a:spcBef>
        <a:spcPct val="0"/>
      </a:spcBef>
      <a:spcAft>
        <a:spcPct val="0"/>
      </a:spcAft>
      <a:defRPr sz="3400" b="1" kern="1200">
        <a:solidFill>
          <a:srgbClr val="0000FF"/>
        </a:solidFill>
        <a:latin typeface="Arial Narrow" pitchFamily="34" charset="0"/>
        <a:ea typeface="+mn-ea"/>
        <a:cs typeface="+mn-cs"/>
      </a:defRPr>
    </a:lvl4pPr>
    <a:lvl5pPr marL="1828800" algn="ctr" rtl="0" eaLnBrk="0" fontAlgn="base" hangingPunct="0">
      <a:spcBef>
        <a:spcPct val="0"/>
      </a:spcBef>
      <a:spcAft>
        <a:spcPct val="0"/>
      </a:spcAft>
      <a:defRPr sz="3400" b="1" kern="1200">
        <a:solidFill>
          <a:srgbClr val="0000FF"/>
        </a:solidFill>
        <a:latin typeface="Arial Narrow" pitchFamily="34" charset="0"/>
        <a:ea typeface="+mn-ea"/>
        <a:cs typeface="+mn-cs"/>
      </a:defRPr>
    </a:lvl5pPr>
    <a:lvl6pPr marL="2286000" algn="l" defTabSz="914400" rtl="0" eaLnBrk="1" latinLnBrk="0" hangingPunct="1">
      <a:defRPr sz="3400" b="1" kern="1200">
        <a:solidFill>
          <a:srgbClr val="0000FF"/>
        </a:solidFill>
        <a:latin typeface="Arial Narrow" pitchFamily="34" charset="0"/>
        <a:ea typeface="+mn-ea"/>
        <a:cs typeface="+mn-cs"/>
      </a:defRPr>
    </a:lvl6pPr>
    <a:lvl7pPr marL="2743200" algn="l" defTabSz="914400" rtl="0" eaLnBrk="1" latinLnBrk="0" hangingPunct="1">
      <a:defRPr sz="3400" b="1" kern="1200">
        <a:solidFill>
          <a:srgbClr val="0000FF"/>
        </a:solidFill>
        <a:latin typeface="Arial Narrow" pitchFamily="34" charset="0"/>
        <a:ea typeface="+mn-ea"/>
        <a:cs typeface="+mn-cs"/>
      </a:defRPr>
    </a:lvl7pPr>
    <a:lvl8pPr marL="3200400" algn="l" defTabSz="914400" rtl="0" eaLnBrk="1" latinLnBrk="0" hangingPunct="1">
      <a:defRPr sz="3400" b="1" kern="1200">
        <a:solidFill>
          <a:srgbClr val="0000FF"/>
        </a:solidFill>
        <a:latin typeface="Arial Narrow" pitchFamily="34" charset="0"/>
        <a:ea typeface="+mn-ea"/>
        <a:cs typeface="+mn-cs"/>
      </a:defRPr>
    </a:lvl8pPr>
    <a:lvl9pPr marL="3657600" algn="l" defTabSz="914400" rtl="0" eaLnBrk="1" latinLnBrk="0" hangingPunct="1">
      <a:defRPr sz="3400" b="1" kern="1200">
        <a:solidFill>
          <a:srgbClr val="0000FF"/>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00FF"/>
    <a:srgbClr val="FFFFFF"/>
    <a:srgbClr val="66FFFF"/>
    <a:srgbClr val="00CCFF"/>
    <a:srgbClr val="3333CC"/>
    <a:srgbClr val="330099"/>
    <a:srgbClr val="0066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38" autoAdjust="0"/>
    <p:restoredTop sz="94660" autoAdjust="0"/>
  </p:normalViewPr>
  <p:slideViewPr>
    <p:cSldViewPr>
      <p:cViewPr varScale="1">
        <p:scale>
          <a:sx n="110" d="100"/>
          <a:sy n="110" d="100"/>
        </p:scale>
        <p:origin x="-121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542"/>
    </p:cViewPr>
  </p:sorterViewPr>
  <p:notesViewPr>
    <p:cSldViewPr>
      <p:cViewPr>
        <p:scale>
          <a:sx n="85" d="100"/>
          <a:sy n="85" d="100"/>
        </p:scale>
        <p:origin x="-1842" y="-24"/>
      </p:cViewPr>
      <p:guideLst>
        <p:guide orient="horz" pos="2904"/>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06725" cy="460375"/>
          </a:xfrm>
          <a:prstGeom prst="rect">
            <a:avLst/>
          </a:prstGeom>
          <a:noFill/>
          <a:ln w="12700">
            <a:noFill/>
            <a:miter lim="800000"/>
            <a:headEnd type="none" w="sm" len="sm"/>
            <a:tailEnd type="none" w="sm" len="sm"/>
          </a:ln>
          <a:effectLst/>
        </p:spPr>
        <p:txBody>
          <a:bodyPr vert="horz" wrap="square" lIns="90360" tIns="45178" rIns="90360" bIns="45178" numCol="1" anchor="t" anchorCtr="0" compatLnSpc="1">
            <a:prstTxWarp prst="textNoShape">
              <a:avLst/>
            </a:prstTxWarp>
          </a:bodyPr>
          <a:lstStyle>
            <a:lvl1pPr algn="l" defTabSz="904875">
              <a:defRPr sz="1200" b="0">
                <a:solidFill>
                  <a:schemeClr val="tx1"/>
                </a:solidFill>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3927475" y="0"/>
            <a:ext cx="3006725" cy="460375"/>
          </a:xfrm>
          <a:prstGeom prst="rect">
            <a:avLst/>
          </a:prstGeom>
          <a:noFill/>
          <a:ln w="12700">
            <a:noFill/>
            <a:miter lim="800000"/>
            <a:headEnd type="none" w="sm" len="sm"/>
            <a:tailEnd type="none" w="sm" len="sm"/>
          </a:ln>
          <a:effectLst/>
        </p:spPr>
        <p:txBody>
          <a:bodyPr vert="horz" wrap="square" lIns="90360" tIns="45178" rIns="90360" bIns="45178" numCol="1" anchor="t" anchorCtr="0" compatLnSpc="1">
            <a:prstTxWarp prst="textNoShape">
              <a:avLst/>
            </a:prstTxWarp>
          </a:bodyPr>
          <a:lstStyle>
            <a:lvl1pPr algn="r" defTabSz="904875">
              <a:defRPr sz="1200" b="0">
                <a:solidFill>
                  <a:schemeClr val="tx1"/>
                </a:solidFill>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8759825"/>
            <a:ext cx="3006725" cy="460375"/>
          </a:xfrm>
          <a:prstGeom prst="rect">
            <a:avLst/>
          </a:prstGeom>
          <a:noFill/>
          <a:ln w="12700">
            <a:noFill/>
            <a:miter lim="800000"/>
            <a:headEnd type="none" w="sm" len="sm"/>
            <a:tailEnd type="none" w="sm" len="sm"/>
          </a:ln>
          <a:effectLst/>
        </p:spPr>
        <p:txBody>
          <a:bodyPr vert="horz" wrap="square" lIns="90360" tIns="45178" rIns="90360" bIns="45178" numCol="1" anchor="b" anchorCtr="0" compatLnSpc="1">
            <a:prstTxWarp prst="textNoShape">
              <a:avLst/>
            </a:prstTxWarp>
          </a:bodyPr>
          <a:lstStyle>
            <a:lvl1pPr algn="l" defTabSz="904875">
              <a:defRPr sz="1200" b="0">
                <a:solidFill>
                  <a:schemeClr val="tx1"/>
                </a:solidFill>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3927475" y="8759825"/>
            <a:ext cx="3006725" cy="460375"/>
          </a:xfrm>
          <a:prstGeom prst="rect">
            <a:avLst/>
          </a:prstGeom>
          <a:noFill/>
          <a:ln w="12700">
            <a:noFill/>
            <a:miter lim="800000"/>
            <a:headEnd type="none" w="sm" len="sm"/>
            <a:tailEnd type="none" w="sm" len="sm"/>
          </a:ln>
          <a:effectLst/>
        </p:spPr>
        <p:txBody>
          <a:bodyPr vert="horz" wrap="square" lIns="90360" tIns="45178" rIns="90360" bIns="45178" numCol="1" anchor="b" anchorCtr="0" compatLnSpc="1">
            <a:prstTxWarp prst="textNoShape">
              <a:avLst/>
            </a:prstTxWarp>
          </a:bodyPr>
          <a:lstStyle>
            <a:lvl1pPr algn="r" defTabSz="904875">
              <a:defRPr sz="1200" b="0">
                <a:solidFill>
                  <a:schemeClr val="tx1"/>
                </a:solidFill>
                <a:latin typeface="Times New Roman" pitchFamily="18" charset="0"/>
              </a:defRPr>
            </a:lvl1pPr>
          </a:lstStyle>
          <a:p>
            <a:pPr>
              <a:defRPr/>
            </a:pPr>
            <a:fld id="{013B4AD1-7FD0-4956-858B-BA9593ED4F8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3022600" cy="455613"/>
          </a:xfrm>
          <a:prstGeom prst="rect">
            <a:avLst/>
          </a:prstGeom>
          <a:noFill/>
          <a:ln w="38100" cmpd="dbl">
            <a:noFill/>
            <a:miter lim="800000"/>
            <a:headEnd type="none" w="sm" len="sm"/>
            <a:tailEnd type="none" w="sm" len="sm"/>
          </a:ln>
          <a:effectLst/>
        </p:spPr>
        <p:txBody>
          <a:bodyPr vert="horz" wrap="none" lIns="90558" tIns="45279" rIns="90558" bIns="45279" numCol="1" anchor="ctr" anchorCtr="0" compatLnSpc="1">
            <a:prstTxWarp prst="textNoShape">
              <a:avLst/>
            </a:prstTxWarp>
          </a:bodyPr>
          <a:lstStyle>
            <a:lvl1pPr algn="l" defTabSz="906463">
              <a:defRPr sz="1200"/>
            </a:lvl1pPr>
          </a:lstStyle>
          <a:p>
            <a:pPr>
              <a:defRPr/>
            </a:pPr>
            <a:endParaRPr lang="en-US"/>
          </a:p>
        </p:txBody>
      </p:sp>
      <p:sp>
        <p:nvSpPr>
          <p:cNvPr id="143363" name="Rectangle 3"/>
          <p:cNvSpPr>
            <a:spLocks noGrp="1" noChangeArrowheads="1"/>
          </p:cNvSpPr>
          <p:nvPr>
            <p:ph type="dt" idx="1"/>
          </p:nvPr>
        </p:nvSpPr>
        <p:spPr bwMode="auto">
          <a:xfrm>
            <a:off x="3927475" y="0"/>
            <a:ext cx="3024188" cy="455613"/>
          </a:xfrm>
          <a:prstGeom prst="rect">
            <a:avLst/>
          </a:prstGeom>
          <a:noFill/>
          <a:ln w="38100" cmpd="dbl">
            <a:noFill/>
            <a:miter lim="800000"/>
            <a:headEnd type="none" w="sm" len="sm"/>
            <a:tailEnd type="none" w="sm" len="sm"/>
          </a:ln>
          <a:effectLst/>
        </p:spPr>
        <p:txBody>
          <a:bodyPr vert="horz" wrap="none" lIns="90558" tIns="45279" rIns="90558" bIns="45279" numCol="1" anchor="ctr" anchorCtr="0" compatLnSpc="1">
            <a:prstTxWarp prst="textNoShape">
              <a:avLst/>
            </a:prstTxWarp>
          </a:bodyPr>
          <a:lstStyle>
            <a:lvl1pPr algn="r" defTabSz="906463">
              <a:defRPr sz="1200"/>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16013" y="681038"/>
            <a:ext cx="4643437" cy="3482975"/>
          </a:xfrm>
          <a:prstGeom prst="rect">
            <a:avLst/>
          </a:prstGeom>
          <a:noFill/>
          <a:ln w="9525">
            <a:solidFill>
              <a:srgbClr val="000000"/>
            </a:solidFill>
            <a:miter lim="800000"/>
            <a:headEnd/>
            <a:tailEnd/>
          </a:ln>
        </p:spPr>
      </p:sp>
      <p:sp>
        <p:nvSpPr>
          <p:cNvPr id="143365" name="Rectangle 5"/>
          <p:cNvSpPr>
            <a:spLocks noGrp="1" noChangeArrowheads="1"/>
          </p:cNvSpPr>
          <p:nvPr>
            <p:ph type="body" sz="quarter" idx="3"/>
          </p:nvPr>
        </p:nvSpPr>
        <p:spPr bwMode="auto">
          <a:xfrm>
            <a:off x="908050" y="4391025"/>
            <a:ext cx="5137150" cy="4165600"/>
          </a:xfrm>
          <a:prstGeom prst="rect">
            <a:avLst/>
          </a:prstGeom>
          <a:noFill/>
          <a:ln w="38100" cmpd="dbl">
            <a:noFill/>
            <a:miter lim="800000"/>
            <a:headEnd type="none" w="sm" len="sm"/>
            <a:tailEnd type="none" w="sm" len="sm"/>
          </a:ln>
          <a:effectLst/>
        </p:spPr>
        <p:txBody>
          <a:bodyPr vert="horz" wrap="square" lIns="90558" tIns="45279" rIns="90558" bIns="452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366" name="Rectangle 6"/>
          <p:cNvSpPr>
            <a:spLocks noGrp="1" noChangeArrowheads="1"/>
          </p:cNvSpPr>
          <p:nvPr>
            <p:ph type="ftr" sz="quarter" idx="4"/>
          </p:nvPr>
        </p:nvSpPr>
        <p:spPr bwMode="auto">
          <a:xfrm>
            <a:off x="0" y="8782050"/>
            <a:ext cx="3022600" cy="455613"/>
          </a:xfrm>
          <a:prstGeom prst="rect">
            <a:avLst/>
          </a:prstGeom>
          <a:noFill/>
          <a:ln w="38100" cmpd="dbl">
            <a:noFill/>
            <a:miter lim="800000"/>
            <a:headEnd type="none" w="sm" len="sm"/>
            <a:tailEnd type="none" w="sm" len="sm"/>
          </a:ln>
          <a:effectLst/>
        </p:spPr>
        <p:txBody>
          <a:bodyPr vert="horz" wrap="none" lIns="90558" tIns="45279" rIns="90558" bIns="45279" numCol="1" anchor="b" anchorCtr="0" compatLnSpc="1">
            <a:prstTxWarp prst="textNoShape">
              <a:avLst/>
            </a:prstTxWarp>
          </a:bodyPr>
          <a:lstStyle>
            <a:lvl1pPr algn="l" defTabSz="906463">
              <a:defRPr sz="1200"/>
            </a:lvl1pPr>
          </a:lstStyle>
          <a:p>
            <a:pPr>
              <a:defRPr/>
            </a:pPr>
            <a:endParaRPr lang="en-US"/>
          </a:p>
        </p:txBody>
      </p:sp>
      <p:sp>
        <p:nvSpPr>
          <p:cNvPr id="143367" name="Rectangle 7"/>
          <p:cNvSpPr>
            <a:spLocks noGrp="1" noChangeArrowheads="1"/>
          </p:cNvSpPr>
          <p:nvPr>
            <p:ph type="sldNum" sz="quarter" idx="5"/>
          </p:nvPr>
        </p:nvSpPr>
        <p:spPr bwMode="auto">
          <a:xfrm>
            <a:off x="3927475" y="8782050"/>
            <a:ext cx="3024188" cy="455613"/>
          </a:xfrm>
          <a:prstGeom prst="rect">
            <a:avLst/>
          </a:prstGeom>
          <a:noFill/>
          <a:ln w="38100" cmpd="dbl">
            <a:noFill/>
            <a:miter lim="800000"/>
            <a:headEnd type="none" w="sm" len="sm"/>
            <a:tailEnd type="none" w="sm" len="sm"/>
          </a:ln>
          <a:effectLst/>
        </p:spPr>
        <p:txBody>
          <a:bodyPr vert="horz" wrap="none" lIns="90558" tIns="45279" rIns="90558" bIns="45279" numCol="1" anchor="b" anchorCtr="0" compatLnSpc="1">
            <a:prstTxWarp prst="textNoShape">
              <a:avLst/>
            </a:prstTxWarp>
          </a:bodyPr>
          <a:lstStyle>
            <a:lvl1pPr algn="r" defTabSz="906463">
              <a:defRPr sz="1200"/>
            </a:lvl1pPr>
          </a:lstStyle>
          <a:p>
            <a:pPr>
              <a:defRPr/>
            </a:pPr>
            <a:fld id="{A778799D-CE9F-4BFB-9DC5-18442426BF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8E0F0AB5-FF38-493D-BC8D-CC631FE08BA4}" type="slidenum">
              <a:rPr lang="en-US" smtClean="0"/>
              <a:pPr/>
              <a:t>1</a:t>
            </a:fld>
            <a:endParaRPr lang="en-US" smtClean="0"/>
          </a:p>
        </p:txBody>
      </p:sp>
      <p:sp>
        <p:nvSpPr>
          <p:cNvPr id="18435" name="Rectangle 2"/>
          <p:cNvSpPr>
            <a:spLocks noGrp="1" noRot="1" noChangeAspect="1" noChangeArrowheads="1" noTextEdit="1"/>
          </p:cNvSpPr>
          <p:nvPr>
            <p:ph type="sldImg"/>
          </p:nvPr>
        </p:nvSpPr>
        <p:spPr>
          <a:xfrm>
            <a:off x="1163638" y="690563"/>
            <a:ext cx="4610100" cy="3457575"/>
          </a:xfrm>
          <a:ln/>
        </p:spPr>
      </p:sp>
      <p:sp>
        <p:nvSpPr>
          <p:cNvPr id="18436" name="Rectangle 3"/>
          <p:cNvSpPr>
            <a:spLocks noGrp="1" noChangeArrowheads="1"/>
          </p:cNvSpPr>
          <p:nvPr>
            <p:ph type="body" idx="1"/>
          </p:nvPr>
        </p:nvSpPr>
        <p:spPr>
          <a:xfrm>
            <a:off x="927100" y="4379913"/>
            <a:ext cx="5080000" cy="4149725"/>
          </a:xfrm>
          <a:noFill/>
          <a:ln w="9525" cmpd="sng"/>
        </p:spPr>
        <p:txBody>
          <a:bodyPr wrap="none" lIns="90362" tIns="45179" rIns="90362" bIns="45179" anchor="ct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DA35C0-B9CC-4B7F-81E0-C1D5CAEAD7D2}" type="slidenum">
              <a:rPr lang="en-US"/>
              <a:pPr/>
              <a:t>6</a:t>
            </a:fld>
            <a:endParaRPr lang="en-US"/>
          </a:p>
        </p:txBody>
      </p:sp>
      <p:sp>
        <p:nvSpPr>
          <p:cNvPr id="486402" name="Rectangle 2"/>
          <p:cNvSpPr>
            <a:spLocks noGrp="1" noRot="1" noChangeAspect="1" noChangeArrowheads="1" noTextEdit="1"/>
          </p:cNvSpPr>
          <p:nvPr>
            <p:ph type="sldImg"/>
          </p:nvPr>
        </p:nvSpPr>
        <p:spPr>
          <a:ln/>
        </p:spPr>
      </p:sp>
      <p:sp>
        <p:nvSpPr>
          <p:cNvPr id="48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DA35C0-B9CC-4B7F-81E0-C1D5CAEAD7D2}" type="slidenum">
              <a:rPr lang="en-US"/>
              <a:pPr/>
              <a:t>7</a:t>
            </a:fld>
            <a:endParaRPr lang="en-US"/>
          </a:p>
        </p:txBody>
      </p:sp>
      <p:sp>
        <p:nvSpPr>
          <p:cNvPr id="486402" name="Rectangle 2"/>
          <p:cNvSpPr>
            <a:spLocks noGrp="1" noRot="1" noChangeAspect="1" noChangeArrowheads="1" noTextEdit="1"/>
          </p:cNvSpPr>
          <p:nvPr>
            <p:ph type="sldImg"/>
          </p:nvPr>
        </p:nvSpPr>
        <p:spPr>
          <a:ln/>
        </p:spPr>
      </p:sp>
      <p:sp>
        <p:nvSpPr>
          <p:cNvPr id="48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DA35C0-B9CC-4B7F-81E0-C1D5CAEAD7D2}" type="slidenum">
              <a:rPr lang="en-US"/>
              <a:pPr/>
              <a:t>8</a:t>
            </a:fld>
            <a:endParaRPr lang="en-US"/>
          </a:p>
        </p:txBody>
      </p:sp>
      <p:sp>
        <p:nvSpPr>
          <p:cNvPr id="486402" name="Rectangle 2"/>
          <p:cNvSpPr>
            <a:spLocks noGrp="1" noRot="1" noChangeAspect="1" noChangeArrowheads="1" noTextEdit="1"/>
          </p:cNvSpPr>
          <p:nvPr>
            <p:ph type="sldImg"/>
          </p:nvPr>
        </p:nvSpPr>
        <p:spPr>
          <a:ln/>
        </p:spPr>
      </p:sp>
      <p:sp>
        <p:nvSpPr>
          <p:cNvPr id="486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568A212-F3AE-4C4F-888D-7CE32490E53D}" type="slidenum">
              <a:rPr lang="en-US" smtClean="0"/>
              <a:pPr/>
              <a:t>19</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w="9525" cmpd="sng"/>
        </p:spPr>
        <p:txBody>
          <a:bodyPr/>
          <a:lstStyle/>
          <a:p>
            <a:pPr marL="111125" indent="-111125"/>
            <a:endParaRPr lang="en-US" sz="140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34E8A5AE-EBE1-41FF-BDE1-A878D28B4F7C}" type="slidenum">
              <a:rPr lang="en-US" smtClean="0"/>
              <a:pPr/>
              <a:t>20</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w="9525" cmpd="sng"/>
        </p:spPr>
        <p:txBody>
          <a:bodyPr/>
          <a:lstStyle/>
          <a:p>
            <a:pPr marL="111125" indent="-111125"/>
            <a:endParaRPr lang="en-US" sz="140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49E0DB1-9202-4AFF-991E-D2F88568BBEE}" type="slidenum">
              <a:rPr lang="en-US" smtClean="0"/>
              <a:pPr/>
              <a:t>21</a:t>
            </a:fld>
            <a:endParaRPr lang="en-US" smtClean="0"/>
          </a:p>
        </p:txBody>
      </p:sp>
      <p:sp>
        <p:nvSpPr>
          <p:cNvPr id="25603" name="Rectangle 2"/>
          <p:cNvSpPr>
            <a:spLocks noGrp="1" noRot="1" noChangeAspect="1" noChangeArrowheads="1" noTextEdit="1"/>
          </p:cNvSpPr>
          <p:nvPr>
            <p:ph type="sldImg"/>
          </p:nvPr>
        </p:nvSpPr>
        <p:spPr>
          <a:solidFill>
            <a:srgbClr val="FFFFFF"/>
          </a:solidFill>
          <a:ln/>
        </p:spPr>
      </p:sp>
      <p:sp>
        <p:nvSpPr>
          <p:cNvPr id="25604" name="Rectangle 3"/>
          <p:cNvSpPr>
            <a:spLocks noGrp="1" noChangeArrowheads="1"/>
          </p:cNvSpPr>
          <p:nvPr>
            <p:ph type="body" idx="1"/>
          </p:nvPr>
        </p:nvSpPr>
        <p:spPr>
          <a:noFill/>
          <a:ln w="9525" cmpd="sng"/>
        </p:spPr>
        <p:txBody>
          <a:bodyPr/>
          <a:lstStyle/>
          <a:p>
            <a:pPr marL="111125" indent="-111125"/>
            <a:endParaRPr lang="en-US" sz="140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66A9578C-BB41-494C-852E-DE6204E78235}" type="slidenum">
              <a:rPr lang="en-US" smtClean="0"/>
              <a:pPr/>
              <a:t>22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w="9525" cmpd="sng"/>
        </p:spPr>
        <p:txBody>
          <a:bodyPr/>
          <a:lstStyle/>
          <a:p>
            <a:pPr marL="111125" indent="-111125"/>
            <a:endParaRPr lang="en-US" sz="1400"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7825D6CF-DFFB-4A8A-BE46-2A6124D92032}" type="slidenum">
              <a:rPr lang="en-US" smtClean="0"/>
              <a:pPr/>
              <a:t>23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w="9525" cmpd="sng"/>
        </p:spPr>
        <p:txBody>
          <a:bodyPr/>
          <a:lstStyle/>
          <a:p>
            <a:pPr marL="111125" indent="-111125"/>
            <a:endParaRPr lang="en-US" sz="140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p:cNvPicPr>
            <a:picLocks noChangeAspect="1" noChangeArrowheads="1"/>
          </p:cNvPicPr>
          <p:nvPr userDrawn="1"/>
        </p:nvPicPr>
        <p:blipFill>
          <a:blip r:embed="rId2" cstate="print"/>
          <a:srcRect t="9927" b="15616"/>
          <a:stretch>
            <a:fillRect/>
          </a:stretch>
        </p:blipFill>
        <p:spPr bwMode="auto">
          <a:xfrm>
            <a:off x="3048000" y="5181600"/>
            <a:ext cx="2916238" cy="1143000"/>
          </a:xfrm>
          <a:prstGeom prst="rect">
            <a:avLst/>
          </a:prstGeom>
          <a:noFill/>
          <a:ln w="9525">
            <a:noFill/>
            <a:miter lim="800000"/>
            <a:headEnd/>
            <a:tailEnd/>
          </a:ln>
        </p:spPr>
      </p:pic>
      <p:sp>
        <p:nvSpPr>
          <p:cNvPr id="5" name="Text Box 8"/>
          <p:cNvSpPr txBox="1">
            <a:spLocks noChangeArrowheads="1"/>
          </p:cNvSpPr>
          <p:nvPr userDrawn="1"/>
        </p:nvSpPr>
        <p:spPr bwMode="auto">
          <a:xfrm>
            <a:off x="3048000" y="6416675"/>
            <a:ext cx="2514600" cy="274638"/>
          </a:xfrm>
          <a:prstGeom prst="rect">
            <a:avLst/>
          </a:prstGeom>
          <a:noFill/>
          <a:ln w="9525">
            <a:noFill/>
            <a:miter lim="800000"/>
            <a:headEnd/>
            <a:tailEnd/>
          </a:ln>
          <a:effectLst/>
        </p:spPr>
        <p:txBody>
          <a:bodyPr lIns="0" tIns="0" rIns="0" bIns="0" anchor="ctr" anchorCtr="1">
            <a:spAutoFit/>
          </a:bodyPr>
          <a:lstStyle/>
          <a:p>
            <a:pPr marL="860425" indent="-349250">
              <a:spcBef>
                <a:spcPct val="50000"/>
              </a:spcBef>
              <a:spcAft>
                <a:spcPct val="80000"/>
              </a:spcAft>
              <a:buClr>
                <a:srgbClr val="6699FF"/>
              </a:buClr>
              <a:buSzPct val="105000"/>
              <a:buFont typeface="Wingdings 3" pitchFamily="18" charset="2"/>
              <a:buNone/>
              <a:defRPr/>
            </a:pPr>
            <a:r>
              <a:rPr lang="en-US" sz="1000">
                <a:solidFill>
                  <a:srgbClr val="0D1D97"/>
                </a:solidFill>
                <a:latin typeface="Arial" charset="0"/>
                <a:cs typeface="Times New Roman" pitchFamily="18" charset="0"/>
              </a:rPr>
              <a:t>www.healthpolicy.ucla.edu</a:t>
            </a:r>
          </a:p>
        </p:txBody>
      </p:sp>
      <p:sp>
        <p:nvSpPr>
          <p:cNvPr id="226306" name="Rectangle 2"/>
          <p:cNvSpPr>
            <a:spLocks noGrp="1" noChangeArrowheads="1"/>
          </p:cNvSpPr>
          <p:nvPr>
            <p:ph type="ctrTitle" sz="quarter"/>
          </p:nvPr>
        </p:nvSpPr>
        <p:spPr>
          <a:xfrm>
            <a:off x="0" y="0"/>
            <a:ext cx="9144000" cy="2438400"/>
          </a:xfrm>
        </p:spPr>
        <p:txBody>
          <a:bodyPr/>
          <a:lstStyle>
            <a:lvl1pPr>
              <a:spcBef>
                <a:spcPts val="1200"/>
              </a:spcBef>
              <a:defRPr sz="3200"/>
            </a:lvl1pPr>
          </a:lstStyle>
          <a:p>
            <a:r>
              <a:rPr lang="en-US"/>
              <a:t>Click to edit Master title style</a:t>
            </a:r>
          </a:p>
        </p:txBody>
      </p:sp>
      <p:sp>
        <p:nvSpPr>
          <p:cNvPr id="226307" name="Rectangle 3"/>
          <p:cNvSpPr>
            <a:spLocks noGrp="1" noChangeArrowheads="1"/>
          </p:cNvSpPr>
          <p:nvPr>
            <p:ph type="subTitle" sz="quarter" idx="1"/>
          </p:nvPr>
        </p:nvSpPr>
        <p:spPr>
          <a:xfrm>
            <a:off x="762000" y="2667000"/>
            <a:ext cx="7620000" cy="2971800"/>
          </a:xfrm>
          <a:ln/>
        </p:spPr>
        <p:txBody>
          <a:bodyPr/>
          <a:lstStyle>
            <a:lvl1pPr marL="0" indent="0" algn="ctr">
              <a:spcBef>
                <a:spcPts val="1200"/>
              </a:spcBef>
              <a:spcAft>
                <a:spcPts val="1200"/>
              </a:spcAft>
              <a:buFont typeface="Wingdings 3" pitchFamily="18" charset="2"/>
              <a:buNone/>
              <a:defRPr sz="2000" b="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143000"/>
            <a:ext cx="8382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619500"/>
            <a:ext cx="83820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3pPr>
              <a:defRPr sz="2000"/>
            </a:lvl3pPr>
            <a:lvl4pPr>
              <a:defRPr sz="180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0"/>
            <a:ext cx="9144000" cy="990600"/>
          </a:xfrm>
          <a:prstGeom prst="rect">
            <a:avLst/>
          </a:prstGeom>
          <a:solidFill>
            <a:srgbClr val="3333CC"/>
          </a:solid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381000" y="1143000"/>
            <a:ext cx="8382000" cy="4800600"/>
          </a:xfrm>
          <a:prstGeom prst="rect">
            <a:avLst/>
          </a:prstGeom>
          <a:noFill/>
          <a:ln w="9525" algn="ctr">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284" name="Text Box 4"/>
          <p:cNvSpPr txBox="1">
            <a:spLocks noChangeArrowheads="1"/>
          </p:cNvSpPr>
          <p:nvPr/>
        </p:nvSpPr>
        <p:spPr bwMode="auto">
          <a:xfrm>
            <a:off x="304800" y="6248400"/>
            <a:ext cx="381000" cy="244475"/>
          </a:xfrm>
          <a:prstGeom prst="rect">
            <a:avLst/>
          </a:prstGeom>
          <a:noFill/>
          <a:ln w="38100" cmpd="dbl">
            <a:noFill/>
            <a:miter lim="800000"/>
            <a:headEnd type="none" w="sm" len="sm"/>
            <a:tailEnd type="none" w="sm" len="sm"/>
          </a:ln>
          <a:effectLst/>
        </p:spPr>
        <p:txBody>
          <a:bodyPr>
            <a:spAutoFit/>
          </a:bodyPr>
          <a:lstStyle/>
          <a:p>
            <a:pPr>
              <a:spcBef>
                <a:spcPct val="50000"/>
              </a:spcBef>
              <a:defRPr/>
            </a:pPr>
            <a:fld id="{70FBB5BD-1AC7-4DE4-B101-20F62B7A72EF}" type="slidenum">
              <a:rPr lang="en-US" sz="1000">
                <a:solidFill>
                  <a:srgbClr val="3333CC"/>
                </a:solidFill>
              </a:rPr>
              <a:pPr>
                <a:spcBef>
                  <a:spcPct val="50000"/>
                </a:spcBef>
                <a:defRPr/>
              </a:pPr>
              <a:t>‹#›</a:t>
            </a:fld>
            <a:endParaRPr lang="en-US" sz="1000">
              <a:solidFill>
                <a:srgbClr val="3333CC"/>
              </a:solidFill>
            </a:endParaRPr>
          </a:p>
        </p:txBody>
      </p:sp>
      <p:pic>
        <p:nvPicPr>
          <p:cNvPr id="5125" name="Picture 9"/>
          <p:cNvPicPr>
            <a:picLocks noChangeAspect="1" noChangeArrowheads="1"/>
          </p:cNvPicPr>
          <p:nvPr userDrawn="1"/>
        </p:nvPicPr>
        <p:blipFill>
          <a:blip r:embed="rId14" cstate="print"/>
          <a:srcRect t="9850" b="15579"/>
          <a:stretch>
            <a:fillRect/>
          </a:stretch>
        </p:blipFill>
        <p:spPr bwMode="auto">
          <a:xfrm>
            <a:off x="6934200" y="5943600"/>
            <a:ext cx="1938338" cy="7604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2"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Lst>
  <p:txStyles>
    <p:titleStyle>
      <a:lvl1pPr algn="ctr" rtl="0" eaLnBrk="0" fontAlgn="base" hangingPunct="0">
        <a:spcBef>
          <a:spcPct val="0"/>
        </a:spcBef>
        <a:spcAft>
          <a:spcPct val="0"/>
        </a:spcAft>
        <a:defRPr sz="3000" b="1" i="1">
          <a:solidFill>
            <a:schemeClr val="bg1"/>
          </a:solidFill>
          <a:latin typeface="+mj-lt"/>
          <a:ea typeface="+mj-ea"/>
          <a:cs typeface="+mj-cs"/>
        </a:defRPr>
      </a:lvl1pPr>
      <a:lvl2pPr algn="ctr" rtl="0" eaLnBrk="0" fontAlgn="base" hangingPunct="0">
        <a:spcBef>
          <a:spcPct val="0"/>
        </a:spcBef>
        <a:spcAft>
          <a:spcPct val="0"/>
        </a:spcAft>
        <a:defRPr sz="3000" b="1" i="1">
          <a:solidFill>
            <a:schemeClr val="bg1"/>
          </a:solidFill>
          <a:latin typeface="Arial" charset="0"/>
        </a:defRPr>
      </a:lvl2pPr>
      <a:lvl3pPr algn="ctr" rtl="0" eaLnBrk="0" fontAlgn="base" hangingPunct="0">
        <a:spcBef>
          <a:spcPct val="0"/>
        </a:spcBef>
        <a:spcAft>
          <a:spcPct val="0"/>
        </a:spcAft>
        <a:defRPr sz="3000" b="1" i="1">
          <a:solidFill>
            <a:schemeClr val="bg1"/>
          </a:solidFill>
          <a:latin typeface="Arial" charset="0"/>
        </a:defRPr>
      </a:lvl3pPr>
      <a:lvl4pPr algn="ctr" rtl="0" eaLnBrk="0" fontAlgn="base" hangingPunct="0">
        <a:spcBef>
          <a:spcPct val="0"/>
        </a:spcBef>
        <a:spcAft>
          <a:spcPct val="0"/>
        </a:spcAft>
        <a:defRPr sz="3000" b="1" i="1">
          <a:solidFill>
            <a:schemeClr val="bg1"/>
          </a:solidFill>
          <a:latin typeface="Arial" charset="0"/>
        </a:defRPr>
      </a:lvl4pPr>
      <a:lvl5pPr algn="ctr" rtl="0" eaLnBrk="0" fontAlgn="base" hangingPunct="0">
        <a:spcBef>
          <a:spcPct val="0"/>
        </a:spcBef>
        <a:spcAft>
          <a:spcPct val="0"/>
        </a:spcAft>
        <a:defRPr sz="3000" b="1" i="1">
          <a:solidFill>
            <a:schemeClr val="bg1"/>
          </a:solidFill>
          <a:latin typeface="Arial" charset="0"/>
        </a:defRPr>
      </a:lvl5pPr>
      <a:lvl6pPr marL="457200" algn="ctr" rtl="0" eaLnBrk="0" fontAlgn="base" hangingPunct="0">
        <a:spcBef>
          <a:spcPct val="0"/>
        </a:spcBef>
        <a:spcAft>
          <a:spcPct val="0"/>
        </a:spcAft>
        <a:defRPr sz="3000" b="1" i="1">
          <a:solidFill>
            <a:schemeClr val="bg1"/>
          </a:solidFill>
          <a:latin typeface="Arial" charset="0"/>
        </a:defRPr>
      </a:lvl6pPr>
      <a:lvl7pPr marL="914400" algn="ctr" rtl="0" eaLnBrk="0" fontAlgn="base" hangingPunct="0">
        <a:spcBef>
          <a:spcPct val="0"/>
        </a:spcBef>
        <a:spcAft>
          <a:spcPct val="0"/>
        </a:spcAft>
        <a:defRPr sz="3000" b="1" i="1">
          <a:solidFill>
            <a:schemeClr val="bg1"/>
          </a:solidFill>
          <a:latin typeface="Arial" charset="0"/>
        </a:defRPr>
      </a:lvl7pPr>
      <a:lvl8pPr marL="1371600" algn="ctr" rtl="0" eaLnBrk="0" fontAlgn="base" hangingPunct="0">
        <a:spcBef>
          <a:spcPct val="0"/>
        </a:spcBef>
        <a:spcAft>
          <a:spcPct val="0"/>
        </a:spcAft>
        <a:defRPr sz="3000" b="1" i="1">
          <a:solidFill>
            <a:schemeClr val="bg1"/>
          </a:solidFill>
          <a:latin typeface="Arial" charset="0"/>
        </a:defRPr>
      </a:lvl8pPr>
      <a:lvl9pPr marL="1828800" algn="ctr" rtl="0" eaLnBrk="0" fontAlgn="base" hangingPunct="0">
        <a:spcBef>
          <a:spcPct val="0"/>
        </a:spcBef>
        <a:spcAft>
          <a:spcPct val="0"/>
        </a:spcAft>
        <a:defRPr sz="3000" b="1" i="1">
          <a:solidFill>
            <a:schemeClr val="bg1"/>
          </a:solidFill>
          <a:latin typeface="Arial" charset="0"/>
        </a:defRPr>
      </a:lvl9pPr>
    </p:titleStyle>
    <p:bodyStyle>
      <a:lvl1pPr marL="288925" indent="-288925" algn="l" rtl="0" eaLnBrk="0" fontAlgn="base" hangingPunct="0">
        <a:lnSpc>
          <a:spcPct val="105000"/>
        </a:lnSpc>
        <a:spcBef>
          <a:spcPct val="15000"/>
        </a:spcBef>
        <a:spcAft>
          <a:spcPct val="0"/>
        </a:spcAft>
        <a:buClr>
          <a:srgbClr val="F2C400"/>
        </a:buClr>
        <a:buSzPct val="100000"/>
        <a:buFont typeface="Wingdings 3" pitchFamily="18" charset="2"/>
        <a:buChar char="u"/>
        <a:defRPr sz="2400">
          <a:solidFill>
            <a:schemeClr val="tx1"/>
          </a:solidFill>
          <a:latin typeface="+mn-lt"/>
          <a:ea typeface="+mn-ea"/>
          <a:cs typeface="+mn-cs"/>
        </a:defRPr>
      </a:lvl1pPr>
      <a:lvl2pPr marL="744538" indent="-288925" algn="l" rtl="0" eaLnBrk="0" fontAlgn="base" hangingPunct="0">
        <a:lnSpc>
          <a:spcPct val="105000"/>
        </a:lnSpc>
        <a:spcBef>
          <a:spcPct val="15000"/>
        </a:spcBef>
        <a:spcAft>
          <a:spcPct val="0"/>
        </a:spcAft>
        <a:buClr>
          <a:srgbClr val="3333CC"/>
        </a:buClr>
        <a:buFont typeface="Wingdings 3" pitchFamily="18" charset="2"/>
        <a:buChar char=""/>
        <a:defRPr sz="2000">
          <a:solidFill>
            <a:schemeClr val="tx1"/>
          </a:solidFill>
          <a:latin typeface="+mn-lt"/>
        </a:defRPr>
      </a:lvl2pPr>
      <a:lvl3pPr marL="1206500" indent="-295275" algn="l" rtl="0" eaLnBrk="0" fontAlgn="base" hangingPunct="0">
        <a:lnSpc>
          <a:spcPct val="105000"/>
        </a:lnSpc>
        <a:spcBef>
          <a:spcPct val="15000"/>
        </a:spcBef>
        <a:spcAft>
          <a:spcPct val="0"/>
        </a:spcAft>
        <a:buClr>
          <a:srgbClr val="F2C400"/>
        </a:buClr>
        <a:buSzPct val="95000"/>
        <a:buFont typeface="Wingdings 3" pitchFamily="18" charset="2"/>
        <a:buChar char=""/>
        <a:defRPr>
          <a:solidFill>
            <a:schemeClr val="tx1"/>
          </a:solidFill>
          <a:latin typeface="+mn-lt"/>
        </a:defRPr>
      </a:lvl3pPr>
      <a:lvl4pPr marL="1655763" indent="-280988" algn="l" rtl="0" eaLnBrk="0" fontAlgn="base" hangingPunct="0">
        <a:lnSpc>
          <a:spcPct val="105000"/>
        </a:lnSpc>
        <a:spcBef>
          <a:spcPct val="15000"/>
        </a:spcBef>
        <a:spcAft>
          <a:spcPct val="0"/>
        </a:spcAft>
        <a:buClr>
          <a:srgbClr val="0D4AC5"/>
        </a:buClr>
        <a:buSzPct val="100000"/>
        <a:buFont typeface="Wingdings 3" pitchFamily="18" charset="2"/>
        <a:buChar char=""/>
        <a:defRPr sz="1600">
          <a:solidFill>
            <a:schemeClr val="tx1"/>
          </a:solidFill>
          <a:latin typeface="+mn-lt"/>
        </a:defRPr>
      </a:lvl4pPr>
      <a:lvl5pPr marL="2176463" indent="-228600" algn="l" rtl="0" eaLnBrk="0" fontAlgn="base" hangingPunct="0">
        <a:spcBef>
          <a:spcPct val="20000"/>
        </a:spcBef>
        <a:spcAft>
          <a:spcPct val="0"/>
        </a:spcAft>
        <a:buClr>
          <a:schemeClr val="tx1"/>
        </a:buClr>
        <a:buChar char="–"/>
        <a:defRPr sz="2000">
          <a:solidFill>
            <a:schemeClr val="tx1"/>
          </a:solidFill>
          <a:latin typeface="Times New Roman" pitchFamily="18" charset="0"/>
        </a:defRPr>
      </a:lvl5pPr>
      <a:lvl6pPr marL="2633663" indent="-228600" algn="l" rtl="0" eaLnBrk="0" fontAlgn="base" hangingPunct="0">
        <a:spcBef>
          <a:spcPct val="20000"/>
        </a:spcBef>
        <a:spcAft>
          <a:spcPct val="0"/>
        </a:spcAft>
        <a:buClr>
          <a:schemeClr val="tx1"/>
        </a:buClr>
        <a:buChar char="–"/>
        <a:defRPr sz="2000">
          <a:solidFill>
            <a:schemeClr val="tx1"/>
          </a:solidFill>
          <a:latin typeface="Times New Roman" pitchFamily="18" charset="0"/>
        </a:defRPr>
      </a:lvl6pPr>
      <a:lvl7pPr marL="3090863" indent="-228600" algn="l" rtl="0" eaLnBrk="0" fontAlgn="base" hangingPunct="0">
        <a:spcBef>
          <a:spcPct val="20000"/>
        </a:spcBef>
        <a:spcAft>
          <a:spcPct val="0"/>
        </a:spcAft>
        <a:buClr>
          <a:schemeClr val="tx1"/>
        </a:buClr>
        <a:buChar char="–"/>
        <a:defRPr sz="2000">
          <a:solidFill>
            <a:schemeClr val="tx1"/>
          </a:solidFill>
          <a:latin typeface="Times New Roman" pitchFamily="18" charset="0"/>
        </a:defRPr>
      </a:lvl7pPr>
      <a:lvl8pPr marL="3548063" indent="-228600" algn="l" rtl="0" eaLnBrk="0" fontAlgn="base" hangingPunct="0">
        <a:spcBef>
          <a:spcPct val="20000"/>
        </a:spcBef>
        <a:spcAft>
          <a:spcPct val="0"/>
        </a:spcAft>
        <a:buClr>
          <a:schemeClr val="tx1"/>
        </a:buClr>
        <a:buChar char="–"/>
        <a:defRPr sz="2000">
          <a:solidFill>
            <a:schemeClr val="tx1"/>
          </a:solidFill>
          <a:latin typeface="Times New Roman" pitchFamily="18" charset="0"/>
        </a:defRPr>
      </a:lvl8pPr>
      <a:lvl9pPr marL="4005263" indent="-228600" algn="l" rtl="0" eaLnBrk="0" fontAlgn="base" hangingPunct="0">
        <a:spcBef>
          <a:spcPct val="20000"/>
        </a:spcBef>
        <a:spcAft>
          <a:spcPct val="0"/>
        </a:spcAft>
        <a:buClr>
          <a:schemeClr val="tx1"/>
        </a:buClr>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cdc.gov/nchs/nhis.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meps.ahrq.gov/mepsweb/index.js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cdc.gov/nchs/nhanes.htm"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Microsoft_Office_Excel_97-2003_Worksheet1.xls"/><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oleObject" Target="../embeddings/Microsoft_Office_Excel_97-2003_Worksheet2.xls"/></Relationships>
</file>

<file path=ppt/slides/_rels/slide2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3.xls"/></Relationships>
</file>

<file path=ppt/slides/_rels/slide2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healthpolicy.ucla.edu/" TargetMode="External"/><Relationship Id="rId2" Type="http://schemas.openxmlformats.org/officeDocument/2006/relationships/hyperlink" Target="mailto:erbrown@ucla.edu" TargetMode="Externa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21.jpeg"/><Relationship Id="rId4" Type="http://schemas.openxmlformats.org/officeDocument/2006/relationships/hyperlink" Target="http://www.chis.ucla.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dc.gov/nchs/nvss.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0" y="0"/>
            <a:ext cx="9144000" cy="2286000"/>
          </a:xfrm>
        </p:spPr>
        <p:txBody>
          <a:bodyPr/>
          <a:lstStyle/>
          <a:p>
            <a:pPr>
              <a:spcBef>
                <a:spcPts val="600"/>
              </a:spcBef>
            </a:pPr>
            <a:r>
              <a:rPr lang="en-US" dirty="0" smtClean="0"/>
              <a:t>Population Health Surveys:</a:t>
            </a:r>
            <a:br>
              <a:rPr lang="en-US" dirty="0" smtClean="0"/>
            </a:br>
            <a:r>
              <a:rPr lang="en-US" dirty="0" smtClean="0"/>
              <a:t>Data to Improve Public Health in </a:t>
            </a:r>
            <a:br>
              <a:rPr lang="en-US" dirty="0" smtClean="0"/>
            </a:br>
            <a:r>
              <a:rPr lang="en-US" dirty="0" smtClean="0"/>
              <a:t>an Era of Health Care Reform</a:t>
            </a:r>
          </a:p>
        </p:txBody>
      </p:sp>
      <p:sp>
        <p:nvSpPr>
          <p:cNvPr id="7171" name="Rectangle 3"/>
          <p:cNvSpPr>
            <a:spLocks noGrp="1" noChangeArrowheads="1"/>
          </p:cNvSpPr>
          <p:nvPr>
            <p:ph type="subTitle" idx="1"/>
          </p:nvPr>
        </p:nvSpPr>
        <p:spPr>
          <a:xfrm>
            <a:off x="990600" y="2743200"/>
            <a:ext cx="7239000" cy="3352800"/>
          </a:xfrm>
          <a:noFill/>
        </p:spPr>
        <p:txBody>
          <a:bodyPr lIns="84939" tIns="42470" rIns="84939" bIns="42470"/>
          <a:lstStyle/>
          <a:p>
            <a:pPr>
              <a:spcBef>
                <a:spcPct val="0"/>
              </a:spcBef>
              <a:spcAft>
                <a:spcPct val="0"/>
              </a:spcAft>
            </a:pPr>
            <a:endParaRPr lang="en-US" sz="1800" dirty="0" smtClean="0"/>
          </a:p>
          <a:p>
            <a:pPr>
              <a:spcBef>
                <a:spcPct val="0"/>
              </a:spcBef>
              <a:spcAft>
                <a:spcPct val="0"/>
              </a:spcAft>
            </a:pPr>
            <a:r>
              <a:rPr lang="en-US" sz="1800" dirty="0" smtClean="0"/>
              <a:t>E. Richard Brown, PhD</a:t>
            </a:r>
            <a:br>
              <a:rPr lang="en-US" sz="1800" dirty="0" smtClean="0"/>
            </a:br>
            <a:r>
              <a:rPr lang="en-US" sz="1400" b="0" dirty="0" smtClean="0"/>
              <a:t>Director, UCLA Center for Health Policy Research</a:t>
            </a:r>
            <a:br>
              <a:rPr lang="en-US" sz="1400" b="0" dirty="0" smtClean="0"/>
            </a:br>
            <a:r>
              <a:rPr lang="en-US" sz="1400" b="0" dirty="0" smtClean="0"/>
              <a:t> Professor, UCLA School of Public Health</a:t>
            </a:r>
            <a:br>
              <a:rPr lang="en-US" sz="1400" b="0" dirty="0" smtClean="0"/>
            </a:br>
            <a:r>
              <a:rPr lang="en-US" sz="1400" b="0" dirty="0" smtClean="0"/>
              <a:t> Principal Investigator, California Health Interview Survey</a:t>
            </a:r>
            <a:endParaRPr lang="en-US" sz="1800" b="0" dirty="0" smtClean="0"/>
          </a:p>
          <a:p>
            <a:pPr>
              <a:spcBef>
                <a:spcPct val="0"/>
              </a:spcBef>
              <a:spcAft>
                <a:spcPct val="0"/>
              </a:spcAft>
            </a:pPr>
            <a:endParaRPr lang="en-US" sz="1800" dirty="0" smtClean="0"/>
          </a:p>
          <a:p>
            <a:pPr>
              <a:spcBef>
                <a:spcPct val="0"/>
              </a:spcBef>
              <a:spcAft>
                <a:spcPct val="0"/>
              </a:spcAft>
            </a:pPr>
            <a:r>
              <a:rPr lang="en-US" sz="1800" dirty="0" smtClean="0"/>
              <a:t>Agency for Healthcare Quality and Research</a:t>
            </a:r>
            <a:br>
              <a:rPr lang="en-US" sz="1800" dirty="0" smtClean="0"/>
            </a:br>
            <a:r>
              <a:rPr lang="en-US" sz="1800" dirty="0" smtClean="0"/>
              <a:t/>
            </a:r>
            <a:br>
              <a:rPr lang="en-US" sz="1800" dirty="0" smtClean="0"/>
            </a:br>
            <a:r>
              <a:rPr lang="en-US" sz="1600" b="0" dirty="0" smtClean="0"/>
              <a:t>September 29, 2010</a:t>
            </a:r>
            <a:endParaRPr lang="en-US" sz="1800" b="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health surveys</a:t>
            </a:r>
            <a:endParaRPr lang="en-US" dirty="0"/>
          </a:p>
        </p:txBody>
      </p:sp>
      <p:sp>
        <p:nvSpPr>
          <p:cNvPr id="3" name="Content Placeholder 2"/>
          <p:cNvSpPr>
            <a:spLocks noGrp="1"/>
          </p:cNvSpPr>
          <p:nvPr>
            <p:ph idx="1"/>
          </p:nvPr>
        </p:nvSpPr>
        <p:spPr/>
        <p:txBody>
          <a:bodyPr/>
          <a:lstStyle/>
          <a:p>
            <a:pPr>
              <a:spcBef>
                <a:spcPts val="1200"/>
              </a:spcBef>
            </a:pPr>
            <a:r>
              <a:rPr lang="en-US" dirty="0" smtClean="0"/>
              <a:t>Population health surveys collect self-reported information from defined populations</a:t>
            </a:r>
          </a:p>
          <a:p>
            <a:pPr lvl="1">
              <a:spcBef>
                <a:spcPts val="1200"/>
              </a:spcBef>
            </a:pPr>
            <a:r>
              <a:rPr lang="en-US" dirty="0" smtClean="0"/>
              <a:t>Probability sample of population – i.e., representative of population (if done properly and well)</a:t>
            </a:r>
          </a:p>
          <a:p>
            <a:pPr>
              <a:spcBef>
                <a:spcPts val="1200"/>
              </a:spcBef>
            </a:pPr>
            <a:r>
              <a:rPr lang="en-US" u="sng" dirty="0" smtClean="0"/>
              <a:t>People</a:t>
            </a:r>
            <a:r>
              <a:rPr lang="en-US" dirty="0" smtClean="0"/>
              <a:t> left out of many programs and admin/clinical data systems </a:t>
            </a:r>
          </a:p>
          <a:p>
            <a:pPr lvl="1">
              <a:spcBef>
                <a:spcPts val="1200"/>
              </a:spcBef>
            </a:pPr>
            <a:r>
              <a:rPr lang="en-US" dirty="0" smtClean="0"/>
              <a:t>The uninsured and others not in public programs</a:t>
            </a:r>
          </a:p>
          <a:p>
            <a:pPr lvl="1">
              <a:spcBef>
                <a:spcPts val="1200"/>
              </a:spcBef>
            </a:pPr>
            <a:r>
              <a:rPr lang="en-US" u="sng" dirty="0" smtClean="0"/>
              <a:t>Marginalized populations</a:t>
            </a:r>
            <a:r>
              <a:rPr lang="en-US" dirty="0" smtClean="0"/>
              <a:t> – e.g., groups often adversely affected by health and health care </a:t>
            </a:r>
            <a:r>
              <a:rPr lang="en-US" u="sng" dirty="0" smtClean="0"/>
              <a:t>disparities</a:t>
            </a:r>
            <a:r>
              <a:rPr lang="en-US" dirty="0" smtClean="0"/>
              <a:t> (defined by social characteristics)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health surveys</a:t>
            </a:r>
            <a:endParaRPr lang="en-US" dirty="0"/>
          </a:p>
        </p:txBody>
      </p:sp>
      <p:sp>
        <p:nvSpPr>
          <p:cNvPr id="3" name="Content Placeholder 2"/>
          <p:cNvSpPr>
            <a:spLocks noGrp="1"/>
          </p:cNvSpPr>
          <p:nvPr>
            <p:ph idx="1"/>
          </p:nvPr>
        </p:nvSpPr>
        <p:spPr/>
        <p:txBody>
          <a:bodyPr/>
          <a:lstStyle/>
          <a:p>
            <a:pPr>
              <a:spcBef>
                <a:spcPts val="600"/>
              </a:spcBef>
            </a:pPr>
            <a:r>
              <a:rPr lang="en-US" u="sng" dirty="0" smtClean="0"/>
              <a:t>Information</a:t>
            </a:r>
            <a:r>
              <a:rPr lang="en-US" dirty="0" smtClean="0"/>
              <a:t> not systematically included in vital statistics, administrative data, or electronic health records</a:t>
            </a:r>
          </a:p>
          <a:p>
            <a:pPr lvl="1">
              <a:spcBef>
                <a:spcPts val="600"/>
              </a:spcBef>
            </a:pPr>
            <a:r>
              <a:rPr lang="en-US" u="sng" dirty="0" smtClean="0"/>
              <a:t>Health care information not recorded in administrative data</a:t>
            </a:r>
            <a:r>
              <a:rPr lang="en-US" dirty="0" smtClean="0"/>
              <a:t> – e.g., health insurance coverage, access to health care, use of some services, experiences with health care system</a:t>
            </a:r>
          </a:p>
          <a:p>
            <a:pPr lvl="1">
              <a:spcBef>
                <a:spcPts val="600"/>
              </a:spcBef>
            </a:pPr>
            <a:r>
              <a:rPr lang="en-US" u="sng" dirty="0" smtClean="0"/>
              <a:t>Health behaviors</a:t>
            </a:r>
            <a:r>
              <a:rPr lang="en-US" dirty="0" smtClean="0"/>
              <a:t> – e.g., substance use, dietary behaviors, physical activity, interaction with physical and social environment</a:t>
            </a:r>
          </a:p>
          <a:p>
            <a:pPr lvl="1">
              <a:spcBef>
                <a:spcPts val="600"/>
              </a:spcBef>
            </a:pPr>
            <a:r>
              <a:rPr lang="en-US" u="sng" dirty="0" smtClean="0"/>
              <a:t>Health indicators not clinically recorded</a:t>
            </a:r>
            <a:r>
              <a:rPr lang="en-US" dirty="0" smtClean="0"/>
              <a:t> – e.g., general health status, chronic disease symptoms, mental health, etc.</a:t>
            </a:r>
          </a:p>
          <a:p>
            <a:pPr lvl="1">
              <a:spcBef>
                <a:spcPts val="600"/>
              </a:spcBef>
            </a:pPr>
            <a:r>
              <a:rPr lang="en-US" u="sng" dirty="0" smtClean="0"/>
              <a:t>Socio-demographic information</a:t>
            </a:r>
            <a:r>
              <a:rPr lang="en-US" dirty="0" smtClean="0"/>
              <a:t> – e.g., race/ethnicity, immigration status, languages spoken, education, employment, income</a:t>
            </a:r>
          </a:p>
          <a:p>
            <a:pPr lvl="1">
              <a:spcBef>
                <a:spcPts val="600"/>
              </a:spcBef>
            </a:pPr>
            <a:r>
              <a:rPr lang="en-US" u="sng" dirty="0" smtClean="0"/>
              <a:t>Social determinants</a:t>
            </a:r>
            <a:r>
              <a:rPr lang="en-US" dirty="0" smtClean="0"/>
              <a:t> – e.g., social capital measures, social support</a:t>
            </a:r>
          </a:p>
          <a:p>
            <a:pPr>
              <a:spcBef>
                <a:spcPts val="600"/>
              </a:spcBef>
            </a:pPr>
            <a:r>
              <a:rPr lang="en-US" dirty="0" smtClean="0"/>
              <a:t>Often only data source for self-reported information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National Health Interview Survey Logo">
            <a:hlinkClick r:id="rId2"/>
          </p:cNvPr>
          <p:cNvPicPr>
            <a:picLocks noChangeAspect="1" noChangeArrowheads="1"/>
          </p:cNvPicPr>
          <p:nvPr/>
        </p:nvPicPr>
        <p:blipFill>
          <a:blip r:embed="rId3" cstate="print"/>
          <a:srcRect/>
          <a:stretch>
            <a:fillRect/>
          </a:stretch>
        </p:blipFill>
        <p:spPr bwMode="auto">
          <a:xfrm>
            <a:off x="7620000" y="1371600"/>
            <a:ext cx="1524000" cy="1267868"/>
          </a:xfrm>
          <a:prstGeom prst="rect">
            <a:avLst/>
          </a:prstGeom>
          <a:noFill/>
        </p:spPr>
      </p:pic>
      <p:sp>
        <p:nvSpPr>
          <p:cNvPr id="3" name="Content Placeholder 2"/>
          <p:cNvSpPr>
            <a:spLocks noGrp="1"/>
          </p:cNvSpPr>
          <p:nvPr>
            <p:ph idx="1"/>
          </p:nvPr>
        </p:nvSpPr>
        <p:spPr/>
        <p:txBody>
          <a:bodyPr/>
          <a:lstStyle/>
          <a:p>
            <a:pPr>
              <a:spcBef>
                <a:spcPts val="600"/>
              </a:spcBef>
            </a:pPr>
            <a:r>
              <a:rPr lang="en-US" dirty="0" smtClean="0"/>
              <a:t>Many federal surveys generally provide data on national sample, but often with geographic identifiers</a:t>
            </a:r>
          </a:p>
          <a:p>
            <a:pPr>
              <a:spcBef>
                <a:spcPts val="600"/>
              </a:spcBef>
            </a:pPr>
            <a:r>
              <a:rPr lang="en-US" dirty="0" smtClean="0"/>
              <a:t>National Health Interview Survey (NHIS)</a:t>
            </a:r>
          </a:p>
          <a:p>
            <a:pPr lvl="1">
              <a:spcBef>
                <a:spcPts val="600"/>
              </a:spcBef>
            </a:pPr>
            <a:r>
              <a:rPr lang="en-US" dirty="0" smtClean="0"/>
              <a:t>NCHS collects data primarily in-person from cross-sectional sample of civilian noninstitutionalized population</a:t>
            </a:r>
          </a:p>
          <a:p>
            <a:pPr lvl="1">
              <a:spcBef>
                <a:spcPts val="600"/>
              </a:spcBef>
            </a:pPr>
            <a:r>
              <a:rPr lang="en-US" dirty="0" smtClean="0"/>
              <a:t>High response rate, high quality data</a:t>
            </a:r>
          </a:p>
          <a:p>
            <a:pPr lvl="1">
              <a:spcBef>
                <a:spcPts val="600"/>
              </a:spcBef>
            </a:pPr>
            <a:r>
              <a:rPr lang="en-US" dirty="0" smtClean="0"/>
              <a:t>Large national sample with some large subsamples for some states </a:t>
            </a:r>
          </a:p>
          <a:p>
            <a:pPr lvl="1">
              <a:spcBef>
                <a:spcPts val="600"/>
              </a:spcBef>
            </a:pPr>
            <a:r>
              <a:rPr lang="en-US" dirty="0" smtClean="0"/>
              <a:t>Principal source of information on health for U.S. population</a:t>
            </a:r>
          </a:p>
          <a:p>
            <a:pPr lvl="2">
              <a:spcBef>
                <a:spcPts val="600"/>
              </a:spcBef>
            </a:pPr>
            <a:r>
              <a:rPr lang="en-US" dirty="0" smtClean="0"/>
              <a:t>Annual federal reports – </a:t>
            </a:r>
            <a:r>
              <a:rPr lang="en-US" i="1" dirty="0" smtClean="0"/>
              <a:t>Health, United States</a:t>
            </a:r>
            <a:r>
              <a:rPr lang="en-US" dirty="0" smtClean="0"/>
              <a:t>; </a:t>
            </a:r>
            <a:r>
              <a:rPr lang="en-US" i="1" dirty="0" smtClean="0"/>
              <a:t>National Healthcare Disparities Report</a:t>
            </a:r>
            <a:r>
              <a:rPr lang="en-US" dirty="0" smtClean="0"/>
              <a:t>; </a:t>
            </a:r>
            <a:r>
              <a:rPr lang="en-US" i="1" dirty="0" smtClean="0"/>
              <a:t>Healthy People</a:t>
            </a:r>
            <a:endParaRPr lang="en-US" dirty="0" smtClean="0"/>
          </a:p>
          <a:p>
            <a:pPr lvl="2">
              <a:spcBef>
                <a:spcPts val="600"/>
              </a:spcBef>
            </a:pPr>
            <a:r>
              <a:rPr lang="en-US" dirty="0" smtClean="0"/>
              <a:t>Benchmark for other surveys – comparing estimates to those of NHIS</a:t>
            </a:r>
          </a:p>
        </p:txBody>
      </p:sp>
      <p:sp>
        <p:nvSpPr>
          <p:cNvPr id="2" name="Title 1"/>
          <p:cNvSpPr>
            <a:spLocks noGrp="1"/>
          </p:cNvSpPr>
          <p:nvPr>
            <p:ph type="title"/>
          </p:nvPr>
        </p:nvSpPr>
        <p:spPr/>
        <p:txBody>
          <a:bodyPr/>
          <a:lstStyle/>
          <a:p>
            <a:r>
              <a:rPr lang="en-US" dirty="0" smtClean="0"/>
              <a:t>Population health surveys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MEPS Home">
            <a:hlinkClick r:id="rId2"/>
          </p:cNvPr>
          <p:cNvPicPr>
            <a:picLocks noChangeAspect="1" noChangeArrowheads="1"/>
          </p:cNvPicPr>
          <p:nvPr/>
        </p:nvPicPr>
        <p:blipFill>
          <a:blip r:embed="rId3" cstate="print"/>
          <a:srcRect/>
          <a:stretch>
            <a:fillRect/>
          </a:stretch>
        </p:blipFill>
        <p:spPr bwMode="auto">
          <a:xfrm>
            <a:off x="228600" y="2362200"/>
            <a:ext cx="1095375" cy="514351"/>
          </a:xfrm>
          <a:prstGeom prst="rect">
            <a:avLst/>
          </a:prstGeom>
          <a:noFill/>
        </p:spPr>
      </p:pic>
      <p:sp>
        <p:nvSpPr>
          <p:cNvPr id="2" name="Title 1"/>
          <p:cNvSpPr>
            <a:spLocks noGrp="1"/>
          </p:cNvSpPr>
          <p:nvPr>
            <p:ph type="title"/>
          </p:nvPr>
        </p:nvSpPr>
        <p:spPr/>
        <p:txBody>
          <a:bodyPr/>
          <a:lstStyle/>
          <a:p>
            <a:r>
              <a:rPr lang="en-US" dirty="0" smtClean="0"/>
              <a:t>Population health surveys</a:t>
            </a:r>
            <a:endParaRPr lang="en-US" dirty="0"/>
          </a:p>
        </p:txBody>
      </p:sp>
      <p:sp>
        <p:nvSpPr>
          <p:cNvPr id="3" name="Content Placeholder 2"/>
          <p:cNvSpPr>
            <a:spLocks noGrp="1"/>
          </p:cNvSpPr>
          <p:nvPr>
            <p:ph idx="1"/>
          </p:nvPr>
        </p:nvSpPr>
        <p:spPr/>
        <p:txBody>
          <a:bodyPr/>
          <a:lstStyle/>
          <a:p>
            <a:pPr>
              <a:spcBef>
                <a:spcPts val="600"/>
              </a:spcBef>
            </a:pPr>
            <a:r>
              <a:rPr lang="en-US" dirty="0" smtClean="0"/>
              <a:t>Medical Expenditure Panel Survey (MEPS)</a:t>
            </a:r>
          </a:p>
          <a:p>
            <a:pPr lvl="1">
              <a:spcBef>
                <a:spcPts val="600"/>
              </a:spcBef>
            </a:pPr>
            <a:r>
              <a:rPr lang="en-US" dirty="0" smtClean="0"/>
              <a:t>AHRQ’s large national surveys of families and individuals, their medical providers, and employers </a:t>
            </a:r>
          </a:p>
          <a:p>
            <a:pPr lvl="2">
              <a:spcBef>
                <a:spcPts val="600"/>
              </a:spcBef>
            </a:pPr>
            <a:r>
              <a:rPr lang="en-US" dirty="0" smtClean="0"/>
              <a:t>Household Component – data from sample of families and individuals in selected communities, based on representative subsample of households that participated in NHIS</a:t>
            </a:r>
          </a:p>
          <a:p>
            <a:pPr lvl="2">
              <a:spcBef>
                <a:spcPts val="600"/>
              </a:spcBef>
            </a:pPr>
            <a:r>
              <a:rPr lang="en-US" dirty="0" smtClean="0"/>
              <a:t>Insurance Component – data from sample of private and public sector employers on health plans offered to their employees</a:t>
            </a:r>
          </a:p>
          <a:p>
            <a:pPr lvl="2">
              <a:spcBef>
                <a:spcPts val="600"/>
              </a:spcBef>
            </a:pPr>
            <a:r>
              <a:rPr lang="en-US" dirty="0" smtClean="0"/>
              <a:t>Medical Provider Component – covers hospitals, physicians, home health care providers, and pharmacies used by MEPS respondents</a:t>
            </a:r>
          </a:p>
          <a:p>
            <a:pPr lvl="1">
              <a:spcBef>
                <a:spcPts val="600"/>
              </a:spcBef>
            </a:pPr>
            <a:r>
              <a:rPr lang="en-US" dirty="0" smtClean="0"/>
              <a:t>Most complete source of data on use of health care and health insurance coverage and expenditures for them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National Health and Nutrition Examination Survey logo">
            <a:hlinkClick r:id="rId2"/>
          </p:cNvPr>
          <p:cNvPicPr>
            <a:picLocks noChangeAspect="1" noChangeArrowheads="1"/>
          </p:cNvPicPr>
          <p:nvPr/>
        </p:nvPicPr>
        <p:blipFill>
          <a:blip r:embed="rId3" cstate="print"/>
          <a:srcRect/>
          <a:stretch>
            <a:fillRect/>
          </a:stretch>
        </p:blipFill>
        <p:spPr bwMode="auto">
          <a:xfrm>
            <a:off x="76200" y="1981200"/>
            <a:ext cx="1104900" cy="733426"/>
          </a:xfrm>
          <a:prstGeom prst="rect">
            <a:avLst/>
          </a:prstGeom>
          <a:noFill/>
        </p:spPr>
      </p:pic>
      <p:sp>
        <p:nvSpPr>
          <p:cNvPr id="2" name="Title 1"/>
          <p:cNvSpPr>
            <a:spLocks noGrp="1"/>
          </p:cNvSpPr>
          <p:nvPr>
            <p:ph type="title"/>
          </p:nvPr>
        </p:nvSpPr>
        <p:spPr/>
        <p:txBody>
          <a:bodyPr/>
          <a:lstStyle/>
          <a:p>
            <a:r>
              <a:rPr lang="en-US" dirty="0" smtClean="0"/>
              <a:t>Population health surveys</a:t>
            </a:r>
            <a:endParaRPr lang="en-US" dirty="0"/>
          </a:p>
        </p:txBody>
      </p:sp>
      <p:sp>
        <p:nvSpPr>
          <p:cNvPr id="3" name="Content Placeholder 2"/>
          <p:cNvSpPr>
            <a:spLocks noGrp="1"/>
          </p:cNvSpPr>
          <p:nvPr>
            <p:ph idx="1"/>
          </p:nvPr>
        </p:nvSpPr>
        <p:spPr>
          <a:xfrm>
            <a:off x="381000" y="1143000"/>
            <a:ext cx="8458200" cy="4800600"/>
          </a:xfrm>
        </p:spPr>
        <p:txBody>
          <a:bodyPr/>
          <a:lstStyle/>
          <a:p>
            <a:pPr>
              <a:spcBef>
                <a:spcPts val="500"/>
              </a:spcBef>
            </a:pPr>
            <a:r>
              <a:rPr lang="en-US" dirty="0" smtClean="0"/>
              <a:t>National Health &amp; Nutrition Examination Survey (NHANES)</a:t>
            </a:r>
          </a:p>
          <a:p>
            <a:pPr lvl="1">
              <a:spcBef>
                <a:spcPts val="500"/>
              </a:spcBef>
            </a:pPr>
            <a:r>
              <a:rPr lang="en-US" dirty="0" smtClean="0"/>
              <a:t>In-depth interviews plus clinical examination and lab tests</a:t>
            </a:r>
          </a:p>
          <a:p>
            <a:pPr lvl="1">
              <a:spcBef>
                <a:spcPts val="500"/>
              </a:spcBef>
            </a:pPr>
            <a:r>
              <a:rPr lang="en-US" dirty="0" smtClean="0"/>
              <a:t>Used to determine actual (distinguished from self-reported) prevalence of major diseases and risk factors </a:t>
            </a:r>
          </a:p>
          <a:p>
            <a:pPr lvl="1">
              <a:spcBef>
                <a:spcPts val="500"/>
              </a:spcBef>
            </a:pPr>
            <a:r>
              <a:rPr lang="en-US" dirty="0" smtClean="0"/>
              <a:t>Used to assess nutritional status and its association with health promotion and disease prevention</a:t>
            </a:r>
          </a:p>
          <a:p>
            <a:pPr lvl="1">
              <a:spcBef>
                <a:spcPts val="500"/>
              </a:spcBef>
            </a:pPr>
            <a:r>
              <a:rPr lang="en-US" dirty="0" smtClean="0"/>
              <a:t>Basis for standards for height, weight, and blood pressure</a:t>
            </a:r>
          </a:p>
          <a:p>
            <a:pPr lvl="1">
              <a:spcBef>
                <a:spcPts val="500"/>
              </a:spcBef>
            </a:pPr>
            <a:r>
              <a:rPr lang="en-US" dirty="0" smtClean="0"/>
              <a:t>Used in epidemiological studies </a:t>
            </a:r>
          </a:p>
          <a:p>
            <a:pPr>
              <a:spcBef>
                <a:spcPts val="500"/>
              </a:spcBef>
            </a:pPr>
            <a:r>
              <a:rPr lang="en-US" dirty="0" smtClean="0"/>
              <a:t>Behavioral Risk Factor Surveillance System</a:t>
            </a:r>
          </a:p>
          <a:p>
            <a:pPr lvl="1">
              <a:spcBef>
                <a:spcPts val="500"/>
              </a:spcBef>
            </a:pPr>
            <a:r>
              <a:rPr lang="en-US" dirty="0" smtClean="0"/>
              <a:t>CDC-sponsored state-level population health telephone survey conducted by all 50 states, DC, and territories</a:t>
            </a:r>
          </a:p>
          <a:p>
            <a:pPr lvl="1">
              <a:spcBef>
                <a:spcPts val="500"/>
              </a:spcBef>
            </a:pPr>
            <a:r>
              <a:rPr lang="en-US" dirty="0" smtClean="0"/>
              <a:t>Collects limited information across all states for wide range of health indicators</a:t>
            </a:r>
          </a:p>
          <a:p>
            <a:pPr lvl="1">
              <a:spcBef>
                <a:spcPts val="500"/>
              </a:spcBef>
            </a:pPr>
            <a:r>
              <a:rPr lang="en-US" dirty="0" smtClean="0"/>
              <a:t>Comparable data for all states</a:t>
            </a:r>
          </a:p>
        </p:txBody>
      </p:sp>
      <p:pic>
        <p:nvPicPr>
          <p:cNvPr id="7" name="Picture 8" descr="BRFSS Logo"/>
          <p:cNvPicPr>
            <a:picLocks noChangeAspect="1" noChangeArrowheads="1"/>
          </p:cNvPicPr>
          <p:nvPr/>
        </p:nvPicPr>
        <p:blipFill>
          <a:blip r:embed="rId4" cstate="print"/>
          <a:srcRect/>
          <a:stretch>
            <a:fillRect/>
          </a:stretch>
        </p:blipFill>
        <p:spPr bwMode="auto">
          <a:xfrm>
            <a:off x="6781800" y="4038600"/>
            <a:ext cx="2057400" cy="63023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health surveys</a:t>
            </a:r>
            <a:endParaRPr lang="en-US" dirty="0"/>
          </a:p>
        </p:txBody>
      </p:sp>
      <p:sp>
        <p:nvSpPr>
          <p:cNvPr id="3" name="Content Placeholder 2"/>
          <p:cNvSpPr>
            <a:spLocks noGrp="1"/>
          </p:cNvSpPr>
          <p:nvPr>
            <p:ph idx="1"/>
          </p:nvPr>
        </p:nvSpPr>
        <p:spPr/>
        <p:txBody>
          <a:bodyPr/>
          <a:lstStyle/>
          <a:p>
            <a:pPr>
              <a:spcBef>
                <a:spcPts val="900"/>
              </a:spcBef>
              <a:spcAft>
                <a:spcPts val="0"/>
              </a:spcAft>
            </a:pPr>
            <a:r>
              <a:rPr lang="en-US" dirty="0" smtClean="0"/>
              <a:t>Some state surveys provide uniquely valuable data for health services research</a:t>
            </a:r>
          </a:p>
          <a:p>
            <a:pPr>
              <a:spcBef>
                <a:spcPts val="900"/>
              </a:spcBef>
              <a:spcAft>
                <a:spcPts val="0"/>
              </a:spcAft>
            </a:pPr>
            <a:r>
              <a:rPr lang="en-US" dirty="0" smtClean="0"/>
              <a:t>California Health Interview Survey</a:t>
            </a:r>
          </a:p>
          <a:p>
            <a:pPr lvl="1">
              <a:spcBef>
                <a:spcPts val="900"/>
              </a:spcBef>
              <a:spcAft>
                <a:spcPts val="0"/>
              </a:spcAft>
            </a:pPr>
            <a:r>
              <a:rPr lang="en-US" dirty="0" smtClean="0"/>
              <a:t>Very large telephone survey of California </a:t>
            </a:r>
            <a:br>
              <a:rPr lang="en-US" dirty="0" smtClean="0"/>
            </a:br>
            <a:r>
              <a:rPr lang="en-US" dirty="0" smtClean="0"/>
              <a:t>population, capturing geographic, ethnic and other social diversity</a:t>
            </a:r>
          </a:p>
          <a:p>
            <a:pPr lvl="2">
              <a:spcBef>
                <a:spcPts val="900"/>
              </a:spcBef>
              <a:spcAft>
                <a:spcPts val="0"/>
              </a:spcAft>
            </a:pPr>
            <a:r>
              <a:rPr lang="en-US" dirty="0" smtClean="0"/>
              <a:t>Since 2001, conducted in six languages, county-level samples </a:t>
            </a:r>
          </a:p>
          <a:p>
            <a:pPr lvl="2">
              <a:spcBef>
                <a:spcPts val="900"/>
              </a:spcBef>
              <a:spcAft>
                <a:spcPts val="0"/>
              </a:spcAft>
            </a:pPr>
            <a:r>
              <a:rPr lang="en-US" dirty="0" smtClean="0"/>
              <a:t>CHIS sampled &gt; 50,000 households in most years</a:t>
            </a:r>
          </a:p>
          <a:p>
            <a:pPr lvl="1">
              <a:spcBef>
                <a:spcPts val="900"/>
              </a:spcBef>
              <a:spcAft>
                <a:spcPts val="0"/>
              </a:spcAft>
            </a:pPr>
            <a:r>
              <a:rPr lang="en-US" dirty="0" smtClean="0"/>
              <a:t>Extensive data on many health and social indicators – e.g., health insurance coverage, access to health care, use of some services, health behaviors, mental health, chronic illness, general health status, socio-demographic information, social determinants </a:t>
            </a:r>
          </a:p>
          <a:p>
            <a:pPr lvl="1">
              <a:spcBef>
                <a:spcPts val="900"/>
              </a:spcBef>
              <a:spcAft>
                <a:spcPts val="0"/>
              </a:spcAft>
            </a:pPr>
            <a:r>
              <a:rPr lang="en-US" dirty="0" smtClean="0"/>
              <a:t>Data files and query system easily accessed – </a:t>
            </a:r>
            <a:r>
              <a:rPr lang="en-US" dirty="0" smtClean="0">
                <a:solidFill>
                  <a:srgbClr val="0000FF"/>
                </a:solidFill>
              </a:rPr>
              <a:t>www.chis.ucla.edu</a:t>
            </a:r>
            <a:endParaRPr lang="en-US" dirty="0"/>
          </a:p>
        </p:txBody>
      </p:sp>
      <p:pic>
        <p:nvPicPr>
          <p:cNvPr id="4" name="Picture 12" descr="CHIS_Logo_New.jpg"/>
          <p:cNvPicPr>
            <a:picLocks noChangeAspect="1"/>
          </p:cNvPicPr>
          <p:nvPr/>
        </p:nvPicPr>
        <p:blipFill>
          <a:blip r:embed="rId2" cstate="print"/>
          <a:srcRect/>
          <a:stretch>
            <a:fillRect/>
          </a:stretch>
        </p:blipFill>
        <p:spPr bwMode="auto">
          <a:xfrm>
            <a:off x="5943600" y="1600200"/>
            <a:ext cx="2227436" cy="1226946"/>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surveys + other data</a:t>
            </a:r>
            <a:endParaRPr lang="en-US" dirty="0"/>
          </a:p>
        </p:txBody>
      </p:sp>
      <p:sp>
        <p:nvSpPr>
          <p:cNvPr id="3" name="Content Placeholder 2"/>
          <p:cNvSpPr>
            <a:spLocks noGrp="1"/>
          </p:cNvSpPr>
          <p:nvPr>
            <p:ph idx="1"/>
          </p:nvPr>
        </p:nvSpPr>
        <p:spPr/>
        <p:txBody>
          <a:bodyPr/>
          <a:lstStyle/>
          <a:p>
            <a:pPr>
              <a:spcBef>
                <a:spcPts val="900"/>
              </a:spcBef>
            </a:pPr>
            <a:r>
              <a:rPr lang="en-US" dirty="0" smtClean="0"/>
              <a:t>Combining population health survey data and other data for research on causes of disparities</a:t>
            </a:r>
          </a:p>
          <a:p>
            <a:pPr lvl="1">
              <a:spcBef>
                <a:spcPts val="900"/>
              </a:spcBef>
            </a:pPr>
            <a:r>
              <a:rPr lang="en-US" dirty="0" smtClean="0"/>
              <a:t>Link health survey data with electronic medical record and coverage program administrative data</a:t>
            </a:r>
          </a:p>
          <a:p>
            <a:pPr lvl="1">
              <a:spcBef>
                <a:spcPts val="900"/>
              </a:spcBef>
            </a:pPr>
            <a:r>
              <a:rPr lang="en-US" dirty="0" smtClean="0"/>
              <a:t>Analyses of multiple types of factors that affect health, for example:</a:t>
            </a:r>
          </a:p>
          <a:p>
            <a:pPr lvl="2">
              <a:spcBef>
                <a:spcPts val="900"/>
              </a:spcBef>
            </a:pPr>
            <a:r>
              <a:rPr lang="en-US" dirty="0" smtClean="0"/>
              <a:t>Health insurance and access to care</a:t>
            </a:r>
          </a:p>
          <a:p>
            <a:pPr lvl="2">
              <a:spcBef>
                <a:spcPts val="900"/>
              </a:spcBef>
            </a:pPr>
            <a:r>
              <a:rPr lang="en-US" dirty="0" smtClean="0"/>
              <a:t>Clinical processes and quality of care</a:t>
            </a:r>
          </a:p>
          <a:p>
            <a:pPr lvl="2">
              <a:spcBef>
                <a:spcPts val="900"/>
              </a:spcBef>
            </a:pPr>
            <a:r>
              <a:rPr lang="en-US" dirty="0" smtClean="0"/>
              <a:t>Health behaviors and mental health </a:t>
            </a:r>
          </a:p>
          <a:p>
            <a:pPr lvl="1">
              <a:spcBef>
                <a:spcPts val="900"/>
              </a:spcBef>
            </a:pPr>
            <a:r>
              <a:rPr lang="en-US" dirty="0" smtClean="0"/>
              <a:t>One-off data sets (increasing concerns about data confidentiality) </a:t>
            </a:r>
            <a:br>
              <a:rPr lang="en-US" dirty="0" smtClean="0"/>
            </a:br>
            <a:r>
              <a:rPr lang="en-US" dirty="0" smtClean="0"/>
              <a:t>or </a:t>
            </a:r>
            <a:br>
              <a:rPr lang="en-US" dirty="0" smtClean="0"/>
            </a:br>
            <a:r>
              <a:rPr lang="en-US" dirty="0" smtClean="0"/>
              <a:t>federated data system (grid computing, complex data sharing)</a:t>
            </a:r>
          </a:p>
          <a:p>
            <a:pPr lvl="1">
              <a:lnSpc>
                <a:spcPct val="100000"/>
              </a:lnSpc>
              <a:spcBef>
                <a:spcPts val="900"/>
              </a:spcBef>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0" name="Picture 4" descr="http://a.abcnews.com/images/Health/nm_fast_food_090219_mn.jpg"/>
          <p:cNvPicPr>
            <a:picLocks noChangeAspect="1" noChangeArrowheads="1"/>
          </p:cNvPicPr>
          <p:nvPr/>
        </p:nvPicPr>
        <p:blipFill>
          <a:blip r:embed="rId2" cstate="print"/>
          <a:srcRect t="8333"/>
          <a:stretch>
            <a:fillRect/>
          </a:stretch>
        </p:blipFill>
        <p:spPr bwMode="auto">
          <a:xfrm>
            <a:off x="6858000" y="4114800"/>
            <a:ext cx="2133600" cy="1466850"/>
          </a:xfrm>
          <a:prstGeom prst="rect">
            <a:avLst/>
          </a:prstGeom>
          <a:noFill/>
        </p:spPr>
      </p:pic>
      <p:pic>
        <p:nvPicPr>
          <p:cNvPr id="45058" name="Picture 2" descr="http://farm1.static.flickr.com/147/406454431_fc03d5cfe7.jpg"/>
          <p:cNvPicPr>
            <a:picLocks noChangeAspect="1" noChangeArrowheads="1"/>
          </p:cNvPicPr>
          <p:nvPr/>
        </p:nvPicPr>
        <p:blipFill>
          <a:blip r:embed="rId3" cstate="print"/>
          <a:srcRect l="9600" t="51200" r="10400"/>
          <a:stretch>
            <a:fillRect/>
          </a:stretch>
        </p:blipFill>
        <p:spPr bwMode="auto">
          <a:xfrm>
            <a:off x="4876800" y="5334000"/>
            <a:ext cx="3048000" cy="1394460"/>
          </a:xfrm>
          <a:prstGeom prst="rect">
            <a:avLst/>
          </a:prstGeom>
          <a:noFill/>
        </p:spPr>
      </p:pic>
      <p:sp>
        <p:nvSpPr>
          <p:cNvPr id="2" name="Title 1"/>
          <p:cNvSpPr>
            <a:spLocks noGrp="1"/>
          </p:cNvSpPr>
          <p:nvPr>
            <p:ph type="title"/>
          </p:nvPr>
        </p:nvSpPr>
        <p:spPr/>
        <p:txBody>
          <a:bodyPr/>
          <a:lstStyle/>
          <a:p>
            <a:r>
              <a:rPr lang="en-US" dirty="0" smtClean="0"/>
              <a:t>Population surveys + other data</a:t>
            </a:r>
            <a:endParaRPr lang="en-US" dirty="0"/>
          </a:p>
        </p:txBody>
      </p:sp>
      <p:sp>
        <p:nvSpPr>
          <p:cNvPr id="3" name="Content Placeholder 2"/>
          <p:cNvSpPr>
            <a:spLocks noGrp="1"/>
          </p:cNvSpPr>
          <p:nvPr>
            <p:ph idx="1"/>
          </p:nvPr>
        </p:nvSpPr>
        <p:spPr/>
        <p:txBody>
          <a:bodyPr/>
          <a:lstStyle/>
          <a:p>
            <a:pPr>
              <a:spcBef>
                <a:spcPts val="1800"/>
              </a:spcBef>
            </a:pPr>
            <a:r>
              <a:rPr lang="en-US" dirty="0" smtClean="0"/>
              <a:t>Simpler example from policy research on obesity</a:t>
            </a:r>
          </a:p>
          <a:p>
            <a:pPr>
              <a:spcBef>
                <a:spcPts val="1800"/>
              </a:spcBef>
            </a:pPr>
            <a:r>
              <a:rPr lang="en-US" dirty="0" smtClean="0"/>
              <a:t>Combining population health survey data (California Health Interview Survey) and other data on social and built environment</a:t>
            </a:r>
          </a:p>
          <a:p>
            <a:pPr lvl="1">
              <a:spcBef>
                <a:spcPts val="1800"/>
              </a:spcBef>
            </a:pPr>
            <a:r>
              <a:rPr lang="en-US" dirty="0" smtClean="0"/>
              <a:t>Study by Susan Babey, UCLA Center for Health Policy Research</a:t>
            </a:r>
          </a:p>
          <a:p>
            <a:pPr>
              <a:lnSpc>
                <a:spcPct val="100000"/>
              </a:lnSpc>
              <a:spcBef>
                <a:spcPts val="1800"/>
              </a:spcBef>
            </a:pPr>
            <a:r>
              <a:rPr lang="en-US" dirty="0" smtClean="0"/>
              <a:t>How is food environment (types of food outlets) related to prevalence of obesity and diabetes?</a:t>
            </a:r>
            <a:endParaRPr lang="en-US" sz="2000" dirty="0" smtClean="0"/>
          </a:p>
          <a:p>
            <a:pPr lvl="1">
              <a:lnSpc>
                <a:spcPct val="100000"/>
              </a:lnSpc>
              <a:spcBef>
                <a:spcPts val="1800"/>
              </a:spcBef>
            </a:pPr>
            <a:r>
              <a:rPr lang="en-US" dirty="0" smtClean="0"/>
              <a:t>Fast food restaurants and convenience stores</a:t>
            </a:r>
          </a:p>
          <a:p>
            <a:pPr lvl="1">
              <a:lnSpc>
                <a:spcPct val="100000"/>
              </a:lnSpc>
              <a:spcBef>
                <a:spcPts val="1800"/>
              </a:spcBef>
            </a:pPr>
            <a:r>
              <a:rPr lang="en-US" dirty="0" smtClean="0"/>
              <a:t>Supermarkets, produce markets </a:t>
            </a:r>
            <a:br>
              <a:rPr lang="en-US" dirty="0" smtClean="0"/>
            </a:br>
            <a:r>
              <a:rPr lang="en-US" dirty="0" smtClean="0"/>
              <a:t>and farmers markets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surveys + other data</a:t>
            </a:r>
            <a:endParaRPr lang="en-US" dirty="0"/>
          </a:p>
        </p:txBody>
      </p:sp>
      <p:sp>
        <p:nvSpPr>
          <p:cNvPr id="3" name="Content Placeholder 2"/>
          <p:cNvSpPr>
            <a:spLocks noGrp="1"/>
          </p:cNvSpPr>
          <p:nvPr>
            <p:ph idx="1"/>
          </p:nvPr>
        </p:nvSpPr>
        <p:spPr/>
        <p:txBody>
          <a:bodyPr/>
          <a:lstStyle/>
          <a:p>
            <a:pPr>
              <a:spcBef>
                <a:spcPts val="600"/>
              </a:spcBef>
              <a:spcAft>
                <a:spcPts val="0"/>
              </a:spcAft>
            </a:pPr>
            <a:r>
              <a:rPr lang="en-US" u="sng" dirty="0" smtClean="0"/>
              <a:t>Retail Food Environment Index</a:t>
            </a:r>
          </a:p>
          <a:p>
            <a:pPr lvl="1">
              <a:spcBef>
                <a:spcPts val="600"/>
              </a:spcBef>
              <a:spcAft>
                <a:spcPts val="0"/>
              </a:spcAft>
            </a:pPr>
            <a:r>
              <a:rPr lang="en-US" dirty="0" smtClean="0"/>
              <a:t>Ratio of fast-food restaurants and convenience stores vs. grocery stores and produce vendors near a person's home</a:t>
            </a:r>
          </a:p>
          <a:p>
            <a:pPr lvl="1">
              <a:spcBef>
                <a:spcPts val="600"/>
              </a:spcBef>
              <a:spcAft>
                <a:spcPts val="0"/>
              </a:spcAft>
            </a:pPr>
            <a:endParaRPr lang="en-US" dirty="0" smtClean="0"/>
          </a:p>
          <a:p>
            <a:pPr lvl="1">
              <a:spcBef>
                <a:spcPts val="600"/>
              </a:spcBef>
              <a:spcAft>
                <a:spcPts val="0"/>
              </a:spcAft>
            </a:pPr>
            <a:endParaRPr lang="en-US" dirty="0" smtClean="0"/>
          </a:p>
          <a:p>
            <a:pPr lvl="1">
              <a:spcBef>
                <a:spcPts val="600"/>
              </a:spcBef>
              <a:spcAft>
                <a:spcPts val="0"/>
              </a:spcAft>
            </a:pPr>
            <a:endParaRPr lang="en-US" dirty="0" smtClean="0"/>
          </a:p>
          <a:p>
            <a:pPr lvl="1">
              <a:spcBef>
                <a:spcPts val="600"/>
              </a:spcBef>
              <a:spcAft>
                <a:spcPts val="0"/>
              </a:spcAft>
            </a:pPr>
            <a:endParaRPr lang="en-US" dirty="0" smtClean="0"/>
          </a:p>
          <a:p>
            <a:pPr>
              <a:spcBef>
                <a:spcPts val="600"/>
              </a:spcBef>
              <a:spcAft>
                <a:spcPts val="0"/>
              </a:spcAft>
            </a:pPr>
            <a:r>
              <a:rPr lang="en-US" dirty="0" smtClean="0"/>
              <a:t>Using data from: </a:t>
            </a:r>
          </a:p>
          <a:p>
            <a:pPr lvl="1">
              <a:spcBef>
                <a:spcPts val="600"/>
              </a:spcBef>
              <a:spcAft>
                <a:spcPts val="0"/>
              </a:spcAft>
            </a:pPr>
            <a:r>
              <a:rPr lang="en-US" dirty="0" smtClean="0"/>
              <a:t>2005 California Health Interview Survey on individual-level data on demographics and health-related variables</a:t>
            </a:r>
          </a:p>
          <a:p>
            <a:pPr lvl="1">
              <a:spcBef>
                <a:spcPts val="600"/>
              </a:spcBef>
              <a:spcAft>
                <a:spcPts val="0"/>
              </a:spcAft>
            </a:pPr>
            <a:r>
              <a:rPr lang="en-US" dirty="0" smtClean="0"/>
              <a:t>2005 </a:t>
            </a:r>
            <a:r>
              <a:rPr lang="en-US" dirty="0" err="1" smtClean="0"/>
              <a:t>InfoUSA</a:t>
            </a:r>
            <a:r>
              <a:rPr lang="en-US" dirty="0" smtClean="0"/>
              <a:t> Business File on location of several types of </a:t>
            </a:r>
            <a:br>
              <a:rPr lang="en-US" dirty="0" smtClean="0"/>
            </a:br>
            <a:r>
              <a:rPr lang="en-US" dirty="0" smtClean="0"/>
              <a:t>food outlets </a:t>
            </a:r>
          </a:p>
          <a:p>
            <a:pPr lvl="1">
              <a:spcBef>
                <a:spcPts val="600"/>
              </a:spcBef>
              <a:spcAft>
                <a:spcPts val="0"/>
              </a:spcAft>
            </a:pPr>
            <a:r>
              <a:rPr lang="en-US" dirty="0" smtClean="0"/>
              <a:t>2000 Census on neighborhood income</a:t>
            </a:r>
          </a:p>
        </p:txBody>
      </p:sp>
      <p:graphicFrame>
        <p:nvGraphicFramePr>
          <p:cNvPr id="5" name="Group 79"/>
          <p:cNvGraphicFramePr>
            <a:graphicFrameLocks/>
          </p:cNvGraphicFramePr>
          <p:nvPr/>
        </p:nvGraphicFramePr>
        <p:xfrm>
          <a:off x="533400" y="2438400"/>
          <a:ext cx="7924800" cy="1249363"/>
        </p:xfrm>
        <a:graphic>
          <a:graphicData uri="http://schemas.openxmlformats.org/drawingml/2006/table">
            <a:tbl>
              <a:tblPr/>
              <a:tblGrid>
                <a:gridCol w="1143000"/>
                <a:gridCol w="6781800"/>
              </a:tblGrid>
              <a:tr h="609600">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charset="0"/>
                          <a:cs typeface="Arial" charset="0"/>
                        </a:rPr>
                        <a:t>RFEI =</a:t>
                      </a:r>
                      <a:endParaRPr kumimoji="0" lang="en-US" sz="2400" b="0" i="0" u="none" strike="noStrike" cap="none" normalizeH="0" baseline="0" dirty="0" smtClean="0">
                        <a:ln>
                          <a:noFill/>
                        </a:ln>
                        <a:solidFill>
                          <a:schemeClr val="tx1"/>
                        </a:solidFill>
                        <a:effectLst/>
                        <a:latin typeface="Times New Roman" pitchFamily="18" charset="0"/>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cs typeface="Arial" charset="0"/>
                        </a:rPr>
                        <a:t>Fast Food + Convenience Stores </a:t>
                      </a:r>
                      <a:endParaRPr kumimoji="0" lang="en-US" sz="20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cap="flat">
                      <a:noFill/>
                    </a:lnT>
                    <a:lnB w="12700" cap="flat" cmpd="dbl" algn="ctr">
                      <a:solidFill>
                        <a:srgbClr val="000000"/>
                      </a:solidFill>
                      <a:prstDash val="solid"/>
                      <a:round/>
                      <a:headEnd type="none" w="sm" len="sm"/>
                      <a:tailEnd type="none" w="sm" len="sm"/>
                    </a:lnB>
                    <a:lnTlToBr>
                      <a:noFill/>
                    </a:lnTlToBr>
                    <a:lnBlToTr>
                      <a:noFill/>
                    </a:lnBlToTr>
                    <a:noFill/>
                  </a:tcPr>
                </a:tc>
              </a:tr>
              <a:tr h="639763">
                <a:tc vMerge="1">
                  <a:txBody>
                    <a:bodyPr/>
                    <a:lstStyle/>
                    <a:p>
                      <a:endParaRPr lang="en-US"/>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cs typeface="Arial" charset="0"/>
                        </a:rPr>
                        <a:t>Supermarkets + Produce Markets + Farmers Markets</a:t>
                      </a:r>
                      <a:endParaRPr kumimoji="0" lang="en-US" sz="2000" b="0" i="0" u="none" strike="noStrike" cap="none" normalizeH="0" baseline="0" dirty="0" smtClean="0">
                        <a:ln>
                          <a:noFill/>
                        </a:ln>
                        <a:solidFill>
                          <a:schemeClr val="tx1"/>
                        </a:solidFill>
                        <a:effectLst/>
                        <a:latin typeface="Times New Roman" pitchFamily="18" charset="0"/>
                      </a:endParaRPr>
                    </a:p>
                  </a:txBody>
                  <a:tcPr anchor="b" horzOverflow="overflow">
                    <a:lnL>
                      <a:noFill/>
                    </a:lnL>
                    <a:lnR cap="flat">
                      <a:noFill/>
                    </a:lnR>
                    <a:lnT w="12700" cap="flat" cmpd="dbl" algn="ctr">
                      <a:solidFill>
                        <a:srgbClr val="000000"/>
                      </a:solidFill>
                      <a:prstDash val="solid"/>
                      <a:round/>
                      <a:headEnd type="none" w="sm" len="sm"/>
                      <a:tailEnd type="none" w="sm" len="sm"/>
                    </a:lnT>
                    <a:lnB cap="flat">
                      <a:noFill/>
                    </a:lnB>
                    <a:lnTlToBr>
                      <a:noFill/>
                    </a:lnTlToBr>
                    <a:lnBlToTr>
                      <a:noFill/>
                    </a:lnBlToTr>
                    <a:noFill/>
                  </a:tcPr>
                </a:tc>
              </a:tr>
            </a:tbl>
          </a:graphicData>
        </a:graphic>
      </p:graphicFrame>
      <p:sp>
        <p:nvSpPr>
          <p:cNvPr id="6" name="TextBox 5"/>
          <p:cNvSpPr txBox="1"/>
          <p:nvPr/>
        </p:nvSpPr>
        <p:spPr>
          <a:xfrm>
            <a:off x="4038600" y="6477000"/>
            <a:ext cx="4495800" cy="307777"/>
          </a:xfrm>
          <a:prstGeom prst="rect">
            <a:avLst/>
          </a:prstGeom>
          <a:noFill/>
        </p:spPr>
        <p:txBody>
          <a:bodyPr wrap="square" rtlCol="0">
            <a:spAutoFit/>
          </a:bodyPr>
          <a:lstStyle/>
          <a:p>
            <a:r>
              <a:rPr lang="en-US" sz="1400" b="0" dirty="0" smtClean="0">
                <a:solidFill>
                  <a:schemeClr val="tx1"/>
                </a:solidFill>
              </a:rPr>
              <a:t>Susan Babey, PhD, UCLA Center for Health Policy Research</a:t>
            </a:r>
            <a:endParaRPr lang="en-US" sz="1400" b="0"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dirty="0" smtClean="0"/>
              <a:t>Food environment associated with </a:t>
            </a:r>
            <a:br>
              <a:rPr lang="en-US" sz="2800" dirty="0" smtClean="0"/>
            </a:br>
            <a:r>
              <a:rPr lang="en-US" sz="2800" dirty="0" smtClean="0"/>
              <a:t>neighborhood income </a:t>
            </a:r>
          </a:p>
        </p:txBody>
      </p:sp>
      <p:graphicFrame>
        <p:nvGraphicFramePr>
          <p:cNvPr id="1026" name="Object 2"/>
          <p:cNvGraphicFramePr>
            <a:graphicFrameLocks noChangeAspect="1"/>
          </p:cNvGraphicFramePr>
          <p:nvPr>
            <p:ph sz="half" idx="1"/>
          </p:nvPr>
        </p:nvGraphicFramePr>
        <p:xfrm>
          <a:off x="381000" y="2971800"/>
          <a:ext cx="4114800" cy="1141413"/>
        </p:xfrm>
        <a:graphic>
          <a:graphicData uri="http://schemas.openxmlformats.org/presentationml/2006/ole">
            <p:oleObj spid="_x0000_s1026" name="Chart" r:id="rId4" imgW="8382000" imgH="2324100" progId="MSGraph.Chart.8">
              <p:embed followColorScheme="full"/>
            </p:oleObj>
          </a:graphicData>
        </a:graphic>
      </p:graphicFrame>
      <p:sp>
        <p:nvSpPr>
          <p:cNvPr id="1029" name="Text Box 3"/>
          <p:cNvSpPr txBox="1">
            <a:spLocks noChangeArrowheads="1"/>
          </p:cNvSpPr>
          <p:nvPr/>
        </p:nvSpPr>
        <p:spPr bwMode="auto">
          <a:xfrm>
            <a:off x="685800" y="6248400"/>
            <a:ext cx="7391400" cy="515526"/>
          </a:xfrm>
          <a:prstGeom prst="rect">
            <a:avLst/>
          </a:prstGeom>
          <a:noFill/>
          <a:ln w="38100" cmpd="dbl">
            <a:noFill/>
            <a:miter lim="800000"/>
            <a:headEnd type="none" w="sm" len="sm"/>
            <a:tailEnd type="none" w="sm" len="sm"/>
          </a:ln>
        </p:spPr>
        <p:txBody>
          <a:bodyPr>
            <a:spAutoFit/>
          </a:bodyPr>
          <a:lstStyle/>
          <a:p>
            <a:pPr algn="l">
              <a:spcBef>
                <a:spcPts val="600"/>
              </a:spcBef>
            </a:pPr>
            <a:r>
              <a:rPr lang="en-US" sz="1100" dirty="0">
                <a:solidFill>
                  <a:schemeClr val="tx1"/>
                </a:solidFill>
                <a:latin typeface="Arial" charset="0"/>
              </a:rPr>
              <a:t>Source: 2005 California Health Interview Survey, 2005 </a:t>
            </a:r>
            <a:r>
              <a:rPr lang="en-US" sz="1100" dirty="0" err="1">
                <a:solidFill>
                  <a:schemeClr val="tx1"/>
                </a:solidFill>
                <a:latin typeface="Arial" charset="0"/>
              </a:rPr>
              <a:t>InfoUSA</a:t>
            </a:r>
            <a:r>
              <a:rPr lang="en-US" sz="1100" dirty="0">
                <a:solidFill>
                  <a:schemeClr val="tx1"/>
                </a:solidFill>
                <a:latin typeface="Arial" charset="0"/>
              </a:rPr>
              <a:t> Business Data and 2000 U.S. </a:t>
            </a:r>
            <a:r>
              <a:rPr lang="en-US" sz="1100" dirty="0" smtClean="0">
                <a:solidFill>
                  <a:schemeClr val="tx1"/>
                </a:solidFill>
                <a:latin typeface="Arial" charset="0"/>
              </a:rPr>
              <a:t>Census</a:t>
            </a:r>
          </a:p>
          <a:p>
            <a:pPr algn="l">
              <a:spcBef>
                <a:spcPts val="600"/>
              </a:spcBef>
            </a:pPr>
            <a:r>
              <a:rPr lang="en-US" sz="1100" b="0" dirty="0" smtClean="0">
                <a:solidFill>
                  <a:schemeClr val="tx1"/>
                </a:solidFill>
                <a:latin typeface="+mn-lt"/>
              </a:rPr>
              <a:t>Courtesy of Susan Babey, PhD, UCLA Center for Health Policy Research</a:t>
            </a:r>
            <a:endParaRPr lang="en-US" sz="1100" dirty="0">
              <a:solidFill>
                <a:schemeClr val="tx1"/>
              </a:solidFill>
              <a:latin typeface="+mn-lt"/>
            </a:endParaRPr>
          </a:p>
        </p:txBody>
      </p:sp>
      <p:graphicFrame>
        <p:nvGraphicFramePr>
          <p:cNvPr id="1027" name="Object 3"/>
          <p:cNvGraphicFramePr>
            <a:graphicFrameLocks noChangeAspect="1"/>
          </p:cNvGraphicFramePr>
          <p:nvPr>
            <p:ph sz="half" idx="2"/>
          </p:nvPr>
        </p:nvGraphicFramePr>
        <p:xfrm>
          <a:off x="990600" y="1219200"/>
          <a:ext cx="6629400" cy="4691063"/>
        </p:xfrm>
        <a:graphic>
          <a:graphicData uri="http://schemas.openxmlformats.org/presentationml/2006/ole">
            <p:oleObj spid="_x0000_s1027" name="Chart" r:id="rId5" imgW="4495800" imgH="3181350" progId="Excel.Sheet.8">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need population health survey data?</a:t>
            </a:r>
            <a:endParaRPr lang="en-US" dirty="0"/>
          </a:p>
        </p:txBody>
      </p:sp>
      <p:sp>
        <p:nvSpPr>
          <p:cNvPr id="3" name="Content Placeholder 2"/>
          <p:cNvSpPr>
            <a:spLocks noGrp="1"/>
          </p:cNvSpPr>
          <p:nvPr>
            <p:ph idx="1"/>
          </p:nvPr>
        </p:nvSpPr>
        <p:spPr/>
        <p:txBody>
          <a:bodyPr/>
          <a:lstStyle/>
          <a:p>
            <a:pPr>
              <a:spcBef>
                <a:spcPts val="1200"/>
              </a:spcBef>
            </a:pPr>
            <a:r>
              <a:rPr lang="en-US" dirty="0" smtClean="0"/>
              <a:t>Why do we need population health data?</a:t>
            </a:r>
          </a:p>
          <a:p>
            <a:pPr>
              <a:spcBef>
                <a:spcPts val="1200"/>
              </a:spcBef>
            </a:pPr>
            <a:r>
              <a:rPr lang="en-US" dirty="0" smtClean="0"/>
              <a:t>Health care reform promises a new era of electronic health records</a:t>
            </a:r>
          </a:p>
          <a:p>
            <a:pPr>
              <a:spcBef>
                <a:spcPts val="1200"/>
              </a:spcBef>
            </a:pPr>
            <a:r>
              <a:rPr lang="en-US" dirty="0" smtClean="0"/>
              <a:t>What will electronic health records provide for health services research and what will population surveys and other types of population health data provide?</a:t>
            </a:r>
          </a:p>
          <a:p>
            <a:pPr lvl="1">
              <a:spcBef>
                <a:spcPts val="1200"/>
              </a:spcBef>
            </a:pPr>
            <a:r>
              <a:rPr lang="en-US" dirty="0" smtClean="0"/>
              <a:t>Some key examples and what they have to offer health services researchers</a:t>
            </a:r>
          </a:p>
          <a:p>
            <a:pPr>
              <a:spcBef>
                <a:spcPts val="1200"/>
              </a:spcBef>
            </a:pPr>
            <a:r>
              <a:rPr lang="en-US" dirty="0" smtClean="0"/>
              <a:t>Combining population health survey data and other data for research on causes of disparities</a:t>
            </a:r>
          </a:p>
          <a:p>
            <a:pPr>
              <a:spcBef>
                <a:spcPts val="1200"/>
              </a:spcBef>
            </a:pPr>
            <a:endParaRPr lang="en-US" dirty="0" smtClean="0"/>
          </a:p>
          <a:p>
            <a:pPr>
              <a:spcBef>
                <a:spcPts val="1200"/>
              </a:spcBef>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dirty="0" smtClean="0"/>
              <a:t>Association of obesity with food environment </a:t>
            </a:r>
          </a:p>
        </p:txBody>
      </p:sp>
      <p:graphicFrame>
        <p:nvGraphicFramePr>
          <p:cNvPr id="2050" name="Object 2"/>
          <p:cNvGraphicFramePr>
            <a:graphicFrameLocks noChangeAspect="1"/>
          </p:cNvGraphicFramePr>
          <p:nvPr>
            <p:ph sz="half" idx="2"/>
          </p:nvPr>
        </p:nvGraphicFramePr>
        <p:xfrm>
          <a:off x="1295400" y="1143000"/>
          <a:ext cx="6629400" cy="4594225"/>
        </p:xfrm>
        <a:graphic>
          <a:graphicData uri="http://schemas.openxmlformats.org/presentationml/2006/ole">
            <p:oleObj spid="_x0000_s2050" name="Chart" r:id="rId4" imgW="4591050" imgH="3181350" progId="Excel.Sheet.8">
              <p:embed/>
            </p:oleObj>
          </a:graphicData>
        </a:graphic>
      </p:graphicFrame>
      <p:sp>
        <p:nvSpPr>
          <p:cNvPr id="5" name="Text Box 3"/>
          <p:cNvSpPr txBox="1">
            <a:spLocks noChangeArrowheads="1"/>
          </p:cNvSpPr>
          <p:nvPr/>
        </p:nvSpPr>
        <p:spPr bwMode="auto">
          <a:xfrm>
            <a:off x="685800" y="6248400"/>
            <a:ext cx="7391400" cy="515526"/>
          </a:xfrm>
          <a:prstGeom prst="rect">
            <a:avLst/>
          </a:prstGeom>
          <a:noFill/>
          <a:ln w="38100" cmpd="dbl">
            <a:noFill/>
            <a:miter lim="800000"/>
            <a:headEnd type="none" w="sm" len="sm"/>
            <a:tailEnd type="none" w="sm" len="sm"/>
          </a:ln>
        </p:spPr>
        <p:txBody>
          <a:bodyPr>
            <a:spAutoFit/>
          </a:bodyPr>
          <a:lstStyle/>
          <a:p>
            <a:pPr algn="l">
              <a:spcBef>
                <a:spcPts val="600"/>
              </a:spcBef>
            </a:pPr>
            <a:r>
              <a:rPr lang="en-US" sz="1100" dirty="0">
                <a:solidFill>
                  <a:schemeClr val="tx1"/>
                </a:solidFill>
                <a:latin typeface="Arial" charset="0"/>
              </a:rPr>
              <a:t>Source: 2005 California Health Interview Survey, 2005 </a:t>
            </a:r>
            <a:r>
              <a:rPr lang="en-US" sz="1100" dirty="0" err="1">
                <a:solidFill>
                  <a:schemeClr val="tx1"/>
                </a:solidFill>
                <a:latin typeface="Arial" charset="0"/>
              </a:rPr>
              <a:t>InfoUSA</a:t>
            </a:r>
            <a:r>
              <a:rPr lang="en-US" sz="1100" dirty="0">
                <a:solidFill>
                  <a:schemeClr val="tx1"/>
                </a:solidFill>
                <a:latin typeface="Arial" charset="0"/>
              </a:rPr>
              <a:t> Business Data and 2000 U.S. </a:t>
            </a:r>
            <a:r>
              <a:rPr lang="en-US" sz="1100" dirty="0" smtClean="0">
                <a:solidFill>
                  <a:schemeClr val="tx1"/>
                </a:solidFill>
                <a:latin typeface="Arial" charset="0"/>
              </a:rPr>
              <a:t>Census</a:t>
            </a:r>
          </a:p>
          <a:p>
            <a:pPr algn="l">
              <a:spcBef>
                <a:spcPts val="600"/>
              </a:spcBef>
            </a:pPr>
            <a:r>
              <a:rPr lang="en-US" sz="1100" b="0" dirty="0" smtClean="0">
                <a:solidFill>
                  <a:schemeClr val="tx1"/>
                </a:solidFill>
                <a:latin typeface="+mn-lt"/>
              </a:rPr>
              <a:t>Courtesy of Susan Babey, PhD, UCLA Center for Health Policy Research</a:t>
            </a:r>
            <a:endParaRPr lang="en-US" sz="1100" dirty="0">
              <a:solidFill>
                <a:schemeClr val="tx1"/>
              </a:solidFill>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dirty="0" smtClean="0"/>
              <a:t>Factors associated with obesity </a:t>
            </a:r>
          </a:p>
        </p:txBody>
      </p:sp>
      <p:pic>
        <p:nvPicPr>
          <p:cNvPr id="12292" name="Picture 1181"/>
          <p:cNvPicPr>
            <a:picLocks noChangeAspect="1" noChangeArrowheads="1"/>
          </p:cNvPicPr>
          <p:nvPr/>
        </p:nvPicPr>
        <p:blipFill>
          <a:blip r:embed="rId3" cstate="print"/>
          <a:srcRect/>
          <a:stretch>
            <a:fillRect/>
          </a:stretch>
        </p:blipFill>
        <p:spPr bwMode="auto">
          <a:xfrm>
            <a:off x="1905000" y="1066800"/>
            <a:ext cx="4989513" cy="4884738"/>
          </a:xfrm>
          <a:prstGeom prst="rect">
            <a:avLst/>
          </a:prstGeom>
          <a:noFill/>
          <a:ln w="38100" cmpd="dbl">
            <a:noFill/>
            <a:miter lim="800000"/>
            <a:headEnd type="none" w="sm" len="sm"/>
            <a:tailEnd type="none" w="sm" len="sm"/>
          </a:ln>
        </p:spPr>
      </p:pic>
      <p:sp>
        <p:nvSpPr>
          <p:cNvPr id="5" name="Text Box 3"/>
          <p:cNvSpPr txBox="1">
            <a:spLocks noChangeArrowheads="1"/>
          </p:cNvSpPr>
          <p:nvPr/>
        </p:nvSpPr>
        <p:spPr bwMode="auto">
          <a:xfrm>
            <a:off x="685800" y="6248400"/>
            <a:ext cx="7391400" cy="515526"/>
          </a:xfrm>
          <a:prstGeom prst="rect">
            <a:avLst/>
          </a:prstGeom>
          <a:noFill/>
          <a:ln w="38100" cmpd="dbl">
            <a:noFill/>
            <a:miter lim="800000"/>
            <a:headEnd type="none" w="sm" len="sm"/>
            <a:tailEnd type="none" w="sm" len="sm"/>
          </a:ln>
        </p:spPr>
        <p:txBody>
          <a:bodyPr>
            <a:spAutoFit/>
          </a:bodyPr>
          <a:lstStyle/>
          <a:p>
            <a:pPr algn="l">
              <a:spcBef>
                <a:spcPts val="600"/>
              </a:spcBef>
            </a:pPr>
            <a:r>
              <a:rPr lang="en-US" sz="1100" dirty="0">
                <a:solidFill>
                  <a:schemeClr val="tx1"/>
                </a:solidFill>
                <a:latin typeface="Arial" charset="0"/>
              </a:rPr>
              <a:t>Source: 2005 California Health Interview Survey, 2005 </a:t>
            </a:r>
            <a:r>
              <a:rPr lang="en-US" sz="1100" dirty="0" err="1">
                <a:solidFill>
                  <a:schemeClr val="tx1"/>
                </a:solidFill>
                <a:latin typeface="Arial" charset="0"/>
              </a:rPr>
              <a:t>InfoUSA</a:t>
            </a:r>
            <a:r>
              <a:rPr lang="en-US" sz="1100" dirty="0">
                <a:solidFill>
                  <a:schemeClr val="tx1"/>
                </a:solidFill>
                <a:latin typeface="Arial" charset="0"/>
              </a:rPr>
              <a:t> Business Data and 2000 U.S. </a:t>
            </a:r>
            <a:r>
              <a:rPr lang="en-US" sz="1100" dirty="0" smtClean="0">
                <a:solidFill>
                  <a:schemeClr val="tx1"/>
                </a:solidFill>
                <a:latin typeface="Arial" charset="0"/>
              </a:rPr>
              <a:t>Census</a:t>
            </a:r>
          </a:p>
          <a:p>
            <a:pPr algn="l">
              <a:spcBef>
                <a:spcPts val="600"/>
              </a:spcBef>
            </a:pPr>
            <a:r>
              <a:rPr lang="en-US" sz="1100" b="0" dirty="0" smtClean="0">
                <a:solidFill>
                  <a:schemeClr val="tx1"/>
                </a:solidFill>
                <a:latin typeface="+mn-lt"/>
              </a:rPr>
              <a:t>Courtesy of Susan Babey, PhD, UCLA Center for Health Policy Research</a:t>
            </a:r>
            <a:endParaRPr lang="en-US" sz="1100" dirty="0">
              <a:solidFill>
                <a:schemeClr val="tx1"/>
              </a:solidFill>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dirty="0" smtClean="0"/>
              <a:t>Association of diabetes with food environment </a:t>
            </a:r>
          </a:p>
        </p:txBody>
      </p:sp>
      <p:graphicFrame>
        <p:nvGraphicFramePr>
          <p:cNvPr id="3074" name="Object 11"/>
          <p:cNvGraphicFramePr>
            <a:graphicFrameLocks noChangeAspect="1"/>
          </p:cNvGraphicFramePr>
          <p:nvPr>
            <p:ph idx="1"/>
          </p:nvPr>
        </p:nvGraphicFramePr>
        <p:xfrm>
          <a:off x="1123950" y="1143000"/>
          <a:ext cx="6894513" cy="4800600"/>
        </p:xfrm>
        <a:graphic>
          <a:graphicData uri="http://schemas.openxmlformats.org/presentationml/2006/ole">
            <p:oleObj spid="_x0000_s3074" name="Chart" r:id="rId4" imgW="4610100" imgH="3209925" progId="Excel.Sheet.8">
              <p:embed/>
            </p:oleObj>
          </a:graphicData>
        </a:graphic>
      </p:graphicFrame>
      <p:sp>
        <p:nvSpPr>
          <p:cNvPr id="5" name="Text Box 3"/>
          <p:cNvSpPr txBox="1">
            <a:spLocks noChangeArrowheads="1"/>
          </p:cNvSpPr>
          <p:nvPr/>
        </p:nvSpPr>
        <p:spPr bwMode="auto">
          <a:xfrm>
            <a:off x="685800" y="6248400"/>
            <a:ext cx="7391400" cy="515526"/>
          </a:xfrm>
          <a:prstGeom prst="rect">
            <a:avLst/>
          </a:prstGeom>
          <a:noFill/>
          <a:ln w="38100" cmpd="dbl">
            <a:noFill/>
            <a:miter lim="800000"/>
            <a:headEnd type="none" w="sm" len="sm"/>
            <a:tailEnd type="none" w="sm" len="sm"/>
          </a:ln>
        </p:spPr>
        <p:txBody>
          <a:bodyPr>
            <a:spAutoFit/>
          </a:bodyPr>
          <a:lstStyle/>
          <a:p>
            <a:pPr algn="l">
              <a:spcBef>
                <a:spcPts val="600"/>
              </a:spcBef>
            </a:pPr>
            <a:r>
              <a:rPr lang="en-US" sz="1100" dirty="0">
                <a:solidFill>
                  <a:schemeClr val="tx1"/>
                </a:solidFill>
                <a:latin typeface="Arial" charset="0"/>
              </a:rPr>
              <a:t>Source: 2005 California Health Interview Survey, 2005 </a:t>
            </a:r>
            <a:r>
              <a:rPr lang="en-US" sz="1100" dirty="0" err="1">
                <a:solidFill>
                  <a:schemeClr val="tx1"/>
                </a:solidFill>
                <a:latin typeface="Arial" charset="0"/>
              </a:rPr>
              <a:t>InfoUSA</a:t>
            </a:r>
            <a:r>
              <a:rPr lang="en-US" sz="1100" dirty="0">
                <a:solidFill>
                  <a:schemeClr val="tx1"/>
                </a:solidFill>
                <a:latin typeface="Arial" charset="0"/>
              </a:rPr>
              <a:t> Business Data and 2000 U.S. </a:t>
            </a:r>
            <a:r>
              <a:rPr lang="en-US" sz="1100" dirty="0" smtClean="0">
                <a:solidFill>
                  <a:schemeClr val="tx1"/>
                </a:solidFill>
                <a:latin typeface="Arial" charset="0"/>
              </a:rPr>
              <a:t>Census</a:t>
            </a:r>
          </a:p>
          <a:p>
            <a:pPr algn="l">
              <a:spcBef>
                <a:spcPts val="600"/>
              </a:spcBef>
            </a:pPr>
            <a:r>
              <a:rPr lang="en-US" sz="1100" b="0" dirty="0" smtClean="0">
                <a:solidFill>
                  <a:schemeClr val="tx1"/>
                </a:solidFill>
                <a:latin typeface="+mn-lt"/>
              </a:rPr>
              <a:t>Courtesy of Susan Babey, PhD, UCLA Center for Health Policy Research</a:t>
            </a:r>
            <a:endParaRPr lang="en-US" sz="1100" dirty="0">
              <a:solidFill>
                <a:schemeClr val="tx1"/>
              </a:solidFill>
              <a:latin typeface="+mn-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dirty="0" smtClean="0"/>
              <a:t>Factors associated with diabetes </a:t>
            </a:r>
          </a:p>
        </p:txBody>
      </p:sp>
      <p:pic>
        <p:nvPicPr>
          <p:cNvPr id="13316" name="Picture 469"/>
          <p:cNvPicPr>
            <a:picLocks noChangeAspect="1" noChangeArrowheads="1"/>
          </p:cNvPicPr>
          <p:nvPr/>
        </p:nvPicPr>
        <p:blipFill>
          <a:blip r:embed="rId3" cstate="print"/>
          <a:srcRect/>
          <a:stretch>
            <a:fillRect/>
          </a:stretch>
        </p:blipFill>
        <p:spPr bwMode="auto">
          <a:xfrm>
            <a:off x="1981200" y="1143000"/>
            <a:ext cx="4968875" cy="4884738"/>
          </a:xfrm>
          <a:prstGeom prst="rect">
            <a:avLst/>
          </a:prstGeom>
          <a:noFill/>
          <a:ln w="38100" cmpd="dbl">
            <a:noFill/>
            <a:miter lim="800000"/>
            <a:headEnd type="none" w="sm" len="sm"/>
            <a:tailEnd type="none" w="sm" len="sm"/>
          </a:ln>
        </p:spPr>
      </p:pic>
      <p:sp>
        <p:nvSpPr>
          <p:cNvPr id="6" name="Text Box 3"/>
          <p:cNvSpPr txBox="1">
            <a:spLocks noChangeArrowheads="1"/>
          </p:cNvSpPr>
          <p:nvPr/>
        </p:nvSpPr>
        <p:spPr bwMode="auto">
          <a:xfrm>
            <a:off x="685800" y="6248400"/>
            <a:ext cx="7391400" cy="515526"/>
          </a:xfrm>
          <a:prstGeom prst="rect">
            <a:avLst/>
          </a:prstGeom>
          <a:noFill/>
          <a:ln w="38100" cmpd="dbl">
            <a:noFill/>
            <a:miter lim="800000"/>
            <a:headEnd type="none" w="sm" len="sm"/>
            <a:tailEnd type="none" w="sm" len="sm"/>
          </a:ln>
        </p:spPr>
        <p:txBody>
          <a:bodyPr>
            <a:spAutoFit/>
          </a:bodyPr>
          <a:lstStyle/>
          <a:p>
            <a:pPr algn="l">
              <a:spcBef>
                <a:spcPts val="600"/>
              </a:spcBef>
            </a:pPr>
            <a:r>
              <a:rPr lang="en-US" sz="1100" dirty="0">
                <a:solidFill>
                  <a:schemeClr val="tx1"/>
                </a:solidFill>
                <a:latin typeface="Arial" charset="0"/>
              </a:rPr>
              <a:t>Source: 2005 California Health Interview Survey, 2005 </a:t>
            </a:r>
            <a:r>
              <a:rPr lang="en-US" sz="1100" dirty="0" err="1">
                <a:solidFill>
                  <a:schemeClr val="tx1"/>
                </a:solidFill>
                <a:latin typeface="Arial" charset="0"/>
              </a:rPr>
              <a:t>InfoUSA</a:t>
            </a:r>
            <a:r>
              <a:rPr lang="en-US" sz="1100" dirty="0">
                <a:solidFill>
                  <a:schemeClr val="tx1"/>
                </a:solidFill>
                <a:latin typeface="Arial" charset="0"/>
              </a:rPr>
              <a:t> Business Data and 2000 U.S. </a:t>
            </a:r>
            <a:r>
              <a:rPr lang="en-US" sz="1100" dirty="0" smtClean="0">
                <a:solidFill>
                  <a:schemeClr val="tx1"/>
                </a:solidFill>
                <a:latin typeface="Arial" charset="0"/>
              </a:rPr>
              <a:t>Census</a:t>
            </a:r>
          </a:p>
          <a:p>
            <a:pPr algn="l">
              <a:spcBef>
                <a:spcPts val="600"/>
              </a:spcBef>
            </a:pPr>
            <a:r>
              <a:rPr lang="en-US" sz="1100" b="0" dirty="0" smtClean="0">
                <a:solidFill>
                  <a:schemeClr val="tx1"/>
                </a:solidFill>
                <a:latin typeface="+mn-lt"/>
              </a:rPr>
              <a:t>Courtesy of Susan Babey, PhD, UCLA Center for Health Policy Research</a:t>
            </a:r>
            <a:endParaRPr lang="en-US" sz="1100" dirty="0">
              <a:solidFill>
                <a:schemeClr val="tx1"/>
              </a:solidFill>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Retail Food Environment Index (RFEI) by </a:t>
            </a:r>
            <a:br>
              <a:rPr lang="en-US" dirty="0" smtClean="0"/>
            </a:br>
            <a:r>
              <a:rPr lang="en-US" dirty="0" smtClean="0"/>
              <a:t>Los Angeles County Service Planning Areas</a:t>
            </a:r>
            <a:endParaRPr lang="en-US" dirty="0"/>
          </a:p>
        </p:txBody>
      </p:sp>
      <p:pic>
        <p:nvPicPr>
          <p:cNvPr id="78852" name="Picture 4" descr="H:\200A+B 2010-11\Brown lectures\map_RFEI by LASPA for slide.jpg"/>
          <p:cNvPicPr>
            <a:picLocks noChangeAspect="1" noChangeArrowheads="1"/>
          </p:cNvPicPr>
          <p:nvPr/>
        </p:nvPicPr>
        <p:blipFill>
          <a:blip r:embed="rId2" cstate="print"/>
          <a:srcRect t="844" b="42616"/>
          <a:stretch>
            <a:fillRect/>
          </a:stretch>
        </p:blipFill>
        <p:spPr bwMode="auto">
          <a:xfrm>
            <a:off x="742950" y="1143000"/>
            <a:ext cx="7658100" cy="5105400"/>
          </a:xfrm>
          <a:prstGeom prst="rect">
            <a:avLst/>
          </a:prstGeom>
          <a:noFill/>
        </p:spPr>
      </p:pic>
      <p:pic>
        <p:nvPicPr>
          <p:cNvPr id="78853" name="Picture 5" descr="H:\200A+B 2010-11\Brown lectures\map_RFEI by LASPA for slide.jpg"/>
          <p:cNvPicPr>
            <a:picLocks noChangeAspect="1" noChangeArrowheads="1"/>
          </p:cNvPicPr>
          <p:nvPr/>
        </p:nvPicPr>
        <p:blipFill>
          <a:blip r:embed="rId2" cstate="print"/>
          <a:srcRect t="73417" r="82090" b="13924"/>
          <a:stretch>
            <a:fillRect/>
          </a:stretch>
        </p:blipFill>
        <p:spPr bwMode="auto">
          <a:xfrm>
            <a:off x="152400" y="4800600"/>
            <a:ext cx="1371600" cy="1143000"/>
          </a:xfrm>
          <a:prstGeom prst="rect">
            <a:avLst/>
          </a:prstGeom>
          <a:noFill/>
        </p:spPr>
      </p:pic>
      <p:sp>
        <p:nvSpPr>
          <p:cNvPr id="8" name="TextBox 7"/>
          <p:cNvSpPr txBox="1"/>
          <p:nvPr/>
        </p:nvSpPr>
        <p:spPr>
          <a:xfrm>
            <a:off x="6172200" y="4953000"/>
            <a:ext cx="2819400" cy="1754326"/>
          </a:xfrm>
          <a:prstGeom prst="rect">
            <a:avLst/>
          </a:prstGeom>
          <a:solidFill>
            <a:schemeClr val="bg1"/>
          </a:solidFill>
        </p:spPr>
        <p:txBody>
          <a:bodyPr wrap="square" rtlCol="0">
            <a:spAutoFit/>
          </a:bodyPr>
          <a:lstStyle/>
          <a:p>
            <a:pPr algn="l"/>
            <a:r>
              <a:rPr lang="en-US" sz="1200" dirty="0" smtClean="0">
                <a:solidFill>
                  <a:schemeClr val="tx1"/>
                </a:solidFill>
              </a:rPr>
              <a:t>RFEI is ratio of fast food restaurants plus convenience stores divided by grocery stores plus produce vendors. Community with RFEI of 2.0 has twice as many fast food restaurants and convenience stores as it does grocery stores and produce vendors</a:t>
            </a:r>
          </a:p>
          <a:p>
            <a:pPr algn="l"/>
            <a:endParaRPr lang="en-US" sz="1200" dirty="0" smtClean="0">
              <a:solidFill>
                <a:schemeClr val="tx1"/>
              </a:solidFill>
            </a:endParaRPr>
          </a:p>
          <a:p>
            <a:pPr algn="l"/>
            <a:endParaRPr lang="en-US" sz="1200" dirty="0" smtClean="0">
              <a:solidFill>
                <a:schemeClr val="tx1"/>
              </a:solidFill>
            </a:endParaRPr>
          </a:p>
          <a:p>
            <a:pPr algn="l"/>
            <a:endParaRPr lang="en-US" sz="1200" dirty="0">
              <a:solidFill>
                <a:schemeClr val="tx1"/>
              </a:solidFill>
            </a:endParaRPr>
          </a:p>
        </p:txBody>
      </p:sp>
      <p:sp>
        <p:nvSpPr>
          <p:cNvPr id="7" name="Text Box 3"/>
          <p:cNvSpPr txBox="1">
            <a:spLocks noChangeArrowheads="1"/>
          </p:cNvSpPr>
          <p:nvPr/>
        </p:nvSpPr>
        <p:spPr bwMode="auto">
          <a:xfrm>
            <a:off x="609600" y="6248400"/>
            <a:ext cx="7391400" cy="515526"/>
          </a:xfrm>
          <a:prstGeom prst="rect">
            <a:avLst/>
          </a:prstGeom>
          <a:noFill/>
          <a:ln w="38100" cmpd="dbl">
            <a:noFill/>
            <a:miter lim="800000"/>
            <a:headEnd type="none" w="sm" len="sm"/>
            <a:tailEnd type="none" w="sm" len="sm"/>
          </a:ln>
        </p:spPr>
        <p:txBody>
          <a:bodyPr>
            <a:spAutoFit/>
          </a:bodyPr>
          <a:lstStyle/>
          <a:p>
            <a:pPr algn="l">
              <a:spcBef>
                <a:spcPts val="600"/>
              </a:spcBef>
            </a:pPr>
            <a:r>
              <a:rPr lang="en-US" sz="1100" dirty="0">
                <a:solidFill>
                  <a:schemeClr val="tx1"/>
                </a:solidFill>
                <a:latin typeface="Arial" charset="0"/>
              </a:rPr>
              <a:t>Source: 2005 California Health Interview Survey, 2005 </a:t>
            </a:r>
            <a:r>
              <a:rPr lang="en-US" sz="1100" dirty="0" err="1">
                <a:solidFill>
                  <a:schemeClr val="tx1"/>
                </a:solidFill>
                <a:latin typeface="Arial" charset="0"/>
              </a:rPr>
              <a:t>InfoUSA</a:t>
            </a:r>
            <a:r>
              <a:rPr lang="en-US" sz="1100" dirty="0">
                <a:solidFill>
                  <a:schemeClr val="tx1"/>
                </a:solidFill>
                <a:latin typeface="Arial" charset="0"/>
              </a:rPr>
              <a:t> Business Data and 2000 U.S. </a:t>
            </a:r>
            <a:r>
              <a:rPr lang="en-US" sz="1100" dirty="0" smtClean="0">
                <a:solidFill>
                  <a:schemeClr val="tx1"/>
                </a:solidFill>
                <a:latin typeface="Arial" charset="0"/>
              </a:rPr>
              <a:t>Census</a:t>
            </a:r>
          </a:p>
          <a:p>
            <a:pPr algn="l">
              <a:spcBef>
                <a:spcPts val="600"/>
              </a:spcBef>
            </a:pPr>
            <a:r>
              <a:rPr lang="en-US" sz="1100" b="0" dirty="0" smtClean="0">
                <a:solidFill>
                  <a:schemeClr val="tx1"/>
                </a:solidFill>
                <a:latin typeface="+mn-lt"/>
              </a:rPr>
              <a:t>Courtesy of Susan Babey, PhD, UCLA Center for Health Policy Research</a:t>
            </a:r>
            <a:endParaRPr lang="en-US" sz="1100" dirty="0">
              <a:solidFill>
                <a:schemeClr val="tx1"/>
              </a:solidFill>
              <a:latin typeface="+mn-lt"/>
            </a:endParaRPr>
          </a:p>
        </p:txBody>
      </p:sp>
      <p:sp>
        <p:nvSpPr>
          <p:cNvPr id="10" name="Rectangle 3"/>
          <p:cNvSpPr txBox="1">
            <a:spLocks noChangeArrowheads="1"/>
          </p:cNvSpPr>
          <p:nvPr/>
        </p:nvSpPr>
        <p:spPr bwMode="auto">
          <a:xfrm>
            <a:off x="152400" y="2971800"/>
            <a:ext cx="2438400" cy="533400"/>
          </a:xfrm>
          <a:prstGeom prst="rect">
            <a:avLst/>
          </a:prstGeom>
          <a:noFill/>
          <a:ln w="9525" algn="ctr">
            <a:noFill/>
            <a:miter lim="800000"/>
            <a:headEnd/>
            <a:tailEnd/>
          </a:ln>
        </p:spPr>
        <p:txBody>
          <a:bodyPr vert="horz" wrap="square" lIns="92075" tIns="46038" rIns="92075" bIns="46038" numCol="1" anchor="t" anchorCtr="0" compatLnSpc="1">
            <a:prstTxWarp prst="textNoShape">
              <a:avLst/>
            </a:prstTxWarp>
          </a:bodyPr>
          <a:lstStyle/>
          <a:p>
            <a:pPr marL="287338" indent="-288925">
              <a:spcBef>
                <a:spcPts val="600"/>
              </a:spcBef>
              <a:buClr>
                <a:srgbClr val="FFC000"/>
              </a:buClr>
              <a:buSzPct val="110000"/>
            </a:pPr>
            <a:r>
              <a:rPr lang="en-US" sz="1600" b="0" dirty="0" smtClean="0">
                <a:solidFill>
                  <a:schemeClr val="tx1"/>
                </a:solidFill>
                <a:latin typeface="Arial" charset="0"/>
              </a:rPr>
              <a:t>Statewide average RFEI is 4.2</a:t>
            </a:r>
            <a:endParaRPr kumimoji="0" lang="en-US" sz="1600" b="0" i="0" u="none" strike="noStrike" kern="0" cap="none" spc="0" normalizeH="0" baseline="0" noProof="0" dirty="0" smtClean="0">
              <a:ln>
                <a:noFill/>
              </a:ln>
              <a:solidFill>
                <a:schemeClr val="tx1"/>
              </a:solidFill>
              <a:effectLst/>
              <a:uLnTx/>
              <a:uFillTx/>
              <a:latin typeface="+mn-lt"/>
            </a:endParaRPr>
          </a:p>
          <a:p>
            <a:pPr marL="744538" marR="0" lvl="1" indent="-288925" defTabSz="914400" rtl="0" eaLnBrk="0" fontAlgn="base" latinLnBrk="0" hangingPunct="0">
              <a:lnSpc>
                <a:spcPct val="100000"/>
              </a:lnSpc>
              <a:spcBef>
                <a:spcPts val="600"/>
              </a:spcBef>
              <a:spcAft>
                <a:spcPct val="0"/>
              </a:spcAft>
              <a:buClr>
                <a:srgbClr val="3333CC"/>
              </a:buClr>
              <a:buSzTx/>
              <a:tabLst/>
              <a:defRPr/>
            </a:pPr>
            <a:endParaRPr kumimoji="0" lang="en-US" sz="1600" b="0" i="0" u="none" strike="noStrike" kern="0" cap="none" spc="0" normalizeH="0" baseline="0" noProof="0" dirty="0" smtClean="0">
              <a:ln>
                <a:noFill/>
              </a:ln>
              <a:solidFill>
                <a:schemeClr val="tx1"/>
              </a:solidFill>
              <a:effectLst/>
              <a:uLnTx/>
              <a:uFillTx/>
              <a:latin typeface="+mn-lt"/>
            </a:endParaRPr>
          </a:p>
          <a:p>
            <a:pPr marL="288925" marR="0" lvl="0" indent="-288925" defTabSz="914400" rtl="0" eaLnBrk="0" fontAlgn="base" latinLnBrk="0" hangingPunct="0">
              <a:lnSpc>
                <a:spcPct val="100000"/>
              </a:lnSpc>
              <a:spcBef>
                <a:spcPts val="600"/>
              </a:spcBef>
              <a:spcAft>
                <a:spcPct val="0"/>
              </a:spcAft>
              <a:buClr>
                <a:srgbClr val="F2C400"/>
              </a:buClr>
              <a:buSzPct val="100000"/>
              <a:tabLst/>
              <a:defRPr/>
            </a:pP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kern="1200" dirty="0" smtClean="0"/>
              <a:t>Prevalence of overweight or obesity by </a:t>
            </a:r>
            <a:br>
              <a:rPr lang="en-US" sz="2800" kern="1200" dirty="0" smtClean="0"/>
            </a:br>
            <a:r>
              <a:rPr lang="en-US" sz="2800" kern="1200" dirty="0" smtClean="0"/>
              <a:t>Los Angeles County Service Planning Areas</a:t>
            </a:r>
            <a:endParaRPr lang="en-US" sz="2800" kern="1200" dirty="0"/>
          </a:p>
        </p:txBody>
      </p:sp>
      <p:pic>
        <p:nvPicPr>
          <p:cNvPr id="78851" name="Picture 3"/>
          <p:cNvPicPr>
            <a:picLocks noChangeAspect="1" noChangeArrowheads="1"/>
          </p:cNvPicPr>
          <p:nvPr/>
        </p:nvPicPr>
        <p:blipFill>
          <a:blip r:embed="rId2" cstate="print"/>
          <a:srcRect l="11765" t="10606" r="22549" b="37879"/>
          <a:stretch>
            <a:fillRect/>
          </a:stretch>
        </p:blipFill>
        <p:spPr bwMode="auto">
          <a:xfrm>
            <a:off x="1600200" y="1066800"/>
            <a:ext cx="5105400" cy="5181600"/>
          </a:xfrm>
          <a:prstGeom prst="rect">
            <a:avLst/>
          </a:prstGeom>
          <a:noFill/>
          <a:ln w="9525">
            <a:noFill/>
            <a:miter lim="800000"/>
            <a:headEnd/>
            <a:tailEnd/>
          </a:ln>
          <a:effectLst/>
        </p:spPr>
      </p:pic>
      <p:pic>
        <p:nvPicPr>
          <p:cNvPr id="78852" name="Picture 4"/>
          <p:cNvPicPr>
            <a:picLocks noChangeAspect="1" noChangeArrowheads="1"/>
          </p:cNvPicPr>
          <p:nvPr/>
        </p:nvPicPr>
        <p:blipFill>
          <a:blip r:embed="rId2" cstate="print"/>
          <a:srcRect t="76515" r="51961" b="12121"/>
          <a:stretch>
            <a:fillRect/>
          </a:stretch>
        </p:blipFill>
        <p:spPr bwMode="auto">
          <a:xfrm>
            <a:off x="152400" y="5562600"/>
            <a:ext cx="3733800" cy="1143000"/>
          </a:xfrm>
          <a:prstGeom prst="rect">
            <a:avLst/>
          </a:prstGeom>
          <a:noFill/>
          <a:ln w="9525">
            <a:noFill/>
            <a:miter lim="800000"/>
            <a:headEnd/>
            <a:tailEnd/>
          </a:ln>
          <a:effectLst/>
        </p:spPr>
      </p:pic>
      <p:sp>
        <p:nvSpPr>
          <p:cNvPr id="7" name="TextBox 6"/>
          <p:cNvSpPr txBox="1"/>
          <p:nvPr/>
        </p:nvSpPr>
        <p:spPr>
          <a:xfrm>
            <a:off x="1828800" y="6248400"/>
            <a:ext cx="4495800" cy="461665"/>
          </a:xfrm>
          <a:prstGeom prst="rect">
            <a:avLst/>
          </a:prstGeom>
          <a:noFill/>
        </p:spPr>
        <p:txBody>
          <a:bodyPr wrap="square" rtlCol="0">
            <a:spAutoFit/>
          </a:bodyPr>
          <a:lstStyle/>
          <a:p>
            <a:r>
              <a:rPr lang="en-US" sz="1200" dirty="0" smtClean="0">
                <a:solidFill>
                  <a:schemeClr val="tx1"/>
                </a:solidFill>
              </a:rPr>
              <a:t>Source: 2005 California Health Interview Survey</a:t>
            </a:r>
            <a:br>
              <a:rPr lang="en-US" sz="1200" dirty="0" smtClean="0">
                <a:solidFill>
                  <a:schemeClr val="tx1"/>
                </a:solidFill>
              </a:rPr>
            </a:br>
            <a:r>
              <a:rPr lang="en-US" sz="1200" dirty="0" smtClean="0">
                <a:solidFill>
                  <a:schemeClr val="tx1"/>
                </a:solidFill>
              </a:rPr>
              <a:t>Susan Babey, PhD, UCLA Center for Health Policy Research</a:t>
            </a:r>
            <a:endParaRPr lang="en-US" sz="12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33CC"/>
          </a:solidFill>
          <a:ln w="9525">
            <a:noFill/>
            <a:miter lim="800000"/>
            <a:headEnd/>
            <a:tailEnd/>
          </a:ln>
        </p:spPr>
        <p:txBody>
          <a:bodyPr vert="horz" wrap="square" lIns="92075" tIns="46038" rIns="92075" bIns="46038" numCol="1" anchor="ctr" anchorCtr="0" compatLnSpc="1">
            <a:prstTxWarp prst="textNoShape">
              <a:avLst/>
            </a:prstTxWarp>
          </a:bodyPr>
          <a:lstStyle/>
          <a:p>
            <a:pPr>
              <a:defRPr/>
            </a:pPr>
            <a:r>
              <a:rPr lang="en-US" sz="2800" dirty="0" smtClean="0"/>
              <a:t>Diabetes prevalence</a:t>
            </a:r>
            <a:r>
              <a:rPr lang="en-US" sz="2800" kern="1200" dirty="0" smtClean="0"/>
              <a:t> by </a:t>
            </a:r>
            <a:br>
              <a:rPr lang="en-US" sz="2800" kern="1200" dirty="0" smtClean="0"/>
            </a:br>
            <a:r>
              <a:rPr lang="en-US" sz="2800" kern="1200" dirty="0" smtClean="0"/>
              <a:t>Los Angeles County Service Planning Areas</a:t>
            </a:r>
            <a:endParaRPr lang="en-US" sz="2800" kern="1200" dirty="0"/>
          </a:p>
        </p:txBody>
      </p:sp>
      <p:pic>
        <p:nvPicPr>
          <p:cNvPr id="79874" name="Picture 2"/>
          <p:cNvPicPr>
            <a:picLocks noChangeAspect="1" noChangeArrowheads="1"/>
          </p:cNvPicPr>
          <p:nvPr/>
        </p:nvPicPr>
        <p:blipFill>
          <a:blip r:embed="rId2" cstate="print"/>
          <a:srcRect l="14706" t="10606" r="22059" b="37879"/>
          <a:stretch>
            <a:fillRect/>
          </a:stretch>
        </p:blipFill>
        <p:spPr bwMode="auto">
          <a:xfrm>
            <a:off x="1905000" y="1143000"/>
            <a:ext cx="4914900" cy="5181600"/>
          </a:xfrm>
          <a:prstGeom prst="rect">
            <a:avLst/>
          </a:prstGeom>
          <a:noFill/>
          <a:ln w="9525">
            <a:noFill/>
            <a:miter lim="800000"/>
            <a:headEnd/>
            <a:tailEnd/>
          </a:ln>
          <a:effectLst/>
        </p:spPr>
      </p:pic>
      <p:pic>
        <p:nvPicPr>
          <p:cNvPr id="79875" name="Picture 3"/>
          <p:cNvPicPr>
            <a:picLocks noChangeAspect="1" noChangeArrowheads="1"/>
          </p:cNvPicPr>
          <p:nvPr/>
        </p:nvPicPr>
        <p:blipFill>
          <a:blip r:embed="rId2" cstate="print"/>
          <a:srcRect t="75758" r="61765" b="12121"/>
          <a:stretch>
            <a:fillRect/>
          </a:stretch>
        </p:blipFill>
        <p:spPr bwMode="auto">
          <a:xfrm>
            <a:off x="152400" y="5334000"/>
            <a:ext cx="2971800" cy="1219200"/>
          </a:xfrm>
          <a:prstGeom prst="rect">
            <a:avLst/>
          </a:prstGeom>
          <a:noFill/>
          <a:ln w="9525">
            <a:noFill/>
            <a:miter lim="800000"/>
            <a:headEnd/>
            <a:tailEnd/>
          </a:ln>
          <a:effectLst/>
        </p:spPr>
      </p:pic>
      <p:sp>
        <p:nvSpPr>
          <p:cNvPr id="6" name="TextBox 5"/>
          <p:cNvSpPr txBox="1"/>
          <p:nvPr/>
        </p:nvSpPr>
        <p:spPr>
          <a:xfrm>
            <a:off x="1828800" y="6248400"/>
            <a:ext cx="4495800" cy="461665"/>
          </a:xfrm>
          <a:prstGeom prst="rect">
            <a:avLst/>
          </a:prstGeom>
          <a:noFill/>
        </p:spPr>
        <p:txBody>
          <a:bodyPr wrap="square" rtlCol="0">
            <a:spAutoFit/>
          </a:bodyPr>
          <a:lstStyle/>
          <a:p>
            <a:r>
              <a:rPr lang="en-US" sz="1200" dirty="0" smtClean="0">
                <a:solidFill>
                  <a:schemeClr val="tx1"/>
                </a:solidFill>
              </a:rPr>
              <a:t>Source: 2005 California Health Interview Survey</a:t>
            </a:r>
            <a:br>
              <a:rPr lang="en-US" sz="1200" dirty="0" smtClean="0">
                <a:solidFill>
                  <a:schemeClr val="tx1"/>
                </a:solidFill>
              </a:rPr>
            </a:br>
            <a:r>
              <a:rPr lang="en-US" sz="1200" dirty="0" smtClean="0">
                <a:solidFill>
                  <a:schemeClr val="tx1"/>
                </a:solidFill>
              </a:rPr>
              <a:t>Susan Babey, PhD, UCLA Center for Health Policy Research</a:t>
            </a:r>
            <a:endParaRPr lang="en-US" sz="1200" dirty="0">
              <a:solidFill>
                <a:schemeClr val="tx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policy research to policy action</a:t>
            </a:r>
            <a:endParaRPr lang="en-US" dirty="0"/>
          </a:p>
        </p:txBody>
      </p:sp>
      <p:sp>
        <p:nvSpPr>
          <p:cNvPr id="3" name="Content Placeholder 2"/>
          <p:cNvSpPr>
            <a:spLocks noGrp="1"/>
          </p:cNvSpPr>
          <p:nvPr>
            <p:ph idx="1"/>
          </p:nvPr>
        </p:nvSpPr>
        <p:spPr/>
        <p:txBody>
          <a:bodyPr/>
          <a:lstStyle/>
          <a:p>
            <a:pPr>
              <a:spcBef>
                <a:spcPts val="1200"/>
              </a:spcBef>
              <a:spcAft>
                <a:spcPts val="0"/>
              </a:spcAft>
            </a:pPr>
            <a:r>
              <a:rPr lang="en-US" dirty="0" smtClean="0"/>
              <a:t>This study of effect of Retail Food Environment on obesity and diabetes led to: </a:t>
            </a:r>
          </a:p>
          <a:p>
            <a:pPr lvl="1">
              <a:spcBef>
                <a:spcPts val="1200"/>
              </a:spcBef>
              <a:spcAft>
                <a:spcPts val="0"/>
              </a:spcAft>
            </a:pPr>
            <a:r>
              <a:rPr lang="en-US" dirty="0" smtClean="0"/>
              <a:t>Legislative efforts at state level to mandate providing consumers with information on calorie content of restaurant food items</a:t>
            </a:r>
          </a:p>
          <a:p>
            <a:pPr lvl="1">
              <a:spcBef>
                <a:spcPts val="1200"/>
              </a:spcBef>
              <a:spcAft>
                <a:spcPts val="0"/>
              </a:spcAft>
            </a:pPr>
            <a:r>
              <a:rPr lang="en-US" dirty="0" smtClean="0"/>
              <a:t>When applied to Los Angeles County Service Planning Areas, encouraged LA City to adopt zoning ordinance banning new fast food outlets in South LA (a predominantly Latino and Black low- and moderate-income area)</a:t>
            </a:r>
          </a:p>
          <a:p>
            <a:pPr>
              <a:spcBef>
                <a:spcPts val="1200"/>
              </a:spcBef>
              <a:spcAft>
                <a:spcPts val="0"/>
              </a:spcAft>
            </a:pPr>
            <a:r>
              <a:rPr lang="en-US" dirty="0" smtClean="0"/>
              <a:t>All politics (and policy) is local</a:t>
            </a:r>
          </a:p>
          <a:p>
            <a:pPr>
              <a:spcBef>
                <a:spcPts val="1200"/>
              </a:spcBef>
              <a:spcAft>
                <a:spcPts val="0"/>
              </a:spcAft>
            </a:pPr>
            <a:r>
              <a:rPr lang="en-US" dirty="0" smtClean="0"/>
              <a:t>Using population health survey data, health services research can help improve health policy and address health disparities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007 NHDR cover.jpg"/>
          <p:cNvPicPr>
            <a:picLocks noChangeAspect="1"/>
          </p:cNvPicPr>
          <p:nvPr/>
        </p:nvPicPr>
        <p:blipFill>
          <a:blip r:embed="rId2" cstate="print"/>
          <a:srcRect l="4692" t="22345" r="54119" b="8516"/>
          <a:stretch>
            <a:fillRect/>
          </a:stretch>
        </p:blipFill>
        <p:spPr>
          <a:xfrm>
            <a:off x="7391400" y="3505200"/>
            <a:ext cx="1752600" cy="2190750"/>
          </a:xfrm>
          <a:prstGeom prst="rect">
            <a:avLst/>
          </a:prstGeom>
        </p:spPr>
      </p:pic>
      <p:sp>
        <p:nvSpPr>
          <p:cNvPr id="1027" name="Title 1"/>
          <p:cNvSpPr>
            <a:spLocks noGrp="1"/>
          </p:cNvSpPr>
          <p:nvPr>
            <p:ph type="title"/>
          </p:nvPr>
        </p:nvSpPr>
        <p:spPr/>
        <p:txBody>
          <a:bodyPr/>
          <a:lstStyle/>
          <a:p>
            <a:r>
              <a:rPr lang="en-US" smtClean="0"/>
              <a:t>CHIS data widely used in policy and research</a:t>
            </a:r>
          </a:p>
        </p:txBody>
      </p:sp>
      <p:sp>
        <p:nvSpPr>
          <p:cNvPr id="1028" name="Content Placeholder 2"/>
          <p:cNvSpPr>
            <a:spLocks noGrp="1"/>
          </p:cNvSpPr>
          <p:nvPr>
            <p:ph idx="1"/>
          </p:nvPr>
        </p:nvSpPr>
        <p:spPr>
          <a:xfrm>
            <a:off x="457200" y="1143000"/>
            <a:ext cx="7848600" cy="4953000"/>
          </a:xfrm>
        </p:spPr>
        <p:txBody>
          <a:bodyPr/>
          <a:lstStyle/>
          <a:p>
            <a:pPr>
              <a:spcBef>
                <a:spcPts val="600"/>
              </a:spcBef>
              <a:spcAft>
                <a:spcPts val="0"/>
              </a:spcAft>
            </a:pPr>
            <a:r>
              <a:rPr lang="en-US" dirty="0" smtClean="0"/>
              <a:t>Used in research – more than 170 peer-reviewed journal articles published using CHIS data</a:t>
            </a:r>
          </a:p>
          <a:p>
            <a:pPr>
              <a:spcBef>
                <a:spcPts val="600"/>
              </a:spcBef>
              <a:spcAft>
                <a:spcPts val="0"/>
              </a:spcAft>
            </a:pPr>
            <a:r>
              <a:rPr lang="en-US" dirty="0" smtClean="0"/>
              <a:t>AHRQ uses CHIS data in congressionally mandated </a:t>
            </a:r>
            <a:br>
              <a:rPr lang="en-US" dirty="0" smtClean="0"/>
            </a:br>
            <a:r>
              <a:rPr lang="en-US" dirty="0" smtClean="0"/>
              <a:t>National Healthcare Disparities Report</a:t>
            </a:r>
          </a:p>
          <a:p>
            <a:pPr lvl="1">
              <a:spcBef>
                <a:spcPts val="600"/>
              </a:spcBef>
              <a:spcAft>
                <a:spcPts val="0"/>
              </a:spcAft>
            </a:pPr>
            <a:r>
              <a:rPr lang="en-US" dirty="0" smtClean="0"/>
              <a:t>Information on Asian subpopulations in California – Chinese, Filipino, Japanese, Korean, Vietnamese, and South Asian </a:t>
            </a:r>
            <a:br>
              <a:rPr lang="en-US" dirty="0" smtClean="0"/>
            </a:br>
            <a:r>
              <a:rPr lang="en-US" dirty="0" smtClean="0"/>
              <a:t>(in 2008, 34% of Asians in US lived in California)</a:t>
            </a:r>
          </a:p>
          <a:p>
            <a:pPr lvl="1">
              <a:spcBef>
                <a:spcPts val="600"/>
              </a:spcBef>
              <a:spcAft>
                <a:spcPts val="0"/>
              </a:spcAft>
            </a:pPr>
            <a:r>
              <a:rPr lang="en-US" dirty="0" smtClean="0"/>
              <a:t>Information on Hispanic subpopulations in California – Mexican, Puerto Rican, Central American, and South American (in 2008, 30% of Hispanics in US lived in CA)</a:t>
            </a:r>
          </a:p>
          <a:p>
            <a:pPr lvl="1">
              <a:spcBef>
                <a:spcPts val="600"/>
              </a:spcBef>
              <a:spcAft>
                <a:spcPts val="0"/>
              </a:spcAft>
            </a:pPr>
            <a:r>
              <a:rPr lang="en-US" dirty="0" smtClean="0"/>
              <a:t>Available by gender, age, income, immigration status, languages spoken, etc.</a:t>
            </a:r>
          </a:p>
          <a:p>
            <a:pPr>
              <a:spcBef>
                <a:spcPts val="600"/>
              </a:spcBef>
              <a:spcAft>
                <a:spcPts val="0"/>
              </a:spcAft>
            </a:pPr>
            <a:r>
              <a:rPr lang="en-US" dirty="0" smtClean="0"/>
              <a:t>CHIS extensively used to develop and advocate for policy in California</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in touch!</a:t>
            </a:r>
            <a:endParaRPr lang="en-US" dirty="0"/>
          </a:p>
        </p:txBody>
      </p:sp>
      <p:sp>
        <p:nvSpPr>
          <p:cNvPr id="3" name="Content Placeholder 2"/>
          <p:cNvSpPr>
            <a:spLocks noGrp="1"/>
          </p:cNvSpPr>
          <p:nvPr>
            <p:ph idx="1"/>
          </p:nvPr>
        </p:nvSpPr>
        <p:spPr/>
        <p:txBody>
          <a:bodyPr/>
          <a:lstStyle/>
          <a:p>
            <a:pPr>
              <a:buNone/>
            </a:pPr>
            <a:endParaRPr lang="en-US" sz="2000" dirty="0" smtClean="0"/>
          </a:p>
          <a:p>
            <a:pPr>
              <a:buNone/>
            </a:pPr>
            <a:r>
              <a:rPr lang="en-US" sz="2000" dirty="0" smtClean="0"/>
              <a:t>E. Richard Brown, Ph.D. </a:t>
            </a:r>
          </a:p>
          <a:p>
            <a:pPr>
              <a:buNone/>
            </a:pPr>
            <a:r>
              <a:rPr lang="en-US" sz="2000" dirty="0" smtClean="0">
                <a:hlinkClick r:id="rId2"/>
              </a:rPr>
              <a:t>erbrown@ucla.edu</a:t>
            </a:r>
            <a:endParaRPr lang="en-US" sz="2000" dirty="0" smtClean="0"/>
          </a:p>
          <a:p>
            <a:pPr>
              <a:buNone/>
            </a:pPr>
            <a:r>
              <a:rPr lang="en-US" sz="2000" dirty="0" smtClean="0">
                <a:hlinkClick r:id="rId3"/>
              </a:rPr>
              <a:t>www.healthpolicy.ucla.edu</a:t>
            </a:r>
            <a:endParaRPr lang="en-US" sz="2000" dirty="0" smtClean="0"/>
          </a:p>
          <a:p>
            <a:pPr>
              <a:buNone/>
            </a:pPr>
            <a:endParaRPr lang="en-US" sz="2000" dirty="0" smtClean="0"/>
          </a:p>
          <a:p>
            <a:pPr>
              <a:buNone/>
            </a:pPr>
            <a:r>
              <a:rPr lang="en-US" sz="2000" dirty="0" smtClean="0"/>
              <a:t>California Health Interview Survey</a:t>
            </a:r>
          </a:p>
          <a:p>
            <a:pPr>
              <a:buNone/>
            </a:pPr>
            <a:r>
              <a:rPr lang="en-US" sz="2000" dirty="0" smtClean="0"/>
              <a:t>	visit </a:t>
            </a:r>
            <a:r>
              <a:rPr lang="en-US" sz="2000" dirty="0" smtClean="0">
                <a:hlinkClick r:id="rId4"/>
              </a:rPr>
              <a:t>www.chis.ucla.edu </a:t>
            </a:r>
            <a:r>
              <a:rPr lang="en-US" sz="2000" dirty="0" smtClean="0"/>
              <a:t>for </a:t>
            </a:r>
            <a:br>
              <a:rPr lang="en-US" sz="2000" dirty="0" smtClean="0"/>
            </a:br>
            <a:r>
              <a:rPr lang="en-US" sz="2000" dirty="0" smtClean="0">
                <a:sym typeface="Wingdings 3"/>
              </a:rPr>
              <a:t>  </a:t>
            </a:r>
            <a:r>
              <a:rPr lang="en-US" sz="2000" dirty="0" smtClean="0"/>
              <a:t>information about CHIS, </a:t>
            </a:r>
            <a:br>
              <a:rPr lang="en-US" sz="2000" dirty="0" smtClean="0"/>
            </a:br>
            <a:r>
              <a:rPr lang="en-US" sz="2000" dirty="0" smtClean="0">
                <a:sym typeface="Wingdings 3"/>
              </a:rPr>
              <a:t>  </a:t>
            </a:r>
            <a:r>
              <a:rPr lang="en-US" sz="2000" dirty="0" smtClean="0"/>
              <a:t>use of free online data query system </a:t>
            </a:r>
            <a:br>
              <a:rPr lang="en-US" sz="2000" dirty="0" smtClean="0"/>
            </a:br>
            <a:r>
              <a:rPr lang="en-US" sz="2000" dirty="0" smtClean="0">
                <a:sym typeface="Wingdings 3"/>
              </a:rPr>
              <a:t>  </a:t>
            </a:r>
            <a:r>
              <a:rPr lang="en-US" sz="2000" dirty="0" smtClean="0"/>
              <a:t>data files</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a:p>
        </p:txBody>
      </p:sp>
      <p:pic>
        <p:nvPicPr>
          <p:cNvPr id="5" name="Picture 2" descr="C:\Users\Rick\Documents\CHIS\AskCHIS\AskCHIS logo\AskCHIS_Final_300dpi.jpg"/>
          <p:cNvPicPr>
            <a:picLocks noChangeAspect="1" noChangeArrowheads="1"/>
          </p:cNvPicPr>
          <p:nvPr/>
        </p:nvPicPr>
        <p:blipFill>
          <a:blip r:embed="rId5" cstate="print"/>
          <a:srcRect/>
          <a:stretch>
            <a:fillRect/>
          </a:stretch>
        </p:blipFill>
        <p:spPr bwMode="auto">
          <a:xfrm>
            <a:off x="5181600" y="4038600"/>
            <a:ext cx="1219200" cy="272995"/>
          </a:xfrm>
          <a:prstGeom prst="rect">
            <a:avLst/>
          </a:prstGeom>
          <a:noFill/>
          <a:ln w="9525" algn="ctr">
            <a:noFill/>
            <a:miter lim="800000"/>
            <a:headEnd/>
            <a:tailEnd/>
          </a:ln>
        </p:spPr>
      </p:pic>
      <p:pic>
        <p:nvPicPr>
          <p:cNvPr id="6" name="Picture 12" descr="CHIS_Logo_New.jpg"/>
          <p:cNvPicPr>
            <a:picLocks noChangeAspect="1"/>
          </p:cNvPicPr>
          <p:nvPr/>
        </p:nvPicPr>
        <p:blipFill>
          <a:blip r:embed="rId6" cstate="print"/>
          <a:srcRect/>
          <a:stretch>
            <a:fillRect/>
          </a:stretch>
        </p:blipFill>
        <p:spPr bwMode="auto">
          <a:xfrm>
            <a:off x="4343400" y="2505583"/>
            <a:ext cx="1676400" cy="92341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p:txBody>
          <a:bodyPr/>
          <a:lstStyle/>
          <a:p>
            <a:r>
              <a:rPr lang="en-US" dirty="0" smtClean="0"/>
              <a:t>Why do we need population health data?</a:t>
            </a:r>
            <a:endParaRPr lang="en-US" dirty="0"/>
          </a:p>
        </p:txBody>
      </p:sp>
      <p:sp>
        <p:nvSpPr>
          <p:cNvPr id="479236" name="Rectangle 4"/>
          <p:cNvSpPr>
            <a:spLocks noGrp="1" noChangeArrowheads="1"/>
          </p:cNvSpPr>
          <p:nvPr>
            <p:ph type="body" idx="1"/>
          </p:nvPr>
        </p:nvSpPr>
        <p:spPr>
          <a:xfrm>
            <a:off x="381000" y="1219200"/>
            <a:ext cx="8382000" cy="4953000"/>
          </a:xfrm>
        </p:spPr>
        <p:txBody>
          <a:bodyPr/>
          <a:lstStyle/>
          <a:p>
            <a:pPr marL="274320">
              <a:spcBef>
                <a:spcPts val="1200"/>
              </a:spcBef>
            </a:pPr>
            <a:r>
              <a:rPr lang="en-US" dirty="0" smtClean="0"/>
              <a:t>Data and analysis to assess and track health and social problems — “no data, no problem”</a:t>
            </a:r>
          </a:p>
          <a:p>
            <a:pPr marL="117476">
              <a:spcBef>
                <a:spcPts val="1200"/>
              </a:spcBef>
            </a:pPr>
            <a:r>
              <a:rPr lang="en-US" dirty="0" smtClean="0"/>
              <a:t>Population health data needed to: </a:t>
            </a:r>
          </a:p>
          <a:p>
            <a:pPr marL="633413" lvl="1">
              <a:spcBef>
                <a:spcPts val="1200"/>
              </a:spcBef>
            </a:pPr>
            <a:r>
              <a:rPr lang="en-US" dirty="0" smtClean="0">
                <a:ea typeface="+mn-ea"/>
                <a:cs typeface="+mn-cs"/>
              </a:rPr>
              <a:t>Identify health needs,</a:t>
            </a:r>
          </a:p>
          <a:p>
            <a:pPr marL="633413" lvl="1">
              <a:spcBef>
                <a:spcPts val="1200"/>
              </a:spcBef>
            </a:pPr>
            <a:r>
              <a:rPr lang="en-US" dirty="0" smtClean="0">
                <a:ea typeface="+mn-ea"/>
                <a:cs typeface="+mn-cs"/>
              </a:rPr>
              <a:t>Track changes in population’s health, </a:t>
            </a:r>
          </a:p>
          <a:p>
            <a:pPr marL="633413" lvl="1">
              <a:spcBef>
                <a:spcPts val="1200"/>
              </a:spcBef>
            </a:pPr>
            <a:r>
              <a:rPr lang="en-US" dirty="0" smtClean="0">
                <a:ea typeface="+mn-ea"/>
                <a:cs typeface="+mn-cs"/>
              </a:rPr>
              <a:t>Identify disparities in health and health care,</a:t>
            </a:r>
          </a:p>
          <a:p>
            <a:pPr marL="633413" lvl="1">
              <a:spcBef>
                <a:spcPts val="1200"/>
              </a:spcBef>
            </a:pPr>
            <a:r>
              <a:rPr lang="en-US" dirty="0" smtClean="0">
                <a:ea typeface="+mn-ea"/>
                <a:cs typeface="+mn-cs"/>
              </a:rPr>
              <a:t>Analyze causes and consequences of disparities and </a:t>
            </a:r>
            <a:br>
              <a:rPr lang="en-US" dirty="0" smtClean="0">
                <a:ea typeface="+mn-ea"/>
                <a:cs typeface="+mn-cs"/>
              </a:rPr>
            </a:br>
            <a:r>
              <a:rPr lang="en-US" dirty="0" smtClean="0">
                <a:ea typeface="+mn-ea"/>
                <a:cs typeface="+mn-cs"/>
              </a:rPr>
              <a:t>unmet needs, and </a:t>
            </a:r>
          </a:p>
          <a:p>
            <a:pPr marL="633413" lvl="1">
              <a:spcBef>
                <a:spcPts val="1200"/>
              </a:spcBef>
            </a:pPr>
            <a:r>
              <a:rPr lang="en-US" dirty="0" smtClean="0">
                <a:ea typeface="+mn-ea"/>
                <a:cs typeface="+mn-cs"/>
              </a:rPr>
              <a:t>Suggest factors that can improve health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479236">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479236">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479236">
                                            <p:txEl>
                                              <p:pRg st="2" end="2"/>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479236">
                                            <p:txEl>
                                              <p:pRg st="3" end="3"/>
                                            </p:txEl>
                                          </p:spTgt>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499"/>
                                          </p:stCondLst>
                                        </p:cTn>
                                        <p:tgtEl>
                                          <p:spTgt spid="479236">
                                            <p:txEl>
                                              <p:pRg st="4" end="4"/>
                                            </p:txEl>
                                          </p:spTgt>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0"/>
                                  </p:stCondLst>
                                  <p:childTnLst>
                                    <p:set>
                                      <p:cBhvr>
                                        <p:cTn id="21" dur="1" fill="hold">
                                          <p:stCondLst>
                                            <p:cond delay="499"/>
                                          </p:stCondLst>
                                        </p:cTn>
                                        <p:tgtEl>
                                          <p:spTgt spid="479236">
                                            <p:txEl>
                                              <p:pRg st="5" end="5"/>
                                            </p:txEl>
                                          </p:spTgt>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0"/>
                                  </p:stCondLst>
                                  <p:childTnLst>
                                    <p:set>
                                      <p:cBhvr>
                                        <p:cTn id="24" dur="1" fill="hold">
                                          <p:stCondLst>
                                            <p:cond delay="499"/>
                                          </p:stCondLst>
                                        </p:cTn>
                                        <p:tgtEl>
                                          <p:spTgt spid="47923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236" grpId="0" build="p" bldLvl="2"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health records</a:t>
            </a:r>
            <a:endParaRPr lang="en-US" dirty="0"/>
          </a:p>
        </p:txBody>
      </p:sp>
      <p:sp>
        <p:nvSpPr>
          <p:cNvPr id="3" name="Content Placeholder 2"/>
          <p:cNvSpPr>
            <a:spLocks noGrp="1"/>
          </p:cNvSpPr>
          <p:nvPr>
            <p:ph idx="1"/>
          </p:nvPr>
        </p:nvSpPr>
        <p:spPr/>
        <p:txBody>
          <a:bodyPr/>
          <a:lstStyle/>
          <a:p>
            <a:pPr>
              <a:spcBef>
                <a:spcPts val="600"/>
              </a:spcBef>
            </a:pPr>
            <a:r>
              <a:rPr lang="en-US" dirty="0" smtClean="0"/>
              <a:t>Health care reform and ARRA’s HITECH act mandate wide adoption of interoperable electronic health records</a:t>
            </a:r>
          </a:p>
          <a:p>
            <a:pPr>
              <a:spcBef>
                <a:spcPts val="600"/>
              </a:spcBef>
            </a:pPr>
            <a:r>
              <a:rPr lang="en-US" dirty="0" smtClean="0"/>
              <a:t>Data generated in process of delivery of clinical services</a:t>
            </a:r>
          </a:p>
          <a:p>
            <a:pPr lvl="1">
              <a:spcBef>
                <a:spcPts val="600"/>
              </a:spcBef>
            </a:pPr>
            <a:r>
              <a:rPr lang="en-US" dirty="0" smtClean="0"/>
              <a:t>Information associated with each patient (physician services, other health personnel, labs, prescriptions, etc.</a:t>
            </a:r>
          </a:p>
          <a:p>
            <a:pPr lvl="1">
              <a:spcBef>
                <a:spcPts val="600"/>
              </a:spcBef>
            </a:pPr>
            <a:r>
              <a:rPr lang="en-US" dirty="0" smtClean="0"/>
              <a:t>Information recorded by health personnel</a:t>
            </a:r>
          </a:p>
          <a:p>
            <a:pPr lvl="1">
              <a:spcBef>
                <a:spcPts val="600"/>
              </a:spcBef>
            </a:pPr>
            <a:r>
              <a:rPr lang="en-US" dirty="0" smtClean="0"/>
              <a:t>Information for each service provided (if it is recorded)</a:t>
            </a:r>
          </a:p>
          <a:p>
            <a:pPr>
              <a:spcBef>
                <a:spcPts val="600"/>
              </a:spcBef>
            </a:pPr>
            <a:r>
              <a:rPr lang="en-US" dirty="0" smtClean="0"/>
              <a:t>Health services research nirvana</a:t>
            </a:r>
          </a:p>
          <a:p>
            <a:pPr lvl="1">
              <a:spcBef>
                <a:spcPts val="600"/>
              </a:spcBef>
            </a:pPr>
            <a:r>
              <a:rPr lang="en-US" dirty="0" smtClean="0"/>
              <a:t>Nation’s health system may join the VA, the Netherlands and New Zealand, current leaders in use of electronic health records</a:t>
            </a:r>
          </a:p>
          <a:p>
            <a:pPr lvl="1">
              <a:spcBef>
                <a:spcPts val="600"/>
              </a:spcBef>
            </a:pPr>
            <a:r>
              <a:rPr lang="en-US" dirty="0" smtClean="0"/>
              <a:t>Data to help improve quality of care </a:t>
            </a:r>
          </a:p>
          <a:p>
            <a:pPr lvl="1">
              <a:spcBef>
                <a:spcPts val="600"/>
              </a:spcBef>
            </a:pPr>
            <a:r>
              <a:rPr lang="en-US" dirty="0" smtClean="0"/>
              <a:t>Excellent research data on clinical processes of care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health records</a:t>
            </a:r>
            <a:endParaRPr lang="en-US" dirty="0"/>
          </a:p>
        </p:txBody>
      </p:sp>
      <p:sp>
        <p:nvSpPr>
          <p:cNvPr id="3" name="Content Placeholder 2"/>
          <p:cNvSpPr>
            <a:spLocks noGrp="1"/>
          </p:cNvSpPr>
          <p:nvPr>
            <p:ph idx="1"/>
          </p:nvPr>
        </p:nvSpPr>
        <p:spPr/>
        <p:txBody>
          <a:bodyPr/>
          <a:lstStyle/>
          <a:p>
            <a:pPr>
              <a:spcBef>
                <a:spcPts val="1800"/>
              </a:spcBef>
            </a:pPr>
            <a:r>
              <a:rPr lang="en-US" dirty="0" smtClean="0"/>
              <a:t>Evolving system </a:t>
            </a:r>
          </a:p>
          <a:p>
            <a:pPr lvl="1">
              <a:spcBef>
                <a:spcPts val="1800"/>
              </a:spcBef>
            </a:pPr>
            <a:r>
              <a:rPr lang="en-US" dirty="0" smtClean="0"/>
              <a:t>For next decade, some provider systems and geographic areas likely to be leaders and broad adopters, but others will be limited</a:t>
            </a:r>
          </a:p>
          <a:p>
            <a:pPr lvl="1">
              <a:spcBef>
                <a:spcPts val="1800"/>
              </a:spcBef>
            </a:pPr>
            <a:r>
              <a:rPr lang="en-US" dirty="0" smtClean="0"/>
              <a:t>Even when electronic health records complete, population health surveys still needed</a:t>
            </a:r>
          </a:p>
          <a:p>
            <a:pPr>
              <a:spcBef>
                <a:spcPts val="1800"/>
              </a:spcBef>
            </a:pPr>
            <a:r>
              <a:rPr lang="en-US" dirty="0" smtClean="0"/>
              <a:t>What do other types of population health data provide that still will be needed?</a:t>
            </a:r>
          </a:p>
          <a:p>
            <a:pPr lvl="1">
              <a:spcBef>
                <a:spcPts val="1800"/>
              </a:spcBef>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a:xfrm>
            <a:off x="0" y="0"/>
            <a:ext cx="9144000" cy="990600"/>
          </a:xfrm>
          <a:solidFill>
            <a:srgbClr val="3333CC"/>
          </a:solidFill>
          <a:ln w="9525">
            <a:noFill/>
            <a:miter lim="800000"/>
            <a:headEnd/>
            <a:tailEnd/>
          </a:ln>
        </p:spPr>
        <p:txBody>
          <a:bodyPr vert="horz" wrap="square" lIns="92075" tIns="46038" rIns="92075" bIns="46038" numCol="1" anchor="b" anchorCtr="0" compatLnSpc="1">
            <a:prstTxWarp prst="textNoShape">
              <a:avLst/>
            </a:prstTxWarp>
          </a:bodyPr>
          <a:lstStyle/>
          <a:p>
            <a:r>
              <a:rPr lang="en-US" dirty="0" smtClean="0"/>
              <a:t>Vital statistics</a:t>
            </a:r>
            <a:endParaRPr lang="en-US" dirty="0"/>
          </a:p>
        </p:txBody>
      </p:sp>
      <p:sp>
        <p:nvSpPr>
          <p:cNvPr id="485379" name="Rectangle 3"/>
          <p:cNvSpPr>
            <a:spLocks noGrp="1" noChangeArrowheads="1"/>
          </p:cNvSpPr>
          <p:nvPr>
            <p:ph type="body" idx="1"/>
          </p:nvPr>
        </p:nvSpPr>
        <p:spPr>
          <a:xfrm>
            <a:off x="381000" y="1066800"/>
            <a:ext cx="8382000" cy="4953000"/>
          </a:xfrm>
          <a:noFill/>
          <a:ln/>
        </p:spPr>
        <p:txBody>
          <a:bodyPr/>
          <a:lstStyle/>
          <a:p>
            <a:pPr>
              <a:spcBef>
                <a:spcPts val="500"/>
              </a:spcBef>
            </a:pPr>
            <a:r>
              <a:rPr lang="en-US" dirty="0" smtClean="0"/>
              <a:t>Births</a:t>
            </a:r>
            <a:r>
              <a:rPr lang="en-US" dirty="0"/>
              <a:t>, deaths, fetal deaths, marriages, divorces</a:t>
            </a:r>
          </a:p>
          <a:p>
            <a:pPr marL="574675" lvl="1">
              <a:spcBef>
                <a:spcPts val="500"/>
              </a:spcBef>
            </a:pPr>
            <a:r>
              <a:rPr lang="en-US" dirty="0" smtClean="0">
                <a:ea typeface="+mn-ea"/>
                <a:cs typeface="+mn-cs"/>
              </a:rPr>
              <a:t>Good </a:t>
            </a:r>
            <a:r>
              <a:rPr lang="en-US" dirty="0">
                <a:ea typeface="+mn-ea"/>
                <a:cs typeface="+mn-cs"/>
              </a:rPr>
              <a:t>for tracking major life events (census of all events</a:t>
            </a:r>
            <a:r>
              <a:rPr lang="en-US" dirty="0" smtClean="0">
                <a:ea typeface="+mn-ea"/>
                <a:cs typeface="+mn-cs"/>
              </a:rPr>
              <a:t>)</a:t>
            </a:r>
          </a:p>
          <a:p>
            <a:pPr marL="574675" lvl="1">
              <a:spcBef>
                <a:spcPts val="500"/>
              </a:spcBef>
            </a:pPr>
            <a:r>
              <a:rPr lang="en-US" dirty="0" smtClean="0"/>
              <a:t>Some have information relevant to health services research (e.g., birth and death certificates), especially as outcomes </a:t>
            </a:r>
            <a:endParaRPr lang="en-US" dirty="0"/>
          </a:p>
          <a:p>
            <a:pPr marL="177800">
              <a:spcBef>
                <a:spcPts val="500"/>
              </a:spcBef>
            </a:pPr>
            <a:r>
              <a:rPr lang="en-US" dirty="0" smtClean="0">
                <a:ea typeface="+mn-ea"/>
                <a:cs typeface="+mn-cs"/>
              </a:rPr>
              <a:t>Limitations?</a:t>
            </a:r>
          </a:p>
          <a:p>
            <a:pPr marL="574675" lvl="1">
              <a:spcBef>
                <a:spcPts val="500"/>
              </a:spcBef>
            </a:pPr>
            <a:r>
              <a:rPr lang="en-US" dirty="0" smtClean="0">
                <a:ea typeface="+mn-ea"/>
                <a:cs typeface="+mn-cs"/>
              </a:rPr>
              <a:t>But they have little </a:t>
            </a:r>
            <a:r>
              <a:rPr lang="en-US" dirty="0">
                <a:ea typeface="+mn-ea"/>
                <a:cs typeface="+mn-cs"/>
              </a:rPr>
              <a:t>information for </a:t>
            </a:r>
            <a:r>
              <a:rPr lang="en-US" dirty="0" smtClean="0">
                <a:ea typeface="+mn-ea"/>
                <a:cs typeface="+mn-cs"/>
              </a:rPr>
              <a:t>in-depth analysis </a:t>
            </a:r>
          </a:p>
          <a:p>
            <a:pPr marL="979488" lvl="2" indent="-288925">
              <a:spcBef>
                <a:spcPts val="500"/>
              </a:spcBef>
            </a:pPr>
            <a:r>
              <a:rPr lang="en-US" dirty="0" smtClean="0">
                <a:ea typeface="+mn-ea"/>
                <a:cs typeface="+mn-cs"/>
              </a:rPr>
              <a:t>Not </a:t>
            </a:r>
            <a:r>
              <a:rPr lang="en-US" dirty="0">
                <a:ea typeface="+mn-ea"/>
                <a:cs typeface="+mn-cs"/>
              </a:rPr>
              <a:t>designed to answer policy research questions, lacking </a:t>
            </a:r>
            <a:r>
              <a:rPr lang="en-US" dirty="0" smtClean="0">
                <a:ea typeface="+mn-ea"/>
                <a:cs typeface="+mn-cs"/>
              </a:rPr>
              <a:t>detailed information </a:t>
            </a:r>
            <a:r>
              <a:rPr lang="en-US" dirty="0">
                <a:ea typeface="+mn-ea"/>
                <a:cs typeface="+mn-cs"/>
              </a:rPr>
              <a:t>on key </a:t>
            </a:r>
            <a:r>
              <a:rPr lang="en-US" dirty="0" smtClean="0">
                <a:ea typeface="+mn-ea"/>
                <a:cs typeface="+mn-cs"/>
              </a:rPr>
              <a:t>demographics and other factors</a:t>
            </a:r>
          </a:p>
          <a:p>
            <a:pPr marL="979488" lvl="2" indent="-288925">
              <a:spcBef>
                <a:spcPts val="500"/>
              </a:spcBef>
            </a:pPr>
            <a:r>
              <a:rPr lang="en-US" dirty="0" smtClean="0"/>
              <a:t>Some data validity and reliability limitations (e.g., unreliable recording of cause of death, inaccurate coding of race/ethnicity)</a:t>
            </a:r>
          </a:p>
          <a:p>
            <a:pPr marL="517526" lvl="1">
              <a:spcBef>
                <a:spcPts val="500"/>
              </a:spcBef>
            </a:pPr>
            <a:r>
              <a:rPr lang="en-US" dirty="0" smtClean="0"/>
              <a:t>National Vital Statistics System</a:t>
            </a:r>
          </a:p>
          <a:p>
            <a:pPr marL="979488" lvl="2">
              <a:spcBef>
                <a:spcPts val="500"/>
              </a:spcBef>
            </a:pPr>
            <a:r>
              <a:rPr lang="en-US" dirty="0" smtClean="0">
                <a:ea typeface="+mn-ea"/>
                <a:cs typeface="+mn-cs"/>
              </a:rPr>
              <a:t>States and localities collect data</a:t>
            </a:r>
          </a:p>
          <a:p>
            <a:pPr marL="979488" lvl="2">
              <a:spcBef>
                <a:spcPts val="500"/>
              </a:spcBef>
            </a:pPr>
            <a:r>
              <a:rPr lang="en-US" dirty="0" smtClean="0">
                <a:ea typeface="+mn-ea"/>
                <a:cs typeface="+mn-cs"/>
              </a:rPr>
              <a:t>Federal and state government efforts to improve data quality</a:t>
            </a:r>
            <a:endParaRPr lang="en-US" dirty="0">
              <a:ea typeface="+mn-ea"/>
              <a:cs typeface="+mn-cs"/>
            </a:endParaRPr>
          </a:p>
        </p:txBody>
      </p:sp>
      <p:pic>
        <p:nvPicPr>
          <p:cNvPr id="84996" name="Picture 4" descr="National Vital Statistics System logo">
            <a:hlinkClick r:id="rId3"/>
          </p:cNvPr>
          <p:cNvPicPr>
            <a:picLocks noChangeAspect="1" noChangeArrowheads="1"/>
          </p:cNvPicPr>
          <p:nvPr/>
        </p:nvPicPr>
        <p:blipFill>
          <a:blip r:embed="rId4" cstate="print"/>
          <a:srcRect/>
          <a:stretch>
            <a:fillRect/>
          </a:stretch>
        </p:blipFill>
        <p:spPr bwMode="auto">
          <a:xfrm>
            <a:off x="228600" y="5410200"/>
            <a:ext cx="762000" cy="58118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a:xfrm>
            <a:off x="0" y="0"/>
            <a:ext cx="9144000" cy="990600"/>
          </a:xfrm>
        </p:spPr>
        <p:txBody>
          <a:bodyPr/>
          <a:lstStyle/>
          <a:p>
            <a:r>
              <a:rPr lang="en-US" dirty="0" smtClean="0"/>
              <a:t>Administrative data</a:t>
            </a:r>
            <a:endParaRPr lang="en-US" dirty="0"/>
          </a:p>
        </p:txBody>
      </p:sp>
      <p:sp>
        <p:nvSpPr>
          <p:cNvPr id="485379" name="Rectangle 3"/>
          <p:cNvSpPr>
            <a:spLocks noGrp="1" noChangeArrowheads="1"/>
          </p:cNvSpPr>
          <p:nvPr>
            <p:ph type="body" idx="1"/>
          </p:nvPr>
        </p:nvSpPr>
        <p:spPr>
          <a:xfrm>
            <a:off x="381000" y="1066800"/>
            <a:ext cx="8382000" cy="4953000"/>
          </a:xfrm>
          <a:noFill/>
          <a:ln/>
        </p:spPr>
        <p:txBody>
          <a:bodyPr/>
          <a:lstStyle/>
          <a:p>
            <a:pPr>
              <a:spcBef>
                <a:spcPts val="600"/>
              </a:spcBef>
            </a:pPr>
            <a:r>
              <a:rPr lang="en-US" dirty="0" smtClean="0"/>
              <a:t>Collected in delivering health programs and services</a:t>
            </a:r>
          </a:p>
          <a:p>
            <a:pPr marL="515938" lvl="1" indent="-228600">
              <a:spcBef>
                <a:spcPts val="600"/>
              </a:spcBef>
            </a:pPr>
            <a:r>
              <a:rPr lang="en-US" dirty="0" smtClean="0"/>
              <a:t>Electronic health records are type of admin data</a:t>
            </a:r>
          </a:p>
          <a:p>
            <a:pPr marL="515938" lvl="1" indent="-228600">
              <a:spcBef>
                <a:spcPts val="600"/>
              </a:spcBef>
            </a:pPr>
            <a:r>
              <a:rPr lang="en-US" dirty="0" smtClean="0"/>
              <a:t>Public programs have data on enrollees, claims, etc.</a:t>
            </a:r>
          </a:p>
          <a:p>
            <a:pPr marL="60325" indent="-230188">
              <a:spcBef>
                <a:spcPts val="600"/>
              </a:spcBef>
            </a:pPr>
            <a:r>
              <a:rPr lang="en-US" dirty="0" smtClean="0"/>
              <a:t>What’s it good for in health services research?</a:t>
            </a:r>
          </a:p>
          <a:p>
            <a:pPr marL="515938" lvl="1" indent="-230188">
              <a:spcBef>
                <a:spcPts val="600"/>
              </a:spcBef>
            </a:pPr>
            <a:r>
              <a:rPr lang="en-US" dirty="0" smtClean="0"/>
              <a:t>Good for analyses of who got into programs and who got services </a:t>
            </a:r>
          </a:p>
          <a:p>
            <a:pPr marL="515938" lvl="1" indent="-230188">
              <a:spcBef>
                <a:spcPts val="600"/>
              </a:spcBef>
            </a:pPr>
            <a:r>
              <a:rPr lang="en-US" dirty="0" smtClean="0"/>
              <a:t>Not very useful for answering questions about who did </a:t>
            </a:r>
            <a:r>
              <a:rPr lang="en-US" u="sng" dirty="0" smtClean="0"/>
              <a:t>not</a:t>
            </a:r>
            <a:r>
              <a:rPr lang="en-US" dirty="0" smtClean="0"/>
              <a:t> get in and did </a:t>
            </a:r>
            <a:r>
              <a:rPr lang="en-US" u="sng" dirty="0" smtClean="0"/>
              <a:t>not</a:t>
            </a:r>
            <a:r>
              <a:rPr lang="en-US" dirty="0" smtClean="0"/>
              <a:t> get services</a:t>
            </a:r>
          </a:p>
          <a:p>
            <a:pPr marL="60325" indent="-230188">
              <a:spcBef>
                <a:spcPts val="600"/>
              </a:spcBef>
            </a:pPr>
            <a:r>
              <a:rPr lang="en-US" dirty="0" smtClean="0"/>
              <a:t>Limitations?</a:t>
            </a:r>
          </a:p>
          <a:p>
            <a:pPr marL="515938" lvl="1" indent="-230188">
              <a:spcBef>
                <a:spcPts val="600"/>
              </a:spcBef>
            </a:pPr>
            <a:r>
              <a:rPr lang="en-US" dirty="0" smtClean="0"/>
              <a:t>Usually lacking in detailed data on demographics and income</a:t>
            </a:r>
          </a:p>
          <a:p>
            <a:pPr marL="515938" lvl="1" indent="-230188">
              <a:spcBef>
                <a:spcPts val="600"/>
              </a:spcBef>
            </a:pPr>
            <a:r>
              <a:rPr lang="en-US" dirty="0" smtClean="0"/>
              <a:t>Often unreliable recording of race/ethnicity</a:t>
            </a:r>
          </a:p>
          <a:p>
            <a:pPr marL="515938" lvl="1" indent="-230188">
              <a:spcBef>
                <a:spcPts val="600"/>
              </a:spcBef>
            </a:pPr>
            <a:r>
              <a:rPr lang="en-US" dirty="0" smtClean="0">
                <a:ea typeface="+mn-ea"/>
                <a:cs typeface="+mn-cs"/>
              </a:rPr>
              <a:t>Usually limited variables for analysis (usually not designed to answer policy research questions)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a:xfrm>
            <a:off x="0" y="0"/>
            <a:ext cx="9144000" cy="990600"/>
          </a:xfrm>
          <a:solidFill>
            <a:srgbClr val="3333CC"/>
          </a:solidFill>
          <a:ln w="9525">
            <a:noFill/>
            <a:miter lim="800000"/>
            <a:headEnd/>
            <a:tailEnd/>
          </a:ln>
        </p:spPr>
        <p:txBody>
          <a:bodyPr vert="horz" wrap="square" lIns="92075" tIns="46038" rIns="92075" bIns="46038" numCol="1" anchor="b" anchorCtr="0" compatLnSpc="1">
            <a:prstTxWarp prst="textNoShape">
              <a:avLst/>
            </a:prstTxWarp>
          </a:bodyPr>
          <a:lstStyle/>
          <a:p>
            <a:r>
              <a:rPr lang="en-US" dirty="0" smtClean="0"/>
              <a:t>Administrative data: Hospital discharge data</a:t>
            </a:r>
            <a:endParaRPr lang="en-US" dirty="0"/>
          </a:p>
        </p:txBody>
      </p:sp>
      <p:sp>
        <p:nvSpPr>
          <p:cNvPr id="485379" name="Rectangle 3"/>
          <p:cNvSpPr>
            <a:spLocks noGrp="1" noChangeArrowheads="1"/>
          </p:cNvSpPr>
          <p:nvPr>
            <p:ph type="body" idx="1"/>
          </p:nvPr>
        </p:nvSpPr>
        <p:spPr>
          <a:xfrm>
            <a:off x="381000" y="1066800"/>
            <a:ext cx="8382000" cy="4953000"/>
          </a:xfrm>
          <a:noFill/>
          <a:ln/>
        </p:spPr>
        <p:txBody>
          <a:bodyPr/>
          <a:lstStyle/>
          <a:p>
            <a:pPr>
              <a:spcBef>
                <a:spcPts val="800"/>
              </a:spcBef>
            </a:pPr>
            <a:r>
              <a:rPr lang="en-US" dirty="0" smtClean="0"/>
              <a:t>National data sets and state data sets on hospitalizations</a:t>
            </a:r>
          </a:p>
          <a:p>
            <a:pPr marL="633413" lvl="1">
              <a:spcBef>
                <a:spcPts val="800"/>
              </a:spcBef>
            </a:pPr>
            <a:r>
              <a:rPr lang="en-US" dirty="0" smtClean="0"/>
              <a:t>NCHS’s National Hospital Discharge Survey (annual sample of hospitalizations from national sample of hospitals)</a:t>
            </a:r>
          </a:p>
          <a:p>
            <a:pPr marL="633413" lvl="1">
              <a:spcBef>
                <a:spcPts val="800"/>
              </a:spcBef>
            </a:pPr>
            <a:r>
              <a:rPr lang="en-US" dirty="0" smtClean="0"/>
              <a:t>State-based discharge data on all hospitalizations (e.g., census of all cases) </a:t>
            </a:r>
          </a:p>
          <a:p>
            <a:pPr>
              <a:spcBef>
                <a:spcPts val="800"/>
              </a:spcBef>
            </a:pPr>
            <a:r>
              <a:rPr lang="en-US" dirty="0" smtClean="0">
                <a:ea typeface="+mn-ea"/>
                <a:cs typeface="+mn-cs"/>
              </a:rPr>
              <a:t>Analyses of variations in hospitalization rates </a:t>
            </a:r>
          </a:p>
          <a:p>
            <a:pPr marL="633413" lvl="1">
              <a:spcBef>
                <a:spcPts val="800"/>
              </a:spcBef>
            </a:pPr>
            <a:r>
              <a:rPr lang="en-US" dirty="0" smtClean="0">
                <a:ea typeface="+mn-ea"/>
                <a:cs typeface="+mn-cs"/>
              </a:rPr>
              <a:t>Potentially preventable hospitalizations</a:t>
            </a:r>
          </a:p>
          <a:p>
            <a:pPr marL="1095375" lvl="2">
              <a:spcBef>
                <a:spcPts val="800"/>
              </a:spcBef>
            </a:pPr>
            <a:r>
              <a:rPr lang="en-US" dirty="0" smtClean="0"/>
              <a:t>Especially for ambulatory care sensitive conditions – e.g., preventable with better access to primary and preventive care</a:t>
            </a:r>
          </a:p>
          <a:p>
            <a:pPr marL="633413" lvl="1">
              <a:spcBef>
                <a:spcPts val="800"/>
              </a:spcBef>
            </a:pPr>
            <a:r>
              <a:rPr lang="en-US" dirty="0" smtClean="0">
                <a:ea typeface="+mn-ea"/>
                <a:cs typeface="+mn-cs"/>
              </a:rPr>
              <a:t>Re-admissions (which identify remediable quality issues)</a:t>
            </a:r>
          </a:p>
          <a:p>
            <a:pPr>
              <a:spcBef>
                <a:spcPts val="800"/>
              </a:spcBef>
            </a:pPr>
            <a:r>
              <a:rPr lang="en-US" dirty="0" smtClean="0"/>
              <a:t>Limitations?</a:t>
            </a:r>
          </a:p>
          <a:p>
            <a:pPr lvl="1">
              <a:spcBef>
                <a:spcPts val="800"/>
              </a:spcBef>
            </a:pPr>
            <a:r>
              <a:rPr lang="en-US" dirty="0" smtClean="0"/>
              <a:t>Limited information on individuals’ demographics, etc.</a:t>
            </a:r>
            <a:endParaRPr lang="en-US" dirty="0" smtClean="0">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Administrative data: Health programs</a:t>
            </a:r>
            <a:endParaRPr lang="en-US" dirty="0"/>
          </a:p>
        </p:txBody>
      </p:sp>
      <p:sp>
        <p:nvSpPr>
          <p:cNvPr id="3" name="Content Placeholder 2"/>
          <p:cNvSpPr>
            <a:spLocks noGrp="1"/>
          </p:cNvSpPr>
          <p:nvPr>
            <p:ph idx="1"/>
          </p:nvPr>
        </p:nvSpPr>
        <p:spPr/>
        <p:txBody>
          <a:bodyPr/>
          <a:lstStyle/>
          <a:p>
            <a:pPr>
              <a:spcBef>
                <a:spcPts val="600"/>
              </a:spcBef>
            </a:pPr>
            <a:r>
              <a:rPr lang="en-US" dirty="0" smtClean="0"/>
              <a:t>Medicare and Medicaid enrollees</a:t>
            </a:r>
          </a:p>
          <a:p>
            <a:pPr lvl="1">
              <a:spcBef>
                <a:spcPts val="600"/>
              </a:spcBef>
            </a:pPr>
            <a:r>
              <a:rPr lang="en-US" dirty="0" smtClean="0"/>
              <a:t>Program enrollment data</a:t>
            </a:r>
          </a:p>
          <a:p>
            <a:pPr lvl="1">
              <a:spcBef>
                <a:spcPts val="600"/>
              </a:spcBef>
            </a:pPr>
            <a:r>
              <a:rPr lang="en-US" dirty="0" smtClean="0"/>
              <a:t>Claims and service data</a:t>
            </a:r>
          </a:p>
          <a:p>
            <a:pPr>
              <a:spcBef>
                <a:spcPts val="600"/>
              </a:spcBef>
            </a:pPr>
            <a:r>
              <a:rPr lang="en-US" dirty="0" smtClean="0"/>
              <a:t>What’s it good for in health services research?</a:t>
            </a:r>
          </a:p>
          <a:p>
            <a:pPr lvl="1">
              <a:spcBef>
                <a:spcPts val="600"/>
              </a:spcBef>
            </a:pPr>
            <a:r>
              <a:rPr lang="en-US" dirty="0" smtClean="0"/>
              <a:t>Good for analyses of: </a:t>
            </a:r>
          </a:p>
          <a:p>
            <a:pPr lvl="2">
              <a:spcBef>
                <a:spcPts val="600"/>
              </a:spcBef>
            </a:pPr>
            <a:r>
              <a:rPr lang="en-US" dirty="0" smtClean="0"/>
              <a:t>Who is in program</a:t>
            </a:r>
          </a:p>
          <a:p>
            <a:pPr lvl="2">
              <a:spcBef>
                <a:spcPts val="600"/>
              </a:spcBef>
            </a:pPr>
            <a:r>
              <a:rPr lang="en-US" dirty="0" smtClean="0"/>
              <a:t>Who has gotten services (among those in program)</a:t>
            </a:r>
          </a:p>
          <a:p>
            <a:pPr>
              <a:spcBef>
                <a:spcPts val="600"/>
              </a:spcBef>
            </a:pPr>
            <a:r>
              <a:rPr lang="en-US" dirty="0" smtClean="0"/>
              <a:t>Limitations?</a:t>
            </a:r>
          </a:p>
          <a:p>
            <a:pPr lvl="1">
              <a:spcBef>
                <a:spcPts val="600"/>
              </a:spcBef>
            </a:pPr>
            <a:r>
              <a:rPr lang="en-US" dirty="0" smtClean="0"/>
              <a:t>Not useful for answering questions about who is </a:t>
            </a:r>
            <a:r>
              <a:rPr lang="en-US" u="sng" dirty="0" smtClean="0"/>
              <a:t>not</a:t>
            </a:r>
            <a:r>
              <a:rPr lang="en-US" dirty="0" smtClean="0"/>
              <a:t> in program</a:t>
            </a:r>
          </a:p>
          <a:p>
            <a:pPr lvl="1">
              <a:spcBef>
                <a:spcPts val="600"/>
              </a:spcBef>
            </a:pPr>
            <a:r>
              <a:rPr lang="en-US" dirty="0" smtClean="0"/>
              <a:t>Analytic utility depends on information collected during program administration and service delivery</a:t>
            </a:r>
            <a:endParaRPr lang="en-US" dirty="0"/>
          </a:p>
        </p:txBody>
      </p:sp>
    </p:spTree>
  </p:cSld>
  <p:clrMapOvr>
    <a:masterClrMapping/>
  </p:clrMapOvr>
</p:sld>
</file>

<file path=ppt/theme/theme1.xml><?xml version="1.0" encoding="utf-8"?>
<a:theme xmlns:a="http://schemas.openxmlformats.org/drawingml/2006/main" name="Center slide template">
  <a:themeElements>
    <a:clrScheme name="Center slide template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fontScheme name="Center slid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dbl" algn="ctr">
          <a:solidFill>
            <a:srgbClr val="00CCFF"/>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400" b="1" i="0" u="none" strike="noStrike" cap="none" normalizeH="0" baseline="0" smtClean="0">
            <a:ln>
              <a:noFill/>
            </a:ln>
            <a:solidFill>
              <a:srgbClr val="0000FF"/>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38100" cap="flat" cmpd="dbl" algn="ctr">
          <a:solidFill>
            <a:srgbClr val="00CCFF"/>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400" b="1" i="0" u="none" strike="noStrike" cap="none" normalizeH="0" baseline="0" smtClean="0">
            <a:ln>
              <a:noFill/>
            </a:ln>
            <a:solidFill>
              <a:srgbClr val="0000FF"/>
            </a:solidFill>
            <a:effectLst/>
            <a:latin typeface="Arial Narrow" pitchFamily="34" charset="0"/>
          </a:defRPr>
        </a:defPPr>
      </a:lstStyle>
    </a:lnDef>
  </a:objectDefaults>
  <a:extraClrSchemeLst>
    <a:extraClrScheme>
      <a:clrScheme name="Center slide template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Center slide template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Center slide template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Center slide template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Settings\Rick\Application Data\Microsoft\Templates\Center slide template.pot</Template>
  <TotalTime>13299</TotalTime>
  <Words>1845</Words>
  <Application>Microsoft Office PowerPoint</Application>
  <PresentationFormat>On-screen Show (4:3)</PresentationFormat>
  <Paragraphs>214</Paragraphs>
  <Slides>29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Center slide template</vt:lpstr>
      <vt:lpstr>Chart</vt:lpstr>
      <vt:lpstr>Population Health Surveys: Data to Improve Public Health in  an Era of Health Care Reform</vt:lpstr>
      <vt:lpstr>Why do we need population health survey data?</vt:lpstr>
      <vt:lpstr>Why do we need population health data?</vt:lpstr>
      <vt:lpstr>Electronic health records</vt:lpstr>
      <vt:lpstr>Electronic health records</vt:lpstr>
      <vt:lpstr>Vital statistics</vt:lpstr>
      <vt:lpstr>Administrative data</vt:lpstr>
      <vt:lpstr>Administrative data: Hospital discharge data</vt:lpstr>
      <vt:lpstr>Administrative data: Health programs</vt:lpstr>
      <vt:lpstr>Population health surveys</vt:lpstr>
      <vt:lpstr>Population health surveys</vt:lpstr>
      <vt:lpstr>Population health surveys</vt:lpstr>
      <vt:lpstr>Population health surveys</vt:lpstr>
      <vt:lpstr>Population health surveys</vt:lpstr>
      <vt:lpstr>Population health surveys</vt:lpstr>
      <vt:lpstr>Population surveys + other data</vt:lpstr>
      <vt:lpstr>Population surveys + other data</vt:lpstr>
      <vt:lpstr>Population surveys + other data</vt:lpstr>
      <vt:lpstr>Food environment associated with  neighborhood income </vt:lpstr>
      <vt:lpstr>Association of obesity with food environment </vt:lpstr>
      <vt:lpstr>Factors associated with obesity </vt:lpstr>
      <vt:lpstr>Association of diabetes with food environment </vt:lpstr>
      <vt:lpstr>Factors associated with diabetes </vt:lpstr>
      <vt:lpstr>Retail Food Environment Index (RFEI) by  Los Angeles County Service Planning Areas</vt:lpstr>
      <vt:lpstr>Prevalence of overweight or obesity by  Los Angeles County Service Planning Areas</vt:lpstr>
      <vt:lpstr>Diabetes prevalence by  Los Angeles County Service Planning Areas</vt:lpstr>
      <vt:lpstr>From policy research to policy action</vt:lpstr>
      <vt:lpstr>CHIS data widely used in policy and research</vt:lpstr>
      <vt:lpstr>Keep in touch!</vt:lpstr>
    </vt:vector>
  </TitlesOfParts>
  <Company>UCLA Center for Health Policy Research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E. Richard Brown, PhD</dc:creator>
  <cp:lastModifiedBy>Hala Douglas</cp:lastModifiedBy>
  <cp:revision>818</cp:revision>
  <cp:lastPrinted>2001-03-03T16:48:53Z</cp:lastPrinted>
  <dcterms:created xsi:type="dcterms:W3CDTF">1998-04-14T01:05:06Z</dcterms:created>
  <dcterms:modified xsi:type="dcterms:W3CDTF">2010-10-26T18:21:40Z</dcterms:modified>
</cp:coreProperties>
</file>