
<file path=[Content_Types].xml><?xml version="1.0" encoding="utf-8"?>
<Types xmlns="http://schemas.openxmlformats.org/package/2006/content-types">
  <Override PartName="/ppt/slides/slide18.xml" ContentType="application/vnd.openxmlformats-officedocument.presentationml.slide+xml"/>
  <Override PartName="/ppt/notesSlides/notesSlide4.xml" ContentType="application/vnd.openxmlformats-officedocument.presentationml.notesSlide+xml"/>
  <Override PartName="/ppt/slides/slide9.xml" ContentType="application/vnd.openxmlformats-officedocument.presentationml.slide+xml"/>
  <Default Extension="emf" ContentType="image/x-emf"/>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Default Extension="rels" ContentType="application/vnd.openxmlformats-package.relationships+xml"/>
  <Override PartName="/ppt/slides/slide10.xml" ContentType="application/vnd.openxmlformats-officedocument.presentationml.slide+xml"/>
  <Override PartName="/ppt/slideLayouts/slideLayout5.xml" ContentType="application/vnd.openxmlformats-officedocument.presentationml.slideLayout+xml"/>
  <Override PartName="/ppt/notesMasters/notesMaster1.xml" ContentType="application/vnd.openxmlformats-officedocument.presentationml.notesMaster+xml"/>
  <Override PartName="/ppt/slides/slide1.xml" ContentType="application/vnd.openxmlformats-officedocument.presentationml.slide+xml"/>
  <Override PartName="/ppt/slides/slide26.xml" ContentType="application/vnd.openxmlformats-officedocument.presentationml.slide+xml"/>
  <Override PartName="/ppt/handoutMasters/handoutMaster1.xml" ContentType="application/vnd.openxmlformats-officedocument.presentationml.handoutMaster+xml"/>
  <Default Extension="jpeg" ContentType="image/jpeg"/>
  <Override PartName="/ppt/theme/theme2.xml" ContentType="application/vnd.openxmlformats-officedocument.theme+xml"/>
  <Override PartName="/ppt/slideLayouts/slideLayout1.xml" ContentType="application/vnd.openxmlformats-officedocument.presentationml.slideLayout+xml"/>
  <Override PartName="/docProps/app.xml" ContentType="application/vnd.openxmlformats-officedocument.extended-properties+xml"/>
  <Override PartName="/ppt/slides/slide22.xml" ContentType="application/vnd.openxmlformats-officedocument.presentationml.slide+xml"/>
  <Override PartName="/ppt/slides/slide30.xml" ContentType="application/vnd.openxmlformats-officedocument.presentationml.slide+xml"/>
  <Default Extension="xml" ContentType="application/xml"/>
  <Override PartName="/ppt/slides/slide19.xml" ContentType="application/vnd.openxmlformats-officedocument.presentationml.slide+xml"/>
  <Override PartName="/ppt/notesSlides/notesSlide5.xml" ContentType="application/vnd.openxmlformats-officedocument.presentationml.notesSlide+xml"/>
  <Override PartName="/ppt/tableStyles.xml" ContentType="application/vnd.openxmlformats-officedocument.presentationml.tableStyles+xml"/>
  <Override PartName="/docProps/custom.xml" ContentType="application/vnd.openxmlformats-officedocument.custom-properties+xml"/>
  <Override PartName="/ppt/slides/slide15.xml" ContentType="application/vnd.openxmlformats-officedocument.presentationml.slide+xml"/>
  <Override PartName="/ppt/slideLayouts/slideLayout12.xml" ContentType="application/vnd.openxmlformats-officedocument.presentationml.slideLayout+xml"/>
  <Override PartName="/ppt/notesSlides/notesSlide1.xml" ContentType="application/vnd.openxmlformats-officedocument.presentationml.notesSlide+xml"/>
  <Override PartName="/ppt/slides/slide6.xml" ContentType="application/vnd.openxmlformats-officedocument.presentationml.slide+xml"/>
  <Override PartName="/ppt/embeddings/oleObject1.bin" ContentType="application/vnd.openxmlformats-officedocument.oleObject"/>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slides/slide27.xml" ContentType="application/vnd.openxmlformats-officedocument.presentationml.slide+xml"/>
  <Override PartName="/ppt/slides/slide2.xml" ContentType="application/vnd.openxmlformats-officedocument.presentationml.slide+xml"/>
  <Override PartName="/ppt/theme/theme3.xml" ContentType="application/vnd.openxmlformats-officedocument.theme+xml"/>
  <Override PartName="/ppt/slideLayouts/slideLayout2.xml" ContentType="application/vnd.openxmlformats-officedocument.presentationml.slideLayout+xml"/>
  <Default Extension="png" ContentType="image/png"/>
  <Override PartName="/ppt/slides/slide23.xml" ContentType="application/vnd.openxmlformats-officedocument.presentationml.slide+xml"/>
  <Override PartName="/ppt/slides/slide31.xml" ContentType="application/vnd.openxmlformats-officedocument.presentationml.slide+xml"/>
  <Override PartName="/ppt/notesSlides/notesSlide6.xml" ContentType="application/vnd.openxmlformats-officedocument.presentationml.notesSlide+xml"/>
  <Default Extension="xls" ContentType="application/vnd.ms-excel"/>
  <Override PartName="/ppt/slides/slide16.xml" ContentType="application/vnd.openxmlformats-officedocument.presentationml.slide+xml"/>
  <Override PartName="/ppt/slideLayouts/slideLayout13.xml" ContentType="application/vnd.openxmlformats-officedocument.presentationml.slideLayout+xml"/>
  <Override PartName="/ppt/notesSlides/notesSlide2.xml" ContentType="application/vnd.openxmlformats-officedocument.presentationml.notesSlide+xml"/>
  <Override PartName="/ppt/slides/slide7.xml" ContentType="application/vnd.openxmlformats-officedocument.presentationml.slide+xml"/>
  <Override PartName="/ppt/embeddings/oleObject2.bin" ContentType="application/vnd.openxmlformats-officedocument.oleObject"/>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Default Extension="vml" ContentType="application/vnd.openxmlformats-officedocument.vmlDrawing"/>
  <Override PartName="/ppt/slides/slide3.xml" ContentType="application/vnd.openxmlformats-officedocument.presentationml.slide+xml"/>
  <Override PartName="/ppt/slides/slide28.xml" ContentType="application/vnd.openxmlformats-officedocument.presentationml.slide+xml"/>
  <Override PartName="/ppt/slideLayouts/slideLayout3.xml" ContentType="application/vnd.openxmlformats-officedocument.presentationml.slideLayout+xml"/>
  <Override PartName="/ppt/slides/slide24.xml" ContentType="application/vnd.openxmlformats-officedocument.presentationml.slide+xml"/>
  <Override PartName="/ppt/slides/slide32.xml" ContentType="application/vnd.openxmlformats-officedocument.presentationml.slide+xml"/>
  <Override PartName="/ppt/slides/slide20.xml" ContentType="application/vnd.openxmlformats-officedocument.presentationml.slide+xml"/>
  <Override PartName="/ppt/slides/slide17.xml" ContentType="application/vnd.openxmlformats-officedocument.presentationml.slide+xml"/>
  <Override PartName="/ppt/notesSlides/notesSlide3.xml" ContentType="application/vnd.openxmlformats-officedocument.presentationml.notesSlide+xml"/>
  <Override PartName="/ppt/slides/slide8.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slides/slide29.xml" ContentType="application/vnd.openxmlformats-officedocument.presentationml.slide+xml"/>
  <Default Extension="wmf" ContentType="image/x-wmf"/>
  <Override PartName="/ppt/slideLayouts/slideLayout4.xml" ContentType="application/vnd.openxmlformats-officedocument.presentationml.slideLayout+xml"/>
  <Override PartName="/ppt/slides/slide25.xml" ContentType="application/vnd.openxmlformats-officedocument.presentationml.slide+xml"/>
  <Override PartName="/ppt/slides/slide33.xml" ContentType="application/vnd.openxmlformats-officedocument.presentationml.slide+xml"/>
  <Override PartName="/ppt/slideMasters/slideMaster1.xml" ContentType="application/vnd.openxmlformats-officedocument.presentationml.slideMaster+xml"/>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notesMasterIdLst>
    <p:notesMasterId r:id="rId35"/>
  </p:notesMasterIdLst>
  <p:handoutMasterIdLst>
    <p:handoutMasterId r:id="rId36"/>
  </p:handoutMasterIdLst>
  <p:sldIdLst>
    <p:sldId id="258" r:id="rId2"/>
    <p:sldId id="466" r:id="rId3"/>
    <p:sldId id="467" r:id="rId4"/>
    <p:sldId id="468" r:id="rId5"/>
    <p:sldId id="436" r:id="rId6"/>
    <p:sldId id="438" r:id="rId7"/>
    <p:sldId id="432" r:id="rId8"/>
    <p:sldId id="469" r:id="rId9"/>
    <p:sldId id="474" r:id="rId10"/>
    <p:sldId id="415" r:id="rId11"/>
    <p:sldId id="416" r:id="rId12"/>
    <p:sldId id="440" r:id="rId13"/>
    <p:sldId id="472" r:id="rId14"/>
    <p:sldId id="475" r:id="rId15"/>
    <p:sldId id="470" r:id="rId16"/>
    <p:sldId id="421" r:id="rId17"/>
    <p:sldId id="471" r:id="rId18"/>
    <p:sldId id="431" r:id="rId19"/>
    <p:sldId id="460" r:id="rId20"/>
    <p:sldId id="461" r:id="rId21"/>
    <p:sldId id="462" r:id="rId22"/>
    <p:sldId id="484" r:id="rId23"/>
    <p:sldId id="305" r:id="rId24"/>
    <p:sldId id="394" r:id="rId25"/>
    <p:sldId id="448" r:id="rId26"/>
    <p:sldId id="449" r:id="rId27"/>
    <p:sldId id="479" r:id="rId28"/>
    <p:sldId id="483" r:id="rId29"/>
    <p:sldId id="482" r:id="rId30"/>
    <p:sldId id="481" r:id="rId31"/>
    <p:sldId id="477" r:id="rId32"/>
    <p:sldId id="473" r:id="rId33"/>
    <p:sldId id="423" r:id="rId34"/>
  </p:sldIdLst>
  <p:sldSz cx="9144000" cy="6858000" type="screen4x3"/>
  <p:notesSz cx="6985000" cy="9283700"/>
  <p:defaultTextStyle>
    <a:defPPr>
      <a:defRPr lang="en-US"/>
    </a:defPPr>
    <a:lvl1pPr algn="l" rtl="0" fontAlgn="base">
      <a:spcBef>
        <a:spcPct val="0"/>
      </a:spcBef>
      <a:spcAft>
        <a:spcPct val="0"/>
      </a:spcAft>
      <a:defRPr kern="1200">
        <a:solidFill>
          <a:srgbClr val="003366"/>
        </a:solidFill>
        <a:effectLst>
          <a:outerShdw blurRad="38100" dist="38100" dir="2700000" algn="tl">
            <a:srgbClr val="000000">
              <a:alpha val="43137"/>
            </a:srgbClr>
          </a:outerShdw>
        </a:effectLst>
        <a:latin typeface="Arial" charset="0"/>
        <a:ea typeface="ＭＳ Ｐゴシック" charset="-128"/>
        <a:cs typeface="ＭＳ Ｐゴシック" charset="-128"/>
      </a:defRPr>
    </a:lvl1pPr>
    <a:lvl2pPr marL="457200" algn="l" rtl="0" fontAlgn="base">
      <a:spcBef>
        <a:spcPct val="0"/>
      </a:spcBef>
      <a:spcAft>
        <a:spcPct val="0"/>
      </a:spcAft>
      <a:defRPr kern="1200">
        <a:solidFill>
          <a:srgbClr val="003366"/>
        </a:solidFill>
        <a:effectLst>
          <a:outerShdw blurRad="38100" dist="38100" dir="2700000" algn="tl">
            <a:srgbClr val="000000">
              <a:alpha val="43137"/>
            </a:srgbClr>
          </a:outerShdw>
        </a:effectLst>
        <a:latin typeface="Arial" charset="0"/>
        <a:ea typeface="ＭＳ Ｐゴシック" charset="-128"/>
        <a:cs typeface="ＭＳ Ｐゴシック" charset="-128"/>
      </a:defRPr>
    </a:lvl2pPr>
    <a:lvl3pPr marL="914400" algn="l" rtl="0" fontAlgn="base">
      <a:spcBef>
        <a:spcPct val="0"/>
      </a:spcBef>
      <a:spcAft>
        <a:spcPct val="0"/>
      </a:spcAft>
      <a:defRPr kern="1200">
        <a:solidFill>
          <a:srgbClr val="003366"/>
        </a:solidFill>
        <a:effectLst>
          <a:outerShdw blurRad="38100" dist="38100" dir="2700000" algn="tl">
            <a:srgbClr val="000000">
              <a:alpha val="43137"/>
            </a:srgbClr>
          </a:outerShdw>
        </a:effectLst>
        <a:latin typeface="Arial" charset="0"/>
        <a:ea typeface="ＭＳ Ｐゴシック" charset="-128"/>
        <a:cs typeface="ＭＳ Ｐゴシック" charset="-128"/>
      </a:defRPr>
    </a:lvl3pPr>
    <a:lvl4pPr marL="1371600" algn="l" rtl="0" fontAlgn="base">
      <a:spcBef>
        <a:spcPct val="0"/>
      </a:spcBef>
      <a:spcAft>
        <a:spcPct val="0"/>
      </a:spcAft>
      <a:defRPr kern="1200">
        <a:solidFill>
          <a:srgbClr val="003366"/>
        </a:solidFill>
        <a:effectLst>
          <a:outerShdw blurRad="38100" dist="38100" dir="2700000" algn="tl">
            <a:srgbClr val="000000">
              <a:alpha val="43137"/>
            </a:srgbClr>
          </a:outerShdw>
        </a:effectLst>
        <a:latin typeface="Arial" charset="0"/>
        <a:ea typeface="ＭＳ Ｐゴシック" charset="-128"/>
        <a:cs typeface="ＭＳ Ｐゴシック" charset="-128"/>
      </a:defRPr>
    </a:lvl4pPr>
    <a:lvl5pPr marL="1828800" algn="l" rtl="0" fontAlgn="base">
      <a:spcBef>
        <a:spcPct val="0"/>
      </a:spcBef>
      <a:spcAft>
        <a:spcPct val="0"/>
      </a:spcAft>
      <a:defRPr kern="1200">
        <a:solidFill>
          <a:srgbClr val="003366"/>
        </a:solidFill>
        <a:effectLst>
          <a:outerShdw blurRad="38100" dist="38100" dir="2700000" algn="tl">
            <a:srgbClr val="000000">
              <a:alpha val="43137"/>
            </a:srgbClr>
          </a:outerShdw>
        </a:effectLst>
        <a:latin typeface="Arial" charset="0"/>
        <a:ea typeface="ＭＳ Ｐゴシック" charset="-128"/>
        <a:cs typeface="ＭＳ Ｐゴシック" charset="-128"/>
      </a:defRPr>
    </a:lvl5pPr>
    <a:lvl6pPr marL="2286000" algn="l" defTabSz="457200" rtl="0" eaLnBrk="1" latinLnBrk="0" hangingPunct="1">
      <a:defRPr kern="1200">
        <a:solidFill>
          <a:srgbClr val="003366"/>
        </a:solidFill>
        <a:effectLst>
          <a:outerShdw blurRad="38100" dist="38100" dir="2700000" algn="tl">
            <a:srgbClr val="000000">
              <a:alpha val="43137"/>
            </a:srgbClr>
          </a:outerShdw>
        </a:effectLst>
        <a:latin typeface="Arial" charset="0"/>
        <a:ea typeface="ＭＳ Ｐゴシック" charset="-128"/>
        <a:cs typeface="ＭＳ Ｐゴシック" charset="-128"/>
      </a:defRPr>
    </a:lvl6pPr>
    <a:lvl7pPr marL="2743200" algn="l" defTabSz="457200" rtl="0" eaLnBrk="1" latinLnBrk="0" hangingPunct="1">
      <a:defRPr kern="1200">
        <a:solidFill>
          <a:srgbClr val="003366"/>
        </a:solidFill>
        <a:effectLst>
          <a:outerShdw blurRad="38100" dist="38100" dir="2700000" algn="tl">
            <a:srgbClr val="000000">
              <a:alpha val="43137"/>
            </a:srgbClr>
          </a:outerShdw>
        </a:effectLst>
        <a:latin typeface="Arial" charset="0"/>
        <a:ea typeface="ＭＳ Ｐゴシック" charset="-128"/>
        <a:cs typeface="ＭＳ Ｐゴシック" charset="-128"/>
      </a:defRPr>
    </a:lvl7pPr>
    <a:lvl8pPr marL="3200400" algn="l" defTabSz="457200" rtl="0" eaLnBrk="1" latinLnBrk="0" hangingPunct="1">
      <a:defRPr kern="1200">
        <a:solidFill>
          <a:srgbClr val="003366"/>
        </a:solidFill>
        <a:effectLst>
          <a:outerShdw blurRad="38100" dist="38100" dir="2700000" algn="tl">
            <a:srgbClr val="000000">
              <a:alpha val="43137"/>
            </a:srgbClr>
          </a:outerShdw>
        </a:effectLst>
        <a:latin typeface="Arial" charset="0"/>
        <a:ea typeface="ＭＳ Ｐゴシック" charset="-128"/>
        <a:cs typeface="ＭＳ Ｐゴシック" charset="-128"/>
      </a:defRPr>
    </a:lvl8pPr>
    <a:lvl9pPr marL="3657600" algn="l" defTabSz="457200" rtl="0" eaLnBrk="1" latinLnBrk="0" hangingPunct="1">
      <a:defRPr kern="1200">
        <a:solidFill>
          <a:srgbClr val="003366"/>
        </a:solidFill>
        <a:effectLst>
          <a:outerShdw blurRad="38100" dist="38100" dir="2700000" algn="tl">
            <a:srgbClr val="000000">
              <a:alpha val="43137"/>
            </a:srgbClr>
          </a:outerShdw>
        </a:effectLst>
        <a:latin typeface="Arial" charset="0"/>
        <a:ea typeface="ＭＳ Ｐゴシック" charset="-128"/>
        <a:cs typeface="ＭＳ Ｐゴシック" charset="-128"/>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00256E"/>
    <a:srgbClr val="7C3366"/>
    <a:srgbClr val="9999FF"/>
    <a:srgbClr val="800000"/>
    <a:srgbClr val="003366"/>
    <a:srgbClr val="9933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34551" autoAdjust="0"/>
    <p:restoredTop sz="86456" autoAdjust="0"/>
  </p:normalViewPr>
  <p:slideViewPr>
    <p:cSldViewPr>
      <p:cViewPr>
        <p:scale>
          <a:sx n="75" d="100"/>
          <a:sy n="75" d="100"/>
        </p:scale>
        <p:origin x="-2152" y="-1136"/>
      </p:cViewPr>
      <p:guideLst>
        <p:guide orient="horz" pos="2160"/>
        <p:guide pos="2880"/>
      </p:guideLst>
    </p:cSldViewPr>
  </p:slideViewPr>
  <p:outlineViewPr>
    <p:cViewPr>
      <p:scale>
        <a:sx n="33" d="100"/>
        <a:sy n="33" d="100"/>
      </p:scale>
      <p:origin x="0" y="12888"/>
    </p:cViewPr>
  </p:outlineViewPr>
  <p:notesTextViewPr>
    <p:cViewPr>
      <p:scale>
        <a:sx n="100" d="100"/>
        <a:sy n="100" d="100"/>
      </p:scale>
      <p:origin x="0" y="0"/>
    </p:cViewPr>
  </p:notesTextViewPr>
  <p:sorterViewPr>
    <p:cViewPr>
      <p:scale>
        <a:sx n="100" d="100"/>
        <a:sy n="100" d="100"/>
      </p:scale>
      <p:origin x="0" y="6972"/>
    </p:cViewPr>
  </p:sorterViewPr>
  <p:notesViewPr>
    <p:cSldViewPr>
      <p:cViewPr>
        <p:scale>
          <a:sx n="75" d="100"/>
          <a:sy n="75" d="100"/>
        </p:scale>
        <p:origin x="-1320" y="342"/>
      </p:cViewPr>
      <p:guideLst>
        <p:guide orient="horz" pos="2924"/>
        <p:guide pos="2200"/>
      </p:guideLst>
    </p:cSldViewPr>
  </p:notesViewPr>
  <p:gridSpacing cx="78028800" cy="780288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notesMaster" Target="notesMasters/notesMaster1.xml"/><Relationship Id="rId36" Type="http://schemas.openxmlformats.org/officeDocument/2006/relationships/handoutMaster" Target="handoutMasters/handoutMaster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printerSettings" Target="printerSettings/printerSettings1.bin"/><Relationship Id="rId38" Type="http://schemas.openxmlformats.org/officeDocument/2006/relationships/presProps" Target="presProps.xml"/><Relationship Id="rId39" Type="http://schemas.openxmlformats.org/officeDocument/2006/relationships/viewProps" Target="viewProps.xml"/><Relationship Id="rId40" Type="http://schemas.openxmlformats.org/officeDocument/2006/relationships/theme" Target="theme/theme1.xml"/><Relationship Id="rId41"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png"/></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5.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6.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17.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18.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19.e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2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2.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4.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173058" name="Rectangle 2"/>
          <p:cNvSpPr>
            <a:spLocks noGrp="1" noChangeArrowheads="1"/>
          </p:cNvSpPr>
          <p:nvPr>
            <p:ph type="hdr" sz="quarter"/>
          </p:nvPr>
        </p:nvSpPr>
        <p:spPr bwMode="auto">
          <a:xfrm>
            <a:off x="0" y="0"/>
            <a:ext cx="3027363" cy="4635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solidFill>
                  <a:schemeClr val="tx1"/>
                </a:solidFill>
                <a:effectLst/>
              </a:defRPr>
            </a:lvl1pPr>
          </a:lstStyle>
          <a:p>
            <a:endParaRPr lang="en-US"/>
          </a:p>
        </p:txBody>
      </p:sp>
      <p:sp>
        <p:nvSpPr>
          <p:cNvPr id="173059" name="Rectangle 3"/>
          <p:cNvSpPr>
            <a:spLocks noGrp="1" noChangeArrowheads="1"/>
          </p:cNvSpPr>
          <p:nvPr>
            <p:ph type="dt" sz="quarter" idx="1"/>
          </p:nvPr>
        </p:nvSpPr>
        <p:spPr bwMode="auto">
          <a:xfrm>
            <a:off x="3956050" y="0"/>
            <a:ext cx="3027363" cy="4635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solidFill>
                  <a:schemeClr val="tx1"/>
                </a:solidFill>
                <a:effectLst/>
              </a:defRPr>
            </a:lvl1pPr>
          </a:lstStyle>
          <a:p>
            <a:endParaRPr lang="en-US"/>
          </a:p>
        </p:txBody>
      </p:sp>
      <p:sp>
        <p:nvSpPr>
          <p:cNvPr id="173060" name="Rectangle 4"/>
          <p:cNvSpPr>
            <a:spLocks noGrp="1" noChangeArrowheads="1"/>
          </p:cNvSpPr>
          <p:nvPr>
            <p:ph type="ftr" sz="quarter" idx="2"/>
          </p:nvPr>
        </p:nvSpPr>
        <p:spPr bwMode="auto">
          <a:xfrm>
            <a:off x="0" y="8818563"/>
            <a:ext cx="3027363" cy="4635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solidFill>
                  <a:schemeClr val="tx1"/>
                </a:solidFill>
                <a:effectLst/>
              </a:defRPr>
            </a:lvl1pPr>
          </a:lstStyle>
          <a:p>
            <a:endParaRPr lang="en-US"/>
          </a:p>
        </p:txBody>
      </p:sp>
      <p:sp>
        <p:nvSpPr>
          <p:cNvPr id="173061" name="Rectangle 5"/>
          <p:cNvSpPr>
            <a:spLocks noGrp="1" noChangeArrowheads="1"/>
          </p:cNvSpPr>
          <p:nvPr>
            <p:ph type="sldNum" sz="quarter" idx="3"/>
          </p:nvPr>
        </p:nvSpPr>
        <p:spPr bwMode="auto">
          <a:xfrm>
            <a:off x="3956050" y="8818563"/>
            <a:ext cx="3027363" cy="4635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solidFill>
                  <a:schemeClr val="tx1"/>
                </a:solidFill>
                <a:effectLst/>
              </a:defRPr>
            </a:lvl1pPr>
          </a:lstStyle>
          <a:p>
            <a:fld id="{54FE01C4-3701-EF48-87DA-1471218BAA75}"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33794" name="Rectangle 2"/>
          <p:cNvSpPr>
            <a:spLocks noGrp="1" noChangeArrowheads="1"/>
          </p:cNvSpPr>
          <p:nvPr>
            <p:ph type="hdr" sz="quarter"/>
          </p:nvPr>
        </p:nvSpPr>
        <p:spPr bwMode="auto">
          <a:xfrm>
            <a:off x="0" y="0"/>
            <a:ext cx="3027363" cy="463550"/>
          </a:xfrm>
          <a:prstGeom prst="rect">
            <a:avLst/>
          </a:prstGeom>
          <a:noFill/>
          <a:ln w="9525">
            <a:noFill/>
            <a:miter lim="800000"/>
            <a:headEnd/>
            <a:tailEnd/>
          </a:ln>
          <a:effectLst/>
        </p:spPr>
        <p:txBody>
          <a:bodyPr vert="horz" wrap="square" lIns="92958" tIns="46479" rIns="92958" bIns="46479" numCol="1" anchor="t" anchorCtr="0" compatLnSpc="1">
            <a:prstTxWarp prst="textNoShape">
              <a:avLst/>
            </a:prstTxWarp>
          </a:bodyPr>
          <a:lstStyle>
            <a:lvl1pPr defTabSz="930275">
              <a:defRPr sz="1200">
                <a:solidFill>
                  <a:schemeClr val="tx1"/>
                </a:solidFill>
                <a:effectLst/>
              </a:defRPr>
            </a:lvl1pPr>
          </a:lstStyle>
          <a:p>
            <a:endParaRPr lang="en-US"/>
          </a:p>
        </p:txBody>
      </p:sp>
      <p:sp>
        <p:nvSpPr>
          <p:cNvPr id="33795" name="Rectangle 3"/>
          <p:cNvSpPr>
            <a:spLocks noGrp="1" noChangeArrowheads="1"/>
          </p:cNvSpPr>
          <p:nvPr>
            <p:ph type="dt" idx="1"/>
          </p:nvPr>
        </p:nvSpPr>
        <p:spPr bwMode="auto">
          <a:xfrm>
            <a:off x="3956050" y="0"/>
            <a:ext cx="3027363" cy="463550"/>
          </a:xfrm>
          <a:prstGeom prst="rect">
            <a:avLst/>
          </a:prstGeom>
          <a:noFill/>
          <a:ln w="9525">
            <a:noFill/>
            <a:miter lim="800000"/>
            <a:headEnd/>
            <a:tailEnd/>
          </a:ln>
          <a:effectLst/>
        </p:spPr>
        <p:txBody>
          <a:bodyPr vert="horz" wrap="square" lIns="92958" tIns="46479" rIns="92958" bIns="46479" numCol="1" anchor="t" anchorCtr="0" compatLnSpc="1">
            <a:prstTxWarp prst="textNoShape">
              <a:avLst/>
            </a:prstTxWarp>
          </a:bodyPr>
          <a:lstStyle>
            <a:lvl1pPr algn="r" defTabSz="930275">
              <a:defRPr sz="1200">
                <a:solidFill>
                  <a:schemeClr val="tx1"/>
                </a:solidFill>
                <a:effectLst/>
              </a:defRPr>
            </a:lvl1pPr>
          </a:lstStyle>
          <a:p>
            <a:endParaRPr lang="en-US"/>
          </a:p>
        </p:txBody>
      </p:sp>
      <p:sp>
        <p:nvSpPr>
          <p:cNvPr id="16388" name="Rectangle 4"/>
          <p:cNvSpPr>
            <a:spLocks noRot="1" noChangeArrowheads="1" noTextEdit="1"/>
          </p:cNvSpPr>
          <p:nvPr>
            <p:ph type="sldImg" idx="2"/>
          </p:nvPr>
        </p:nvSpPr>
        <p:spPr bwMode="auto">
          <a:xfrm>
            <a:off x="1171575" y="696913"/>
            <a:ext cx="4641850" cy="3481387"/>
          </a:xfrm>
          <a:prstGeom prst="rect">
            <a:avLst/>
          </a:prstGeom>
          <a:noFill/>
          <a:ln w="9525">
            <a:solidFill>
              <a:srgbClr val="000000"/>
            </a:solidFill>
            <a:miter lim="800000"/>
            <a:headEnd/>
            <a:tailEnd/>
          </a:ln>
        </p:spPr>
      </p:sp>
      <p:sp>
        <p:nvSpPr>
          <p:cNvPr id="33797" name="Rectangle 5"/>
          <p:cNvSpPr>
            <a:spLocks noGrp="1" noChangeArrowheads="1"/>
          </p:cNvSpPr>
          <p:nvPr>
            <p:ph type="body" sz="quarter" idx="3"/>
          </p:nvPr>
        </p:nvSpPr>
        <p:spPr bwMode="auto">
          <a:xfrm>
            <a:off x="698500" y="4410075"/>
            <a:ext cx="5588000" cy="4176713"/>
          </a:xfrm>
          <a:prstGeom prst="rect">
            <a:avLst/>
          </a:prstGeom>
          <a:noFill/>
          <a:ln w="9525">
            <a:noFill/>
            <a:miter lim="800000"/>
            <a:headEnd/>
            <a:tailEnd/>
          </a:ln>
          <a:effectLst/>
        </p:spPr>
        <p:txBody>
          <a:bodyPr vert="horz" wrap="square" lIns="92958" tIns="46479" rIns="92958" bIns="46479"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3798" name="Rectangle 6"/>
          <p:cNvSpPr>
            <a:spLocks noGrp="1" noChangeArrowheads="1"/>
          </p:cNvSpPr>
          <p:nvPr>
            <p:ph type="ftr" sz="quarter" idx="4"/>
          </p:nvPr>
        </p:nvSpPr>
        <p:spPr bwMode="auto">
          <a:xfrm>
            <a:off x="0" y="8818563"/>
            <a:ext cx="3027363" cy="463550"/>
          </a:xfrm>
          <a:prstGeom prst="rect">
            <a:avLst/>
          </a:prstGeom>
          <a:noFill/>
          <a:ln w="9525">
            <a:noFill/>
            <a:miter lim="800000"/>
            <a:headEnd/>
            <a:tailEnd/>
          </a:ln>
          <a:effectLst/>
        </p:spPr>
        <p:txBody>
          <a:bodyPr vert="horz" wrap="square" lIns="92958" tIns="46479" rIns="92958" bIns="46479" numCol="1" anchor="b" anchorCtr="0" compatLnSpc="1">
            <a:prstTxWarp prst="textNoShape">
              <a:avLst/>
            </a:prstTxWarp>
          </a:bodyPr>
          <a:lstStyle>
            <a:lvl1pPr defTabSz="930275">
              <a:defRPr sz="1200">
                <a:solidFill>
                  <a:schemeClr val="tx1"/>
                </a:solidFill>
                <a:effectLst/>
              </a:defRPr>
            </a:lvl1pPr>
          </a:lstStyle>
          <a:p>
            <a:endParaRPr lang="en-US"/>
          </a:p>
        </p:txBody>
      </p:sp>
      <p:sp>
        <p:nvSpPr>
          <p:cNvPr id="33799" name="Rectangle 7"/>
          <p:cNvSpPr>
            <a:spLocks noGrp="1" noChangeArrowheads="1"/>
          </p:cNvSpPr>
          <p:nvPr>
            <p:ph type="sldNum" sz="quarter" idx="5"/>
          </p:nvPr>
        </p:nvSpPr>
        <p:spPr bwMode="auto">
          <a:xfrm>
            <a:off x="3956050" y="8818563"/>
            <a:ext cx="3027363" cy="463550"/>
          </a:xfrm>
          <a:prstGeom prst="rect">
            <a:avLst/>
          </a:prstGeom>
          <a:noFill/>
          <a:ln w="9525">
            <a:noFill/>
            <a:miter lim="800000"/>
            <a:headEnd/>
            <a:tailEnd/>
          </a:ln>
          <a:effectLst/>
        </p:spPr>
        <p:txBody>
          <a:bodyPr vert="horz" wrap="square" lIns="92958" tIns="46479" rIns="92958" bIns="46479" numCol="1" anchor="b" anchorCtr="0" compatLnSpc="1">
            <a:prstTxWarp prst="textNoShape">
              <a:avLst/>
            </a:prstTxWarp>
          </a:bodyPr>
          <a:lstStyle>
            <a:lvl1pPr algn="r" defTabSz="930275">
              <a:defRPr sz="1200">
                <a:solidFill>
                  <a:schemeClr val="tx1"/>
                </a:solidFill>
                <a:effectLst/>
              </a:defRPr>
            </a:lvl1pPr>
          </a:lstStyle>
          <a:p>
            <a:fld id="{BC6400E2-3A13-C14C-A255-5418D01CC415}" type="slidenum">
              <a:rPr lang="en-US"/>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107" charset="0"/>
        <a:ea typeface="ＭＳ Ｐゴシック" pitchFamily="-107" charset="-128"/>
        <a:cs typeface="ＭＳ Ｐゴシック" pitchFamily="-107" charset="-128"/>
      </a:defRPr>
    </a:lvl1pPr>
    <a:lvl2pPr marL="457200" algn="l" rtl="0" eaLnBrk="0" fontAlgn="base" hangingPunct="0">
      <a:spcBef>
        <a:spcPct val="30000"/>
      </a:spcBef>
      <a:spcAft>
        <a:spcPct val="0"/>
      </a:spcAft>
      <a:defRPr sz="1200" kern="1200">
        <a:solidFill>
          <a:schemeClr val="tx1"/>
        </a:solidFill>
        <a:latin typeface="Arial" pitchFamily="-107" charset="0"/>
        <a:ea typeface="ＭＳ Ｐゴシック" pitchFamily="-107" charset="-128"/>
        <a:cs typeface="+mn-cs"/>
      </a:defRPr>
    </a:lvl2pPr>
    <a:lvl3pPr marL="914400" algn="l" rtl="0" eaLnBrk="0" fontAlgn="base" hangingPunct="0">
      <a:spcBef>
        <a:spcPct val="30000"/>
      </a:spcBef>
      <a:spcAft>
        <a:spcPct val="0"/>
      </a:spcAft>
      <a:defRPr sz="1200" kern="1200">
        <a:solidFill>
          <a:schemeClr val="tx1"/>
        </a:solidFill>
        <a:latin typeface="Arial" pitchFamily="-107" charset="0"/>
        <a:ea typeface="ＭＳ Ｐゴシック" pitchFamily="-107" charset="-128"/>
        <a:cs typeface="+mn-cs"/>
      </a:defRPr>
    </a:lvl3pPr>
    <a:lvl4pPr marL="1371600" algn="l" rtl="0" eaLnBrk="0" fontAlgn="base" hangingPunct="0">
      <a:spcBef>
        <a:spcPct val="30000"/>
      </a:spcBef>
      <a:spcAft>
        <a:spcPct val="0"/>
      </a:spcAft>
      <a:defRPr sz="1200" kern="1200">
        <a:solidFill>
          <a:schemeClr val="tx1"/>
        </a:solidFill>
        <a:latin typeface="Arial" pitchFamily="-107" charset="0"/>
        <a:ea typeface="ＭＳ Ｐゴシック" pitchFamily="-107" charset="-128"/>
        <a:cs typeface="+mn-cs"/>
      </a:defRPr>
    </a:lvl4pPr>
    <a:lvl5pPr marL="1828800" algn="l" rtl="0" eaLnBrk="0" fontAlgn="base" hangingPunct="0">
      <a:spcBef>
        <a:spcPct val="30000"/>
      </a:spcBef>
      <a:spcAft>
        <a:spcPct val="0"/>
      </a:spcAft>
      <a:defRPr sz="1200" kern="1200">
        <a:solidFill>
          <a:schemeClr val="tx1"/>
        </a:solidFill>
        <a:latin typeface="Arial" pitchFamily="-107" charset="0"/>
        <a:ea typeface="ＭＳ Ｐゴシック" pitchFamily="-107"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p:spPr>
        <p:txBody>
          <a:bodyPr/>
          <a:lstStyle/>
          <a:p>
            <a:fld id="{A48F589D-B47B-F541-BB82-C4E154E46EE5}" type="slidenum">
              <a:rPr lang="en-US"/>
              <a:pPr/>
              <a:t>1</a:t>
            </a:fld>
            <a:endParaRPr lang="en-US"/>
          </a:p>
        </p:txBody>
      </p:sp>
      <p:sp>
        <p:nvSpPr>
          <p:cNvPr id="18435" name="Rectangle 2"/>
          <p:cNvSpPr>
            <a:spLocks noRot="1" noChangeArrowheads="1" noTextEdit="1"/>
          </p:cNvSpPr>
          <p:nvPr>
            <p:ph type="sldImg"/>
          </p:nvPr>
        </p:nvSpPr>
        <p:spPr>
          <a:ln/>
        </p:spPr>
      </p:sp>
      <p:sp>
        <p:nvSpPr>
          <p:cNvPr id="18436" name="Rectangle 3"/>
          <p:cNvSpPr>
            <a:spLocks noGrp="1" noChangeArrowheads="1"/>
          </p:cNvSpPr>
          <p:nvPr>
            <p:ph type="body" idx="1"/>
          </p:nvPr>
        </p:nvSpPr>
        <p:spPr>
          <a:noFill/>
          <a:ln/>
        </p:spPr>
        <p:txBody>
          <a:bodyPr/>
          <a:lstStyle/>
          <a:p>
            <a:pPr eaLnBrk="1" hangingPunct="1"/>
            <a:endParaRPr lang="en-US">
              <a:latin typeface="Arial" charset="0"/>
              <a:ea typeface="ＭＳ Ｐゴシック" charset="-128"/>
              <a:cs typeface="ＭＳ Ｐゴシック"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0354" name="Rectangle 2"/>
          <p:cNvSpPr>
            <a:spLocks noRot="1" noChangeArrowheads="1" noTextEdit="1"/>
          </p:cNvSpPr>
          <p:nvPr>
            <p:ph type="sldImg"/>
          </p:nvPr>
        </p:nvSpPr>
        <p:spPr>
          <a:xfrm>
            <a:off x="1174750" y="698500"/>
            <a:ext cx="4637088" cy="3478213"/>
          </a:xfrm>
          <a:ln/>
        </p:spPr>
      </p:sp>
      <p:sp>
        <p:nvSpPr>
          <p:cNvPr id="100355" name="Rectangle 3"/>
          <p:cNvSpPr>
            <a:spLocks noGrp="1" noChangeArrowheads="1"/>
          </p:cNvSpPr>
          <p:nvPr>
            <p:ph type="body" idx="1"/>
          </p:nvPr>
        </p:nvSpPr>
        <p:spPr>
          <a:xfrm>
            <a:off x="931863" y="4410075"/>
            <a:ext cx="5121275" cy="4176713"/>
          </a:xfrm>
          <a:noFill/>
          <a:ln/>
        </p:spPr>
        <p:txBody>
          <a:bodyPr/>
          <a:lstStyle/>
          <a:p>
            <a:endParaRPr lang="en-US">
              <a:latin typeface="Arial" charset="0"/>
              <a:ea typeface="ＭＳ Ｐゴシック" charset="-128"/>
              <a:cs typeface="ＭＳ Ｐゴシック"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3362" name="Rectangle 2"/>
          <p:cNvSpPr>
            <a:spLocks noRot="1" noChangeArrowheads="1" noTextEdit="1"/>
          </p:cNvSpPr>
          <p:nvPr>
            <p:ph type="sldImg"/>
          </p:nvPr>
        </p:nvSpPr>
        <p:spPr>
          <a:xfrm>
            <a:off x="1174750" y="698500"/>
            <a:ext cx="4637088" cy="3478213"/>
          </a:xfrm>
          <a:ln/>
        </p:spPr>
      </p:sp>
      <p:sp>
        <p:nvSpPr>
          <p:cNvPr id="143363" name="Rectangle 3"/>
          <p:cNvSpPr>
            <a:spLocks noGrp="1" noChangeArrowheads="1"/>
          </p:cNvSpPr>
          <p:nvPr>
            <p:ph type="body" idx="1"/>
          </p:nvPr>
        </p:nvSpPr>
        <p:spPr>
          <a:xfrm>
            <a:off x="931863" y="4410075"/>
            <a:ext cx="5121275" cy="4176713"/>
          </a:xfrm>
          <a:noFill/>
          <a:ln/>
        </p:spPr>
        <p:txBody>
          <a:bodyPr/>
          <a:lstStyle/>
          <a:p>
            <a:r>
              <a:rPr lang="en-US">
                <a:latin typeface="Arial" charset="0"/>
                <a:ea typeface="ＭＳ Ｐゴシック" charset="-128"/>
                <a:cs typeface="ＭＳ Ｐゴシック" charset="-128"/>
              </a:rPr>
              <a:t>SES gradient for prevalence and hospitalization but less so for physician use.</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0290" name="Rectangle 2"/>
          <p:cNvSpPr>
            <a:spLocks noChangeArrowheads="1" noTextEdit="1"/>
          </p:cNvSpPr>
          <p:nvPr>
            <p:ph type="sldImg"/>
          </p:nvPr>
        </p:nvSpPr>
        <p:spPr>
          <a:xfrm>
            <a:off x="1174750" y="700088"/>
            <a:ext cx="4637088" cy="3478212"/>
          </a:xfrm>
          <a:ln/>
        </p:spPr>
      </p:sp>
      <p:sp>
        <p:nvSpPr>
          <p:cNvPr id="140291" name="Rectangle 3"/>
          <p:cNvSpPr>
            <a:spLocks noGrp="1" noChangeArrowheads="1"/>
          </p:cNvSpPr>
          <p:nvPr>
            <p:ph type="body" idx="1"/>
          </p:nvPr>
        </p:nvSpPr>
        <p:spPr>
          <a:xfrm>
            <a:off x="931863" y="4410075"/>
            <a:ext cx="5121275" cy="4175125"/>
          </a:xfrm>
          <a:noFill/>
          <a:ln/>
        </p:spPr>
        <p:txBody>
          <a:bodyPr lIns="91969" tIns="45177" rIns="91969" bIns="45177"/>
          <a:lstStyle/>
          <a:p>
            <a:r>
              <a:rPr lang="en-CA">
                <a:latin typeface="Arial" charset="0"/>
                <a:ea typeface="ＭＳ Ｐゴシック" charset="-128"/>
                <a:cs typeface="ＭＳ Ｐゴシック" charset="-128"/>
              </a:rPr>
              <a:t>The Ontario Congestive Heart Failure Database (OCHFDB) identifies patients with CHF through an administrative data algorithm. Patients with two physician and/or emergency department claims for CHF within a two year period, one hospitalization for CHF or one hospitalization and one other claim for CHF are identified as having congestive heart failure. In the Ontario population 45 years and older 33,006 had been identified as an incident case of CHF in the 2005/06 fiscal year. These patients are followed for one full year to determine access to physician care. . </a:t>
            </a:r>
            <a:endParaRPr lang="en-US">
              <a:latin typeface="Arial" charset="0"/>
              <a:ea typeface="ＭＳ Ｐゴシック" charset="-128"/>
              <a:cs typeface="ＭＳ Ｐゴシック" charset="-128"/>
            </a:endParaRPr>
          </a:p>
          <a:p>
            <a:endParaRPr lang="en-CA">
              <a:latin typeface="Arial" charset="0"/>
              <a:ea typeface="ＭＳ Ｐゴシック" charset="-128"/>
              <a:cs typeface="ＭＳ Ｐゴシック" charset="-128"/>
            </a:endParaRPr>
          </a:p>
          <a:p>
            <a:r>
              <a:rPr lang="en-CA">
                <a:latin typeface="Arial" charset="0"/>
                <a:ea typeface="ＭＳ Ｐゴシック" charset="-128"/>
                <a:cs typeface="ＭＳ Ｐゴシック" charset="-128"/>
              </a:rPr>
              <a:t>Female CHF patients were less likely than male patients to have seen a cardiologist during the course of the year; 41.1% vs 53.3%. </a:t>
            </a:r>
          </a:p>
          <a:p>
            <a:r>
              <a:rPr lang="en-CA">
                <a:latin typeface="Arial" charset="0"/>
                <a:ea typeface="ＭＳ Ｐゴシック" charset="-128"/>
                <a:cs typeface="ＭＳ Ｐゴシック" charset="-128"/>
              </a:rPr>
              <a:t>Female CHF patients were more likely than male patients to have seen a GP/FP and not a cardiologist or an internist during the course of the year; 28.1% vs 21.0%. </a:t>
            </a:r>
            <a:endParaRPr lang="en-US">
              <a:latin typeface="Arial" charset="0"/>
              <a:ea typeface="ＭＳ Ｐゴシック" charset="-128"/>
              <a:cs typeface="ＭＳ Ｐゴシック"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p:spPr>
        <p:txBody>
          <a:bodyPr/>
          <a:lstStyle/>
          <a:p>
            <a:fld id="{0F81ABF5-E694-C54D-AFE7-C1F7876D4FF0}" type="slidenum">
              <a:rPr lang="en-US"/>
              <a:pPr/>
              <a:t>24</a:t>
            </a:fld>
            <a:endParaRPr lang="en-US"/>
          </a:p>
        </p:txBody>
      </p:sp>
      <p:sp>
        <p:nvSpPr>
          <p:cNvPr id="63491" name="Rectangle 2"/>
          <p:cNvSpPr>
            <a:spLocks noRot="1" noChangeArrowheads="1" noTextEdit="1"/>
          </p:cNvSpPr>
          <p:nvPr>
            <p:ph type="sldImg"/>
          </p:nvPr>
        </p:nvSpPr>
        <p:spPr>
          <a:xfrm>
            <a:off x="1174750" y="698500"/>
            <a:ext cx="4637088" cy="3478213"/>
          </a:xfrm>
          <a:ln/>
        </p:spPr>
      </p:sp>
      <p:sp>
        <p:nvSpPr>
          <p:cNvPr id="63492" name="Rectangle 3"/>
          <p:cNvSpPr>
            <a:spLocks noGrp="1" noChangeArrowheads="1"/>
          </p:cNvSpPr>
          <p:nvPr>
            <p:ph type="body" idx="1"/>
          </p:nvPr>
        </p:nvSpPr>
        <p:spPr>
          <a:xfrm>
            <a:off x="931863" y="4410075"/>
            <a:ext cx="5121275" cy="4176713"/>
          </a:xfrm>
          <a:noFill/>
          <a:ln/>
        </p:spPr>
        <p:txBody>
          <a:bodyPr/>
          <a:lstStyle/>
          <a:p>
            <a:pPr eaLnBrk="1" hangingPunct="1"/>
            <a:r>
              <a:rPr lang="en-US">
                <a:latin typeface="Arial" charset="0"/>
                <a:ea typeface="ＭＳ Ｐゴシック" charset="-128"/>
                <a:cs typeface="ＭＳ Ｐゴシック" charset="-128"/>
              </a:rPr>
              <a:t>Summary: Use rates more variable than prevalence rates in LHINs</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6802" name="Rectangle 2"/>
          <p:cNvSpPr>
            <a:spLocks noGrp="1" noRot="1" noChangeAspect="1" noTextEdit="1"/>
          </p:cNvSpPr>
          <p:nvPr>
            <p:ph type="sldImg"/>
          </p:nvPr>
        </p:nvSpPr>
        <p:spPr>
          <a:ln/>
        </p:spPr>
      </p:sp>
      <p:sp>
        <p:nvSpPr>
          <p:cNvPr id="76803" name="Rectangle 3"/>
          <p:cNvSpPr>
            <a:spLocks noGrp="1"/>
          </p:cNvSpPr>
          <p:nvPr>
            <p:ph type="body" idx="1"/>
          </p:nvPr>
        </p:nvSpPr>
        <p:spPr>
          <a:noFill/>
          <a:ln/>
        </p:spPr>
        <p:txBody>
          <a:bodyPr/>
          <a:lstStyle/>
          <a:p>
            <a:pPr defTabSz="928688" eaLnBrk="1" hangingPunct="1"/>
            <a:endParaRPr lang="en-US" smtClean="0">
              <a:latin typeface="Arial" charset="0"/>
              <a:ea typeface="ＭＳ Ｐゴシック" charset="-128"/>
              <a:cs typeface="ＭＳ Ｐゴシック"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fld id="{E31814A2-48E6-B349-8741-166ECC77B0C7}" type="datetime1">
              <a:rPr lang="en-US"/>
              <a:pPr/>
              <a:t>10/21/10</a:t>
            </a:fld>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89C7D81F-A88F-064E-9F8A-DBCA8489F6C6}"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fld id="{96E2BF9D-0CDA-4B4D-A3BF-E68F7C08A53B}" type="datetime1">
              <a:rPr lang="en-US"/>
              <a:pPr/>
              <a:t>10/21/10</a:t>
            </a:fld>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38538AB8-223C-FB4A-8939-1FFC9DC34E38}"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fld id="{2BCAE97C-2ABD-8A47-9D03-D802D26D5DB5}" type="datetime1">
              <a:rPr lang="en-US"/>
              <a:pPr/>
              <a:t>10/21/10</a:t>
            </a:fld>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3A825743-A4CB-B245-9C60-D29E0DAD85D9}"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457200" y="1600200"/>
            <a:ext cx="8229600" cy="4525963"/>
          </a:xfrm>
        </p:spPr>
        <p:txBody>
          <a:bodyPr/>
          <a:lstStyle/>
          <a:p>
            <a:pPr lvl="0"/>
            <a:endParaRPr lang="en-US" noProof="0" smtClean="0"/>
          </a:p>
        </p:txBody>
      </p:sp>
      <p:sp>
        <p:nvSpPr>
          <p:cNvPr id="4" name="Rectangle 4"/>
          <p:cNvSpPr>
            <a:spLocks noGrp="1" noChangeArrowheads="1"/>
          </p:cNvSpPr>
          <p:nvPr>
            <p:ph type="dt" sz="half" idx="10"/>
          </p:nvPr>
        </p:nvSpPr>
        <p:spPr>
          <a:ln/>
        </p:spPr>
        <p:txBody>
          <a:bodyPr/>
          <a:lstStyle>
            <a:lvl1pPr>
              <a:defRPr/>
            </a:lvl1pPr>
          </a:lstStyle>
          <a:p>
            <a:fld id="{94522136-AA8D-404A-9553-1C079738F927}" type="datetime1">
              <a:rPr lang="en-US"/>
              <a:pPr/>
              <a:t>10/21/10</a:t>
            </a:fld>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7D834801-981A-EB4E-9360-9B4618089423}" type="slidenum">
              <a:rPr lang="en-US"/>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4"/>
          <p:cNvSpPr>
            <a:spLocks noGrp="1" noChangeArrowheads="1"/>
          </p:cNvSpPr>
          <p:nvPr>
            <p:ph type="dt" sz="half" idx="10"/>
          </p:nvPr>
        </p:nvSpPr>
        <p:spPr>
          <a:ln/>
        </p:spPr>
        <p:txBody>
          <a:bodyPr/>
          <a:lstStyle>
            <a:lvl1pPr>
              <a:defRPr/>
            </a:lvl1pPr>
          </a:lstStyle>
          <a:p>
            <a:fld id="{6333CCD6-3AC0-414E-85F9-1D2F7D84996F}" type="datetime1">
              <a:rPr lang="en-US"/>
              <a:pPr/>
              <a:t>10/21/10</a:t>
            </a:fld>
            <a:endParaRPr lang="en-US"/>
          </a:p>
        </p:txBody>
      </p:sp>
      <p:sp>
        <p:nvSpPr>
          <p:cNvPr id="4" name="Rectangle 5"/>
          <p:cNvSpPr>
            <a:spLocks noGrp="1" noChangeArrowheads="1"/>
          </p:cNvSpPr>
          <p:nvPr>
            <p:ph type="ftr" sz="quarter" idx="11"/>
          </p:nvPr>
        </p:nvSpPr>
        <p:spPr>
          <a:ln/>
        </p:spPr>
        <p:txBody>
          <a:bodyPr/>
          <a:lstStyle>
            <a:lvl1pPr>
              <a:defRPr/>
            </a:lvl1pPr>
          </a:lstStyle>
          <a:p>
            <a:endParaRPr lang="en-US"/>
          </a:p>
        </p:txBody>
      </p:sp>
      <p:sp>
        <p:nvSpPr>
          <p:cNvPr id="5" name="Rectangle 6"/>
          <p:cNvSpPr>
            <a:spLocks noGrp="1" noChangeArrowheads="1"/>
          </p:cNvSpPr>
          <p:nvPr>
            <p:ph type="sldNum" sz="quarter" idx="12"/>
          </p:nvPr>
        </p:nvSpPr>
        <p:spPr>
          <a:ln/>
        </p:spPr>
        <p:txBody>
          <a:bodyPr/>
          <a:lstStyle>
            <a:lvl1pPr>
              <a:defRPr/>
            </a:lvl1pPr>
          </a:lstStyle>
          <a:p>
            <a:fld id="{9FA28BA5-F2C6-BB4E-9A62-5120CEC46077}"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fld id="{104B9F5E-4502-2E4B-98C7-2A102EBBC6CC}" type="datetime1">
              <a:rPr lang="en-US"/>
              <a:pPr/>
              <a:t>10/21/10</a:t>
            </a:fld>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79F3974A-F843-4A4C-8494-F8AC18405381}"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fld id="{D8E64552-651E-2A40-A0C8-5AA5D8F17D35}" type="datetime1">
              <a:rPr lang="en-US"/>
              <a:pPr/>
              <a:t>10/21/10</a:t>
            </a:fld>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D788E83A-0937-0B40-8E89-0B8A65306C8B}"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fld id="{BE2736F7-1362-0B41-8610-59FF7C1EA3C4}" type="datetime1">
              <a:rPr lang="en-US"/>
              <a:pPr/>
              <a:t>10/21/10</a:t>
            </a:fld>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1E945B02-5F6F-B240-9F8E-8C0A3755420A}"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fld id="{3FECB809-D7B3-8844-9E1E-D8CE8E1F8030}" type="datetime1">
              <a:rPr lang="en-US"/>
              <a:pPr/>
              <a:t>10/21/10</a:t>
            </a:fld>
            <a:endParaRPr lang="en-US"/>
          </a:p>
        </p:txBody>
      </p:sp>
      <p:sp>
        <p:nvSpPr>
          <p:cNvPr id="8" name="Rectangle 5"/>
          <p:cNvSpPr>
            <a:spLocks noGrp="1" noChangeArrowheads="1"/>
          </p:cNvSpPr>
          <p:nvPr>
            <p:ph type="ftr" sz="quarter" idx="11"/>
          </p:nvPr>
        </p:nvSpPr>
        <p:spPr>
          <a:ln/>
        </p:spPr>
        <p:txBody>
          <a:bodyPr/>
          <a:lstStyle>
            <a:lvl1pPr>
              <a:defRPr/>
            </a:lvl1pPr>
          </a:lstStyle>
          <a:p>
            <a:endParaRPr lang="en-US"/>
          </a:p>
        </p:txBody>
      </p:sp>
      <p:sp>
        <p:nvSpPr>
          <p:cNvPr id="9" name="Rectangle 6"/>
          <p:cNvSpPr>
            <a:spLocks noGrp="1" noChangeArrowheads="1"/>
          </p:cNvSpPr>
          <p:nvPr>
            <p:ph type="sldNum" sz="quarter" idx="12"/>
          </p:nvPr>
        </p:nvSpPr>
        <p:spPr>
          <a:ln/>
        </p:spPr>
        <p:txBody>
          <a:bodyPr/>
          <a:lstStyle>
            <a:lvl1pPr>
              <a:defRPr/>
            </a:lvl1pPr>
          </a:lstStyle>
          <a:p>
            <a:fld id="{1CED8A48-09D9-8441-86FD-E0CBAFE6317A}"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fld id="{ABC3476B-70D9-5D4B-A7D8-642A70A7291A}" type="datetime1">
              <a:rPr lang="en-US"/>
              <a:pPr/>
              <a:t>10/21/10</a:t>
            </a:fld>
            <a:endParaRPr lang="en-US"/>
          </a:p>
        </p:txBody>
      </p:sp>
      <p:sp>
        <p:nvSpPr>
          <p:cNvPr id="4" name="Rectangle 5"/>
          <p:cNvSpPr>
            <a:spLocks noGrp="1" noChangeArrowheads="1"/>
          </p:cNvSpPr>
          <p:nvPr>
            <p:ph type="ftr" sz="quarter" idx="11"/>
          </p:nvPr>
        </p:nvSpPr>
        <p:spPr>
          <a:ln/>
        </p:spPr>
        <p:txBody>
          <a:bodyPr/>
          <a:lstStyle>
            <a:lvl1pPr>
              <a:defRPr/>
            </a:lvl1pPr>
          </a:lstStyle>
          <a:p>
            <a:endParaRPr lang="en-US"/>
          </a:p>
        </p:txBody>
      </p:sp>
      <p:sp>
        <p:nvSpPr>
          <p:cNvPr id="5" name="Rectangle 6"/>
          <p:cNvSpPr>
            <a:spLocks noGrp="1" noChangeArrowheads="1"/>
          </p:cNvSpPr>
          <p:nvPr>
            <p:ph type="sldNum" sz="quarter" idx="12"/>
          </p:nvPr>
        </p:nvSpPr>
        <p:spPr>
          <a:ln/>
        </p:spPr>
        <p:txBody>
          <a:bodyPr/>
          <a:lstStyle>
            <a:lvl1pPr>
              <a:defRPr/>
            </a:lvl1pPr>
          </a:lstStyle>
          <a:p>
            <a:fld id="{5B402683-A3B7-9C4B-93FE-4272D44F0BDF}"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fld id="{898E7129-9AC5-014D-A964-D4D5B5C08646}" type="datetime1">
              <a:rPr lang="en-US"/>
              <a:pPr/>
              <a:t>10/21/10</a:t>
            </a:fld>
            <a:endParaRPr lang="en-US"/>
          </a:p>
        </p:txBody>
      </p:sp>
      <p:sp>
        <p:nvSpPr>
          <p:cNvPr id="3" name="Rectangle 5"/>
          <p:cNvSpPr>
            <a:spLocks noGrp="1" noChangeArrowheads="1"/>
          </p:cNvSpPr>
          <p:nvPr>
            <p:ph type="ftr" sz="quarter" idx="11"/>
          </p:nvPr>
        </p:nvSpPr>
        <p:spPr>
          <a:ln/>
        </p:spPr>
        <p:txBody>
          <a:bodyPr/>
          <a:lstStyle>
            <a:lvl1pPr>
              <a:defRPr/>
            </a:lvl1pPr>
          </a:lstStyle>
          <a:p>
            <a:endParaRPr lang="en-US"/>
          </a:p>
        </p:txBody>
      </p:sp>
      <p:sp>
        <p:nvSpPr>
          <p:cNvPr id="4" name="Rectangle 6"/>
          <p:cNvSpPr>
            <a:spLocks noGrp="1" noChangeArrowheads="1"/>
          </p:cNvSpPr>
          <p:nvPr>
            <p:ph type="sldNum" sz="quarter" idx="12"/>
          </p:nvPr>
        </p:nvSpPr>
        <p:spPr>
          <a:ln/>
        </p:spPr>
        <p:txBody>
          <a:bodyPr/>
          <a:lstStyle>
            <a:lvl1pPr>
              <a:defRPr/>
            </a:lvl1pPr>
          </a:lstStyle>
          <a:p>
            <a:fld id="{7A23DDE3-3BB6-8C46-AE09-67EFDD876A0A}"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85A7EEBE-048A-AA49-9008-3C76EDA3600C}" type="datetime1">
              <a:rPr lang="en-US"/>
              <a:pPr/>
              <a:t>10/21/10</a:t>
            </a:fld>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F70B4482-889B-9C4A-8B90-1E1D1323C15B}"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E535EB00-B1BC-2343-A6C9-E6BB7C03D1E8}" type="datetime1">
              <a:rPr lang="en-US"/>
              <a:pPr/>
              <a:t>10/21/10</a:t>
            </a:fld>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C4F6D5F0-E7E2-7846-97F8-7808D1B5FF34}"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5"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chemeClr val="tx1"/>
                </a:solidFill>
                <a:effectLst/>
              </a:defRPr>
            </a:lvl1pPr>
          </a:lstStyle>
          <a:p>
            <a:fld id="{0CBFBA28-698E-A645-961D-6F8BF639F667}" type="datetime1">
              <a:rPr lang="en-US"/>
              <a:pPr/>
              <a:t>10/21/10</a:t>
            </a:fld>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chemeClr val="tx1"/>
                </a:solidFill>
                <a:effectLst/>
              </a:defRPr>
            </a:lvl1pPr>
          </a:lstStyle>
          <a:p>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chemeClr val="tx1"/>
                </a:solidFill>
                <a:effectLst/>
              </a:defRPr>
            </a:lvl1pPr>
          </a:lstStyle>
          <a:p>
            <a:fld id="{59BE2346-30AE-7346-A04F-7547F5CE06B2}" type="slidenum">
              <a:rPr lang="en-US"/>
              <a:pPr/>
              <a:t>‹#›</a:t>
            </a:fld>
            <a:endParaRPr lang="en-US"/>
          </a:p>
        </p:txBody>
      </p:sp>
      <p:sp>
        <p:nvSpPr>
          <p:cNvPr id="22535" name="Rectangle 7"/>
          <p:cNvSpPr>
            <a:spLocks noChangeArrowheads="1"/>
          </p:cNvSpPr>
          <p:nvPr userDrawn="1"/>
        </p:nvSpPr>
        <p:spPr bwMode="auto">
          <a:xfrm>
            <a:off x="0" y="0"/>
            <a:ext cx="152400" cy="6858000"/>
          </a:xfrm>
          <a:prstGeom prst="rect">
            <a:avLst/>
          </a:prstGeom>
          <a:gradFill rotWithShape="1">
            <a:gsLst>
              <a:gs pos="0">
                <a:srgbClr val="6F8CA9"/>
              </a:gs>
              <a:gs pos="100000">
                <a:srgbClr val="00123A"/>
              </a:gs>
            </a:gsLst>
            <a:path path="shape">
              <a:fillToRect l="50000" t="50000" r="50000" b="50000"/>
            </a:path>
          </a:gradFill>
          <a:ln w="9525">
            <a:solidFill>
              <a:schemeClr val="tx1"/>
            </a:solidFill>
            <a:miter lim="800000"/>
            <a:headEnd/>
            <a:tailEnd/>
          </a:ln>
        </p:spPr>
        <p:txBody>
          <a:bodyPr wrap="none" anchor="ctr">
            <a:prstTxWarp prst="textNoShape">
              <a:avLst/>
            </a:prstTxWarp>
          </a:bodyPr>
          <a:lstStyle/>
          <a:p>
            <a:endParaRPr lang="en-US">
              <a:solidFill>
                <a:schemeClr val="tx1"/>
              </a:solidFill>
              <a:effectLst/>
            </a:endParaRPr>
          </a:p>
        </p:txBody>
      </p:sp>
      <p:sp>
        <p:nvSpPr>
          <p:cNvPr id="22539" name="Rectangle 11"/>
          <p:cNvSpPr>
            <a:spLocks noChangeArrowheads="1"/>
          </p:cNvSpPr>
          <p:nvPr userDrawn="1"/>
        </p:nvSpPr>
        <p:spPr bwMode="auto">
          <a:xfrm>
            <a:off x="8991600" y="0"/>
            <a:ext cx="152400" cy="6858000"/>
          </a:xfrm>
          <a:prstGeom prst="rect">
            <a:avLst/>
          </a:prstGeom>
          <a:gradFill rotWithShape="1">
            <a:gsLst>
              <a:gs pos="0">
                <a:srgbClr val="003366">
                  <a:gamma/>
                  <a:tint val="56471"/>
                  <a:invGamma/>
                </a:srgbClr>
              </a:gs>
              <a:gs pos="100000">
                <a:srgbClr val="003366"/>
              </a:gs>
            </a:gsLst>
            <a:path path="shape">
              <a:fillToRect l="50000" t="50000" r="50000" b="50000"/>
            </a:path>
          </a:gradFill>
          <a:ln w="9525">
            <a:solidFill>
              <a:schemeClr val="tx1"/>
            </a:solidFill>
            <a:miter lim="800000"/>
            <a:headEnd/>
            <a:tailEnd/>
          </a:ln>
          <a:effectLst/>
        </p:spPr>
        <p:txBody>
          <a:bodyPr wrap="none" anchor="ctr">
            <a:prstTxWarp prst="textNoShape">
              <a:avLst/>
            </a:prstTxWarp>
          </a:bodyPr>
          <a:lstStyle/>
          <a:p>
            <a:endParaRPr lang="en-US">
              <a:solidFill>
                <a:schemeClr val="tx1"/>
              </a:solidFill>
              <a:effectLst/>
            </a:endParaRPr>
          </a:p>
        </p:txBody>
      </p:sp>
      <p:sp>
        <p:nvSpPr>
          <p:cNvPr id="10" name="Line 74"/>
          <p:cNvSpPr>
            <a:spLocks noChangeShapeType="1"/>
          </p:cNvSpPr>
          <p:nvPr userDrawn="1"/>
        </p:nvSpPr>
        <p:spPr bwMode="auto">
          <a:xfrm>
            <a:off x="250825" y="1247775"/>
            <a:ext cx="7962900" cy="0"/>
          </a:xfrm>
          <a:prstGeom prst="line">
            <a:avLst/>
          </a:prstGeom>
          <a:noFill/>
          <a:ln w="50800">
            <a:solidFill>
              <a:srgbClr val="003366"/>
            </a:solidFill>
            <a:round/>
            <a:headEnd/>
            <a:tailEnd/>
          </a:ln>
        </p:spPr>
        <p:txBody>
          <a:bodyPr wrap="none" anchor="ctr">
            <a:prstTxWarp prst="textNoShape">
              <a:avLst/>
            </a:prstTxWarp>
          </a:bodyPr>
          <a:lstStyle/>
          <a:p>
            <a:pPr>
              <a:defRPr/>
            </a:pPr>
            <a:endParaRPr lang="en-US">
              <a:solidFill>
                <a:schemeClr val="tx1"/>
              </a:solidFill>
              <a:effectLst/>
              <a:latin typeface="Arial" pitchFamily="-107" charset="0"/>
              <a:ea typeface="+mn-ea"/>
              <a:cs typeface="+mn-cs"/>
            </a:endParaRPr>
          </a:p>
        </p:txBody>
      </p:sp>
      <p:pic>
        <p:nvPicPr>
          <p:cNvPr id="1034" name="Picture 10" descr="power_web"/>
          <p:cNvPicPr>
            <a:picLocks noChangeAspect="1" noChangeArrowheads="1"/>
          </p:cNvPicPr>
          <p:nvPr userDrawn="1"/>
        </p:nvPicPr>
        <p:blipFill>
          <a:blip r:embed="rId15"/>
          <a:srcRect/>
          <a:stretch>
            <a:fillRect/>
          </a:stretch>
        </p:blipFill>
        <p:spPr bwMode="auto">
          <a:xfrm>
            <a:off x="6486525" y="5969000"/>
            <a:ext cx="2447925" cy="801688"/>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hdr="0" ftr="0" dt="0"/>
  <p:txStyles>
    <p:titleStyle>
      <a:lvl1pPr algn="ctr" rtl="0" eaLnBrk="0" fontAlgn="base" hangingPunct="0">
        <a:spcBef>
          <a:spcPct val="0"/>
        </a:spcBef>
        <a:spcAft>
          <a:spcPct val="0"/>
        </a:spcAft>
        <a:defRPr sz="4400">
          <a:solidFill>
            <a:srgbClr val="993366"/>
          </a:solidFill>
          <a:latin typeface="+mj-lt"/>
          <a:ea typeface="ＭＳ Ｐゴシック" pitchFamily="-107" charset="-128"/>
          <a:cs typeface="ＭＳ Ｐゴシック" pitchFamily="-107" charset="-128"/>
        </a:defRPr>
      </a:lvl1pPr>
      <a:lvl2pPr algn="ctr" rtl="0" eaLnBrk="0" fontAlgn="base" hangingPunct="0">
        <a:spcBef>
          <a:spcPct val="0"/>
        </a:spcBef>
        <a:spcAft>
          <a:spcPct val="0"/>
        </a:spcAft>
        <a:defRPr sz="4400">
          <a:solidFill>
            <a:srgbClr val="993366"/>
          </a:solidFill>
          <a:latin typeface="Arial" pitchFamily="-107" charset="0"/>
          <a:ea typeface="ＭＳ Ｐゴシック" pitchFamily="-107" charset="-128"/>
          <a:cs typeface="ＭＳ Ｐゴシック" pitchFamily="-107" charset="-128"/>
        </a:defRPr>
      </a:lvl2pPr>
      <a:lvl3pPr algn="ctr" rtl="0" eaLnBrk="0" fontAlgn="base" hangingPunct="0">
        <a:spcBef>
          <a:spcPct val="0"/>
        </a:spcBef>
        <a:spcAft>
          <a:spcPct val="0"/>
        </a:spcAft>
        <a:defRPr sz="4400">
          <a:solidFill>
            <a:srgbClr val="993366"/>
          </a:solidFill>
          <a:latin typeface="Arial" pitchFamily="-107" charset="0"/>
          <a:ea typeface="ＭＳ Ｐゴシック" pitchFamily="-107" charset="-128"/>
          <a:cs typeface="ＭＳ Ｐゴシック" pitchFamily="-107" charset="-128"/>
        </a:defRPr>
      </a:lvl3pPr>
      <a:lvl4pPr algn="ctr" rtl="0" eaLnBrk="0" fontAlgn="base" hangingPunct="0">
        <a:spcBef>
          <a:spcPct val="0"/>
        </a:spcBef>
        <a:spcAft>
          <a:spcPct val="0"/>
        </a:spcAft>
        <a:defRPr sz="4400">
          <a:solidFill>
            <a:srgbClr val="993366"/>
          </a:solidFill>
          <a:latin typeface="Arial" pitchFamily="-107" charset="0"/>
          <a:ea typeface="ＭＳ Ｐゴシック" pitchFamily="-107" charset="-128"/>
          <a:cs typeface="ＭＳ Ｐゴシック" pitchFamily="-107" charset="-128"/>
        </a:defRPr>
      </a:lvl4pPr>
      <a:lvl5pPr algn="ctr" rtl="0" eaLnBrk="0" fontAlgn="base" hangingPunct="0">
        <a:spcBef>
          <a:spcPct val="0"/>
        </a:spcBef>
        <a:spcAft>
          <a:spcPct val="0"/>
        </a:spcAft>
        <a:defRPr sz="4400">
          <a:solidFill>
            <a:srgbClr val="993366"/>
          </a:solidFill>
          <a:latin typeface="Arial" pitchFamily="-107" charset="0"/>
          <a:ea typeface="ＭＳ Ｐゴシック" pitchFamily="-107" charset="-128"/>
          <a:cs typeface="ＭＳ Ｐゴシック" pitchFamily="-107" charset="-128"/>
        </a:defRPr>
      </a:lvl5pPr>
      <a:lvl6pPr marL="457200" algn="ctr" rtl="0" fontAlgn="base">
        <a:spcBef>
          <a:spcPct val="0"/>
        </a:spcBef>
        <a:spcAft>
          <a:spcPct val="0"/>
        </a:spcAft>
        <a:defRPr sz="4400">
          <a:solidFill>
            <a:srgbClr val="993366"/>
          </a:solidFill>
          <a:latin typeface="Arial" pitchFamily="-107" charset="0"/>
        </a:defRPr>
      </a:lvl6pPr>
      <a:lvl7pPr marL="914400" algn="ctr" rtl="0" fontAlgn="base">
        <a:spcBef>
          <a:spcPct val="0"/>
        </a:spcBef>
        <a:spcAft>
          <a:spcPct val="0"/>
        </a:spcAft>
        <a:defRPr sz="4400">
          <a:solidFill>
            <a:srgbClr val="993366"/>
          </a:solidFill>
          <a:latin typeface="Arial" pitchFamily="-107" charset="0"/>
        </a:defRPr>
      </a:lvl7pPr>
      <a:lvl8pPr marL="1371600" algn="ctr" rtl="0" fontAlgn="base">
        <a:spcBef>
          <a:spcPct val="0"/>
        </a:spcBef>
        <a:spcAft>
          <a:spcPct val="0"/>
        </a:spcAft>
        <a:defRPr sz="4400">
          <a:solidFill>
            <a:srgbClr val="993366"/>
          </a:solidFill>
          <a:latin typeface="Arial" pitchFamily="-107" charset="0"/>
        </a:defRPr>
      </a:lvl8pPr>
      <a:lvl9pPr marL="1828800" algn="ctr" rtl="0" fontAlgn="base">
        <a:spcBef>
          <a:spcPct val="0"/>
        </a:spcBef>
        <a:spcAft>
          <a:spcPct val="0"/>
        </a:spcAft>
        <a:defRPr sz="4400">
          <a:solidFill>
            <a:srgbClr val="993366"/>
          </a:solidFill>
          <a:latin typeface="Arial" pitchFamily="-107" charset="0"/>
        </a:defRPr>
      </a:lvl9pPr>
    </p:titleStyle>
    <p:bodyStyle>
      <a:lvl1pPr marL="342900" indent="-342900" algn="l" rtl="0" eaLnBrk="0" fontAlgn="base" hangingPunct="0">
        <a:spcBef>
          <a:spcPct val="20000"/>
        </a:spcBef>
        <a:spcAft>
          <a:spcPct val="0"/>
        </a:spcAft>
        <a:buFont typeface="Wingdings" charset="2"/>
        <a:buChar char="Ø"/>
        <a:defRPr sz="3200">
          <a:solidFill>
            <a:srgbClr val="003366"/>
          </a:solidFill>
          <a:latin typeface="+mn-lt"/>
          <a:ea typeface="ＭＳ Ｐゴシック" pitchFamily="-107" charset="-128"/>
          <a:cs typeface="ＭＳ Ｐゴシック" pitchFamily="-107" charset="-128"/>
        </a:defRPr>
      </a:lvl1pPr>
      <a:lvl2pPr marL="742950" indent="-285750" algn="l" rtl="0" eaLnBrk="0" fontAlgn="base" hangingPunct="0">
        <a:spcBef>
          <a:spcPct val="20000"/>
        </a:spcBef>
        <a:spcAft>
          <a:spcPct val="0"/>
        </a:spcAft>
        <a:buChar char="–"/>
        <a:defRPr sz="2800">
          <a:solidFill>
            <a:srgbClr val="003366"/>
          </a:solidFill>
          <a:latin typeface="+mn-lt"/>
          <a:ea typeface="ＭＳ Ｐゴシック" pitchFamily="-107" charset="-128"/>
        </a:defRPr>
      </a:lvl2pPr>
      <a:lvl3pPr marL="1143000" indent="-228600" algn="l" rtl="0" eaLnBrk="0" fontAlgn="base" hangingPunct="0">
        <a:spcBef>
          <a:spcPct val="20000"/>
        </a:spcBef>
        <a:spcAft>
          <a:spcPct val="0"/>
        </a:spcAft>
        <a:buChar char="•"/>
        <a:defRPr sz="2400">
          <a:solidFill>
            <a:srgbClr val="003366"/>
          </a:solidFill>
          <a:latin typeface="+mn-lt"/>
          <a:ea typeface="ＭＳ Ｐゴシック" pitchFamily="-107" charset="-128"/>
        </a:defRPr>
      </a:lvl3pPr>
      <a:lvl4pPr marL="1600200" indent="-228600" algn="l" rtl="0" eaLnBrk="0" fontAlgn="base" hangingPunct="0">
        <a:spcBef>
          <a:spcPct val="20000"/>
        </a:spcBef>
        <a:spcAft>
          <a:spcPct val="0"/>
        </a:spcAft>
        <a:buChar char="–"/>
        <a:defRPr sz="2000">
          <a:solidFill>
            <a:srgbClr val="003366"/>
          </a:solidFill>
          <a:latin typeface="+mn-lt"/>
          <a:ea typeface="ＭＳ Ｐゴシック" pitchFamily="-107" charset="-128"/>
        </a:defRPr>
      </a:lvl4pPr>
      <a:lvl5pPr marL="2057400" indent="-228600" algn="l" rtl="0" eaLnBrk="0" fontAlgn="base" hangingPunct="0">
        <a:spcBef>
          <a:spcPct val="20000"/>
        </a:spcBef>
        <a:spcAft>
          <a:spcPct val="0"/>
        </a:spcAft>
        <a:buChar char="»"/>
        <a:defRPr sz="2000">
          <a:solidFill>
            <a:srgbClr val="003366"/>
          </a:solidFill>
          <a:latin typeface="+mn-lt"/>
          <a:ea typeface="ＭＳ Ｐゴシック" pitchFamily="-107" charset="-128"/>
        </a:defRPr>
      </a:lvl5pPr>
      <a:lvl6pPr marL="2514600" indent="-228600" algn="l" rtl="0" fontAlgn="base">
        <a:spcBef>
          <a:spcPct val="20000"/>
        </a:spcBef>
        <a:spcAft>
          <a:spcPct val="0"/>
        </a:spcAft>
        <a:buChar char="»"/>
        <a:defRPr sz="2000">
          <a:solidFill>
            <a:srgbClr val="003366"/>
          </a:solidFill>
          <a:latin typeface="+mn-lt"/>
          <a:ea typeface="ＭＳ Ｐゴシック" pitchFamily="-107" charset="-128"/>
        </a:defRPr>
      </a:lvl6pPr>
      <a:lvl7pPr marL="2971800" indent="-228600" algn="l" rtl="0" fontAlgn="base">
        <a:spcBef>
          <a:spcPct val="20000"/>
        </a:spcBef>
        <a:spcAft>
          <a:spcPct val="0"/>
        </a:spcAft>
        <a:buChar char="»"/>
        <a:defRPr sz="2000">
          <a:solidFill>
            <a:srgbClr val="003366"/>
          </a:solidFill>
          <a:latin typeface="+mn-lt"/>
          <a:ea typeface="ＭＳ Ｐゴシック" pitchFamily="-107" charset="-128"/>
        </a:defRPr>
      </a:lvl7pPr>
      <a:lvl8pPr marL="3429000" indent="-228600" algn="l" rtl="0" fontAlgn="base">
        <a:spcBef>
          <a:spcPct val="20000"/>
        </a:spcBef>
        <a:spcAft>
          <a:spcPct val="0"/>
        </a:spcAft>
        <a:buChar char="»"/>
        <a:defRPr sz="2000">
          <a:solidFill>
            <a:srgbClr val="003366"/>
          </a:solidFill>
          <a:latin typeface="+mn-lt"/>
          <a:ea typeface="ＭＳ Ｐゴシック" pitchFamily="-107" charset="-128"/>
        </a:defRPr>
      </a:lvl8pPr>
      <a:lvl9pPr marL="3886200" indent="-228600" algn="l" rtl="0" fontAlgn="base">
        <a:spcBef>
          <a:spcPct val="20000"/>
        </a:spcBef>
        <a:spcAft>
          <a:spcPct val="0"/>
        </a:spcAft>
        <a:buChar char="»"/>
        <a:defRPr sz="2000">
          <a:solidFill>
            <a:srgbClr val="003366"/>
          </a:solidFill>
          <a:latin typeface="+mn-lt"/>
          <a:ea typeface="ＭＳ Ｐゴシック" pitchFamily="-107"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4" Type="http://schemas.openxmlformats.org/officeDocument/2006/relationships/image" Target="../media/image3.jpeg"/><Relationship Id="rId5" Type="http://schemas.openxmlformats.org/officeDocument/2006/relationships/oleObject" Target="../embeddings/oleObject1.bin"/><Relationship Id="rId6" Type="http://schemas.openxmlformats.org/officeDocument/2006/relationships/image" Target="../media/image4.png"/><Relationship Id="rId7" Type="http://schemas.openxmlformats.org/officeDocument/2006/relationships/image" Target="../media/image5.jpeg"/><Relationship Id="rId1" Type="http://schemas.openxmlformats.org/officeDocument/2006/relationships/vmlDrawing" Target="../drawings/vmlDrawing1.vml"/><Relationship Id="rId2"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vmlDrawing" Target="../drawings/vmlDrawing4.vml"/><Relationship Id="rId2" Type="http://schemas.openxmlformats.org/officeDocument/2006/relationships/slideLayout" Target="../slideLayouts/slideLayout2.xml"/><Relationship Id="rId3" Type="http://schemas.openxmlformats.org/officeDocument/2006/relationships/oleObject" Target="../embeddings/Microsoft_Excel_Chart3.xls"/></Relationships>
</file>

<file path=ppt/slides/_rels/slide12.xml.rels><?xml version="1.0" encoding="UTF-8" standalone="yes"?>
<Relationships xmlns="http://schemas.openxmlformats.org/package/2006/relationships"><Relationship Id="rId1" Type="http://schemas.openxmlformats.org/officeDocument/2006/relationships/vmlDrawing" Target="../drawings/vmlDrawing5.vml"/><Relationship Id="rId2" Type="http://schemas.openxmlformats.org/officeDocument/2006/relationships/slideLayout" Target="../slideLayouts/slideLayout2.xml"/><Relationship Id="rId3" Type="http://schemas.openxmlformats.org/officeDocument/2006/relationships/oleObject" Target="../embeddings/Microsoft_Excel_Chart4.xls"/></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4.xml"/><Relationship Id="rId4" Type="http://schemas.openxmlformats.org/officeDocument/2006/relationships/oleObject" Target="../embeddings/oleObject2.bin"/><Relationship Id="rId5" Type="http://schemas.openxmlformats.org/officeDocument/2006/relationships/image" Target="../media/image11.wmf"/><Relationship Id="rId1" Type="http://schemas.openxmlformats.org/officeDocument/2006/relationships/vmlDrawing" Target="../drawings/vmlDrawing6.vml"/><Relationship Id="rId2"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vmlDrawing" Target="../drawings/vmlDrawing7.vml"/><Relationship Id="rId2" Type="http://schemas.openxmlformats.org/officeDocument/2006/relationships/slideLayout" Target="../slideLayouts/slideLayout2.xml"/><Relationship Id="rId3" Type="http://schemas.openxmlformats.org/officeDocument/2006/relationships/oleObject" Target="../embeddings/Microsoft_Excel_Chart5.xls"/></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vmlDrawing" Target="../drawings/vmlDrawing8.vml"/><Relationship Id="rId2" Type="http://schemas.openxmlformats.org/officeDocument/2006/relationships/slideLayout" Target="../slideLayouts/slideLayout2.xml"/><Relationship Id="rId3" Type="http://schemas.openxmlformats.org/officeDocument/2006/relationships/oleObject" Target="../embeddings/Microsoft_Excel_Chart6.xls"/></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vmlDrawing" Target="../drawings/vmlDrawing9.vml"/><Relationship Id="rId2" Type="http://schemas.openxmlformats.org/officeDocument/2006/relationships/slideLayout" Target="../slideLayouts/slideLayout6.xml"/><Relationship Id="rId3" Type="http://schemas.openxmlformats.org/officeDocument/2006/relationships/oleObject" Target="../embeddings/Microsoft_Excel_Chart7.xls"/></Relationships>
</file>

<file path=ppt/slides/_rels/slide19.xml.rels><?xml version="1.0" encoding="UTF-8" standalone="yes"?>
<Relationships xmlns="http://schemas.openxmlformats.org/package/2006/relationships"><Relationship Id="rId1" Type="http://schemas.openxmlformats.org/officeDocument/2006/relationships/vmlDrawing" Target="../drawings/vmlDrawing10.vml"/><Relationship Id="rId2" Type="http://schemas.openxmlformats.org/officeDocument/2006/relationships/slideLayout" Target="../slideLayouts/slideLayout6.xml"/><Relationship Id="rId3" Type="http://schemas.openxmlformats.org/officeDocument/2006/relationships/oleObject" Target="../embeddings/Microsoft_Excel_Chart8.xls"/></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vmlDrawing" Target="../drawings/vmlDrawing11.vml"/><Relationship Id="rId2" Type="http://schemas.openxmlformats.org/officeDocument/2006/relationships/slideLayout" Target="../slideLayouts/slideLayout6.xml"/><Relationship Id="rId3" Type="http://schemas.openxmlformats.org/officeDocument/2006/relationships/oleObject" Target="../embeddings/Microsoft_Excel_Chart9.xls"/></Relationships>
</file>

<file path=ppt/slides/_rels/slide21.xml.rels><?xml version="1.0" encoding="UTF-8" standalone="yes"?>
<Relationships xmlns="http://schemas.openxmlformats.org/package/2006/relationships"><Relationship Id="rId1" Type="http://schemas.openxmlformats.org/officeDocument/2006/relationships/vmlDrawing" Target="../drawings/vmlDrawing12.vml"/><Relationship Id="rId2" Type="http://schemas.openxmlformats.org/officeDocument/2006/relationships/slideLayout" Target="../slideLayouts/slideLayout6.xml"/><Relationship Id="rId3" Type="http://schemas.openxmlformats.org/officeDocument/2006/relationships/oleObject" Target="../embeddings/Microsoft_Excel_Chart10.xls"/></Relationships>
</file>

<file path=ppt/slides/_rels/slide22.xml.rels><?xml version="1.0" encoding="UTF-8" standalone="yes"?>
<Relationships xmlns="http://schemas.openxmlformats.org/package/2006/relationships"><Relationship Id="rId1" Type="http://schemas.openxmlformats.org/officeDocument/2006/relationships/vmlDrawing" Target="../drawings/vmlDrawing13.vml"/><Relationship Id="rId2" Type="http://schemas.openxmlformats.org/officeDocument/2006/relationships/slideLayout" Target="../slideLayouts/slideLayout6.xml"/><Relationship Id="rId3" Type="http://schemas.openxmlformats.org/officeDocument/2006/relationships/oleObject" Target="../embeddings/Microsoft_Excel_Chart11.xls"/></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5.xml"/><Relationship Id="rId4" Type="http://schemas.openxmlformats.org/officeDocument/2006/relationships/oleObject" Target="../embeddings/Microsoft_Excel_Chart12.xls"/><Relationship Id="rId1" Type="http://schemas.openxmlformats.org/officeDocument/2006/relationships/vmlDrawing" Target="../drawings/vmlDrawing14.vml"/><Relationship Id="rId2"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vmlDrawing" Target="../drawings/vmlDrawing15.vml"/><Relationship Id="rId2" Type="http://schemas.openxmlformats.org/officeDocument/2006/relationships/slideLayout" Target="../slideLayouts/slideLayout2.xml"/><Relationship Id="rId3" Type="http://schemas.openxmlformats.org/officeDocument/2006/relationships/oleObject" Target="../embeddings/Microsoft_Excel_Chart13.xls"/></Relationships>
</file>

<file path=ppt/slides/_rels/slide26.xml.rels><?xml version="1.0" encoding="UTF-8" standalone="yes"?>
<Relationships xmlns="http://schemas.openxmlformats.org/package/2006/relationships"><Relationship Id="rId1" Type="http://schemas.openxmlformats.org/officeDocument/2006/relationships/vmlDrawing" Target="../drawings/vmlDrawing16.vml"/><Relationship Id="rId2" Type="http://schemas.openxmlformats.org/officeDocument/2006/relationships/slideLayout" Target="../slideLayouts/slideLayout2.xml"/><Relationship Id="rId3" Type="http://schemas.openxmlformats.org/officeDocument/2006/relationships/oleObject" Target="../embeddings/Microsoft_Excel_Chart14.xls"/></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2.w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3.jpeg"/><Relationship Id="rId4" Type="http://schemas.openxmlformats.org/officeDocument/2006/relationships/image" Target="../media/image4.png"/><Relationship Id="rId5" Type="http://schemas.openxmlformats.org/officeDocument/2006/relationships/image" Target="../media/image5.jpeg"/><Relationship Id="rId1" Type="http://schemas.openxmlformats.org/officeDocument/2006/relationships/slideLayout" Target="../slideLayouts/slideLayout6.xml"/><Relationship Id="rId2" Type="http://schemas.openxmlformats.org/officeDocument/2006/relationships/notesSlide" Target="../notesSlides/notesSlide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6.jpeg"/><Relationship Id="rId3" Type="http://schemas.openxmlformats.org/officeDocument/2006/relationships/hyperlink" Target="http://www.powerstudy.ca"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vmlDrawing" Target="../drawings/vmlDrawing2.vml"/><Relationship Id="rId2" Type="http://schemas.openxmlformats.org/officeDocument/2006/relationships/slideLayout" Target="../slideLayouts/slideLayout7.xml"/><Relationship Id="rId3" Type="http://schemas.openxmlformats.org/officeDocument/2006/relationships/oleObject" Target="../embeddings/Microsoft_Excel_Chart1.xls"/></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3.xml"/><Relationship Id="rId4" Type="http://schemas.openxmlformats.org/officeDocument/2006/relationships/oleObject" Target="../embeddings/Microsoft_Excel_Chart2.xls"/><Relationship Id="rId1" Type="http://schemas.openxmlformats.org/officeDocument/2006/relationships/vmlDrawing" Target="../drawings/vmlDrawing3.vml"/><Relationship Id="rId2"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cSld>
    <p:spTree>
      <p:nvGrpSpPr>
        <p:cNvPr id="1" name=""/>
        <p:cNvGrpSpPr/>
        <p:nvPr/>
      </p:nvGrpSpPr>
      <p:grpSpPr>
        <a:xfrm>
          <a:off x="0" y="0"/>
          <a:ext cx="0" cy="0"/>
          <a:chOff x="0" y="0"/>
          <a:chExt cx="0" cy="0"/>
        </a:xfrm>
      </p:grpSpPr>
      <p:sp>
        <p:nvSpPr>
          <p:cNvPr id="17411" name="Rectangle 2"/>
          <p:cNvSpPr>
            <a:spLocks noChangeArrowheads="1"/>
          </p:cNvSpPr>
          <p:nvPr/>
        </p:nvSpPr>
        <p:spPr bwMode="auto">
          <a:xfrm>
            <a:off x="0" y="0"/>
            <a:ext cx="9144000" cy="1600200"/>
          </a:xfrm>
          <a:prstGeom prst="rect">
            <a:avLst/>
          </a:prstGeom>
          <a:noFill/>
          <a:ln w="12700">
            <a:noFill/>
            <a:miter lim="800000"/>
            <a:headEnd/>
            <a:tailEnd/>
          </a:ln>
        </p:spPr>
        <p:txBody>
          <a:bodyPr wrap="none" anchor="ctr">
            <a:prstTxWarp prst="textNoShape">
              <a:avLst/>
            </a:prstTxWarp>
          </a:bodyPr>
          <a:lstStyle/>
          <a:p>
            <a:endParaRPr lang="en-US">
              <a:solidFill>
                <a:schemeClr val="tx1"/>
              </a:solidFill>
              <a:effectLst/>
            </a:endParaRPr>
          </a:p>
        </p:txBody>
      </p:sp>
      <p:sp>
        <p:nvSpPr>
          <p:cNvPr id="17412" name="Rectangle 2"/>
          <p:cNvSpPr>
            <a:spLocks noGrp="1" noChangeArrowheads="1"/>
          </p:cNvSpPr>
          <p:nvPr>
            <p:ph type="ctrTitle" idx="4294967295"/>
          </p:nvPr>
        </p:nvSpPr>
        <p:spPr>
          <a:xfrm>
            <a:off x="257175" y="3352800"/>
            <a:ext cx="8610600" cy="1828800"/>
          </a:xfrm>
        </p:spPr>
        <p:txBody>
          <a:bodyPr/>
          <a:lstStyle/>
          <a:p>
            <a:r>
              <a:rPr lang="en-US" b="1" dirty="0">
                <a:ea typeface="ＭＳ Ｐゴシック" charset="-128"/>
                <a:cs typeface="ＭＳ Ｐゴシック" charset="-128"/>
              </a:rPr>
              <a:t/>
            </a:r>
            <a:br>
              <a:rPr lang="en-US" b="1" dirty="0">
                <a:ea typeface="ＭＳ Ｐゴシック" charset="-128"/>
                <a:cs typeface="ＭＳ Ｐゴシック" charset="-128"/>
              </a:rPr>
            </a:br>
            <a:r>
              <a:rPr lang="en-US" b="1" dirty="0">
                <a:ea typeface="ＭＳ Ｐゴシック" charset="-128"/>
                <a:cs typeface="ＭＳ Ｐゴシック" charset="-128"/>
              </a:rPr>
              <a:t/>
            </a:r>
            <a:br>
              <a:rPr lang="en-US" b="1" dirty="0">
                <a:ea typeface="ＭＳ Ｐゴシック" charset="-128"/>
                <a:cs typeface="ＭＳ Ｐゴシック" charset="-128"/>
              </a:rPr>
            </a:br>
            <a:r>
              <a:rPr lang="en-US" b="1" dirty="0">
                <a:ea typeface="ＭＳ Ｐゴシック" charset="-128"/>
                <a:cs typeface="ＭＳ Ｐゴシック" charset="-128"/>
              </a:rPr>
              <a:t> </a:t>
            </a:r>
            <a:r>
              <a:rPr lang="en-US" sz="2800" b="1" dirty="0">
                <a:effectLst>
                  <a:outerShdw blurRad="38100" dist="38100" dir="2700000" algn="tl">
                    <a:srgbClr val="DDDDDD"/>
                  </a:outerShdw>
                </a:effectLst>
                <a:ea typeface="ＭＳ Ｐゴシック" charset="-128"/>
                <a:cs typeface="ＭＳ Ｐゴシック" charset="-128"/>
              </a:rPr>
              <a:t>A 21st Century Data Strategy for Health and Health Care Surveys:</a:t>
            </a:r>
            <a:br>
              <a:rPr lang="en-US" sz="2800" b="1" dirty="0">
                <a:effectLst>
                  <a:outerShdw blurRad="38100" dist="38100" dir="2700000" algn="tl">
                    <a:srgbClr val="DDDDDD"/>
                  </a:outerShdw>
                </a:effectLst>
                <a:ea typeface="ＭＳ Ｐゴシック" charset="-128"/>
                <a:cs typeface="ＭＳ Ｐゴシック" charset="-128"/>
              </a:rPr>
            </a:br>
            <a:r>
              <a:rPr lang="en-US" sz="2800" b="1" dirty="0">
                <a:effectLst>
                  <a:outerShdw blurRad="38100" dist="38100" dir="2700000" algn="tl">
                    <a:srgbClr val="DDDDDD"/>
                  </a:outerShdw>
                </a:effectLst>
                <a:ea typeface="ＭＳ Ｐゴシック" charset="-128"/>
                <a:cs typeface="ＭＳ Ｐゴシック" charset="-128"/>
              </a:rPr>
              <a:t>Their Unique Contribution to Improving Health Outcomes and Reducing Disparities</a:t>
            </a:r>
            <a:r>
              <a:rPr lang="en-US" sz="2800" dirty="0" smtClean="0">
                <a:effectLst>
                  <a:outerShdw blurRad="38100" dist="38100" dir="2700000" algn="tl">
                    <a:srgbClr val="DDDDDD"/>
                  </a:outerShdw>
                </a:effectLst>
                <a:ea typeface="ＭＳ Ｐゴシック" charset="-128"/>
                <a:cs typeface="ＭＳ Ｐゴシック" charset="-128"/>
              </a:rPr>
              <a:t> </a:t>
            </a:r>
            <a:br>
              <a:rPr lang="en-US" sz="2800" dirty="0" smtClean="0">
                <a:effectLst>
                  <a:outerShdw blurRad="38100" dist="38100" dir="2700000" algn="tl">
                    <a:srgbClr val="DDDDDD"/>
                  </a:outerShdw>
                </a:effectLst>
                <a:ea typeface="ＭＳ Ｐゴシック" charset="-128"/>
                <a:cs typeface="ＭＳ Ｐゴシック" charset="-128"/>
              </a:rPr>
            </a:br>
            <a:r>
              <a:rPr lang="en-US" sz="2800" dirty="0" smtClean="0">
                <a:effectLst>
                  <a:outerShdw blurRad="38100" dist="38100" dir="2700000" algn="tl">
                    <a:srgbClr val="DDDDDD"/>
                  </a:outerShdw>
                </a:effectLst>
                <a:ea typeface="ＭＳ Ｐゴシック" charset="-128"/>
                <a:cs typeface="ＭＳ Ｐゴシック" charset="-128"/>
              </a:rPr>
              <a:t/>
            </a:r>
            <a:br>
              <a:rPr lang="en-US" sz="2800" dirty="0" smtClean="0">
                <a:effectLst>
                  <a:outerShdw blurRad="38100" dist="38100" dir="2700000" algn="tl">
                    <a:srgbClr val="DDDDDD"/>
                  </a:outerShdw>
                </a:effectLst>
                <a:ea typeface="ＭＳ Ｐゴシック" charset="-128"/>
                <a:cs typeface="ＭＳ Ｐゴシック" charset="-128"/>
              </a:rPr>
            </a:br>
            <a:r>
              <a:rPr lang="en-US" sz="1800" b="1" dirty="0" smtClean="0">
                <a:solidFill>
                  <a:srgbClr val="003366"/>
                </a:solidFill>
                <a:effectLst>
                  <a:outerShdw blurRad="38100" dist="38100" dir="2700000" algn="tl">
                    <a:srgbClr val="DDDDDD"/>
                  </a:outerShdw>
                </a:effectLst>
              </a:rPr>
              <a:t>Arlene S. </a:t>
            </a:r>
            <a:r>
              <a:rPr lang="en-US" sz="1800" b="1" dirty="0" err="1" smtClean="0">
                <a:solidFill>
                  <a:srgbClr val="003366"/>
                </a:solidFill>
                <a:effectLst>
                  <a:outerShdw blurRad="38100" dist="38100" dir="2700000" algn="tl">
                    <a:srgbClr val="DDDDDD"/>
                  </a:outerShdw>
                </a:effectLst>
              </a:rPr>
              <a:t>Bierman</a:t>
            </a:r>
            <a:r>
              <a:rPr lang="en-US" sz="1800" b="1" dirty="0" smtClean="0">
                <a:solidFill>
                  <a:srgbClr val="003366"/>
                </a:solidFill>
                <a:effectLst>
                  <a:outerShdw blurRad="38100" dist="38100" dir="2700000" algn="tl">
                    <a:srgbClr val="DDDDDD"/>
                  </a:outerShdw>
                </a:effectLst>
              </a:rPr>
              <a:t> MD MS</a:t>
            </a:r>
            <a:br>
              <a:rPr lang="en-US" sz="1800" b="1" dirty="0" smtClean="0">
                <a:solidFill>
                  <a:srgbClr val="003366"/>
                </a:solidFill>
                <a:effectLst>
                  <a:outerShdw blurRad="38100" dist="38100" dir="2700000" algn="tl">
                    <a:srgbClr val="DDDDDD"/>
                  </a:outerShdw>
                </a:effectLst>
              </a:rPr>
            </a:br>
            <a:r>
              <a:rPr lang="en-US" sz="1800" dirty="0" smtClean="0">
                <a:solidFill>
                  <a:srgbClr val="003366"/>
                </a:solidFill>
                <a:effectLst>
                  <a:outerShdw blurRad="38100" dist="38100" dir="2700000" algn="tl">
                    <a:srgbClr val="DDDDDD"/>
                  </a:outerShdw>
                </a:effectLst>
              </a:rPr>
              <a:t>OWHC Chair in Women’s Health</a:t>
            </a:r>
            <a:br>
              <a:rPr lang="en-US" sz="1800" dirty="0" smtClean="0">
                <a:solidFill>
                  <a:srgbClr val="003366"/>
                </a:solidFill>
                <a:effectLst>
                  <a:outerShdw blurRad="38100" dist="38100" dir="2700000" algn="tl">
                    <a:srgbClr val="DDDDDD"/>
                  </a:outerShdw>
                </a:effectLst>
              </a:rPr>
            </a:br>
            <a:r>
              <a:rPr lang="en-US" sz="1800" dirty="0" smtClean="0">
                <a:solidFill>
                  <a:srgbClr val="003366"/>
                </a:solidFill>
                <a:effectLst>
                  <a:outerShdw blurRad="38100" dist="38100" dir="2700000" algn="tl">
                    <a:srgbClr val="DDDDDD"/>
                  </a:outerShdw>
                </a:effectLst>
              </a:rPr>
              <a:t>St. Michael’s Hospital, University of Toronto</a:t>
            </a:r>
            <a:br>
              <a:rPr lang="en-US" sz="1800" dirty="0" smtClean="0">
                <a:solidFill>
                  <a:srgbClr val="003366"/>
                </a:solidFill>
                <a:effectLst>
                  <a:outerShdw blurRad="38100" dist="38100" dir="2700000" algn="tl">
                    <a:srgbClr val="DDDDDD"/>
                  </a:outerShdw>
                </a:effectLst>
              </a:rPr>
            </a:br>
            <a:r>
              <a:rPr lang="en-US" sz="1800" dirty="0" smtClean="0">
                <a:solidFill>
                  <a:srgbClr val="003366"/>
                </a:solidFill>
                <a:effectLst>
                  <a:outerShdw blurRad="38100" dist="38100" dir="2700000" algn="tl">
                    <a:srgbClr val="DDDDDD"/>
                  </a:outerShdw>
                </a:effectLst>
              </a:rPr>
              <a:t/>
            </a:r>
            <a:br>
              <a:rPr lang="en-US" sz="1800" dirty="0" smtClean="0">
                <a:solidFill>
                  <a:srgbClr val="003366"/>
                </a:solidFill>
                <a:effectLst>
                  <a:outerShdw blurRad="38100" dist="38100" dir="2700000" algn="tl">
                    <a:srgbClr val="DDDDDD"/>
                  </a:outerShdw>
                </a:effectLst>
              </a:rPr>
            </a:br>
            <a:r>
              <a:rPr lang="en-US" sz="1600" dirty="0" smtClean="0">
                <a:solidFill>
                  <a:srgbClr val="003366"/>
                </a:solidFill>
                <a:effectLst/>
              </a:rPr>
              <a:t>AHRQ Annual Meeting</a:t>
            </a:r>
            <a:br>
              <a:rPr lang="en-US" sz="1600" dirty="0" smtClean="0">
                <a:solidFill>
                  <a:srgbClr val="003366"/>
                </a:solidFill>
                <a:effectLst/>
              </a:rPr>
            </a:br>
            <a:r>
              <a:rPr lang="en-US" sz="1600" dirty="0" smtClean="0">
                <a:solidFill>
                  <a:srgbClr val="003366"/>
                </a:solidFill>
                <a:effectLst/>
              </a:rPr>
              <a:t>September 29 , 2010</a:t>
            </a:r>
            <a:br>
              <a:rPr lang="en-US" sz="1600" dirty="0" smtClean="0">
                <a:solidFill>
                  <a:srgbClr val="003366"/>
                </a:solidFill>
                <a:effectLst/>
              </a:rPr>
            </a:br>
            <a:r>
              <a:rPr lang="en-US" sz="2800" dirty="0" smtClean="0">
                <a:effectLst/>
              </a:rPr>
              <a:t/>
            </a:r>
            <a:br>
              <a:rPr lang="en-US" sz="2800" dirty="0" smtClean="0">
                <a:effectLst/>
              </a:rPr>
            </a:br>
            <a:r>
              <a:rPr lang="en-US" sz="2800" dirty="0" smtClean="0">
                <a:effectLst/>
              </a:rPr>
              <a:t/>
            </a:r>
            <a:br>
              <a:rPr lang="en-US" sz="2800" dirty="0" smtClean="0">
                <a:effectLst/>
              </a:rPr>
            </a:br>
            <a:r>
              <a:rPr lang="en-US" sz="2800" dirty="0" smtClean="0">
                <a:effectLst>
                  <a:outerShdw blurRad="38100" dist="38100" dir="2700000" algn="tl">
                    <a:srgbClr val="DDDDDD"/>
                  </a:outerShdw>
                </a:effectLst>
              </a:rPr>
              <a:t/>
            </a:r>
            <a:br>
              <a:rPr lang="en-US" sz="2800" dirty="0" smtClean="0">
                <a:effectLst>
                  <a:outerShdw blurRad="38100" dist="38100" dir="2700000" algn="tl">
                    <a:srgbClr val="DDDDDD"/>
                  </a:outerShdw>
                </a:effectLst>
              </a:rPr>
            </a:br>
            <a:r>
              <a:rPr lang="en-US" sz="2800" b="1" dirty="0" smtClean="0">
                <a:effectLst/>
              </a:rPr>
              <a:t/>
            </a:r>
            <a:br>
              <a:rPr lang="en-US" sz="2800" b="1" dirty="0" smtClean="0">
                <a:effectLst/>
              </a:rPr>
            </a:br>
            <a:r>
              <a:rPr lang="en-US" sz="2800" u="sng" dirty="0" smtClean="0">
                <a:effectLst/>
              </a:rPr>
              <a:t/>
            </a:r>
            <a:br>
              <a:rPr lang="en-US" sz="2800" u="sng" dirty="0" smtClean="0">
                <a:effectLst/>
              </a:rPr>
            </a:br>
            <a:r>
              <a:rPr lang="en-US" sz="2800" b="1" dirty="0" smtClean="0">
                <a:effectLst>
                  <a:outerShdw blurRad="38100" dist="38100" dir="2700000" algn="tl">
                    <a:srgbClr val="DDDDDD"/>
                  </a:outerShdw>
                </a:effectLst>
                <a:ea typeface="ＭＳ Ｐゴシック" charset="-128"/>
                <a:cs typeface="ＭＳ Ｐゴシック" charset="-128"/>
              </a:rPr>
              <a:t/>
            </a:r>
            <a:br>
              <a:rPr lang="en-US" sz="2800" b="1" dirty="0" smtClean="0">
                <a:effectLst>
                  <a:outerShdw blurRad="38100" dist="38100" dir="2700000" algn="tl">
                    <a:srgbClr val="DDDDDD"/>
                  </a:outerShdw>
                </a:effectLst>
                <a:ea typeface="ＭＳ Ｐゴシック" charset="-128"/>
                <a:cs typeface="ＭＳ Ｐゴシック" charset="-128"/>
              </a:rPr>
            </a:br>
            <a:endParaRPr lang="en-US" sz="2800" b="1" dirty="0">
              <a:effectLst>
                <a:outerShdw blurRad="38100" dist="38100" dir="2700000" algn="tl">
                  <a:srgbClr val="DDDDDD"/>
                </a:outerShdw>
              </a:effectLst>
              <a:ea typeface="ＭＳ Ｐゴシック" charset="-128"/>
              <a:cs typeface="ＭＳ Ｐゴシック" charset="-128"/>
            </a:endParaRPr>
          </a:p>
        </p:txBody>
      </p:sp>
      <p:sp>
        <p:nvSpPr>
          <p:cNvPr id="17413" name="Text Box 20"/>
          <p:cNvSpPr txBox="1">
            <a:spLocks noChangeArrowheads="1"/>
          </p:cNvSpPr>
          <p:nvPr/>
        </p:nvSpPr>
        <p:spPr bwMode="auto">
          <a:xfrm>
            <a:off x="1295400" y="3886200"/>
            <a:ext cx="6569075" cy="366713"/>
          </a:xfrm>
          <a:prstGeom prst="rect">
            <a:avLst/>
          </a:prstGeom>
          <a:noFill/>
          <a:ln w="9525">
            <a:noFill/>
            <a:miter lim="800000"/>
            <a:headEnd/>
            <a:tailEnd/>
          </a:ln>
        </p:spPr>
        <p:txBody>
          <a:bodyPr>
            <a:prstTxWarp prst="textNoShape">
              <a:avLst/>
            </a:prstTxWarp>
            <a:spAutoFit/>
          </a:bodyPr>
          <a:lstStyle/>
          <a:p>
            <a:endParaRPr lang="en-US">
              <a:solidFill>
                <a:schemeClr val="tx1"/>
              </a:solidFill>
              <a:effectLst/>
            </a:endParaRPr>
          </a:p>
        </p:txBody>
      </p:sp>
      <p:pic>
        <p:nvPicPr>
          <p:cNvPr id="17416" name="Picture 16" descr="power logo"/>
          <p:cNvPicPr>
            <a:picLocks noChangeAspect="1" noChangeArrowheads="1"/>
          </p:cNvPicPr>
          <p:nvPr/>
        </p:nvPicPr>
        <p:blipFill>
          <a:blip r:embed="rId4"/>
          <a:srcRect/>
          <a:stretch>
            <a:fillRect/>
          </a:stretch>
        </p:blipFill>
        <p:spPr bwMode="auto">
          <a:xfrm>
            <a:off x="2593975" y="76200"/>
            <a:ext cx="3971925" cy="1397000"/>
          </a:xfrm>
          <a:prstGeom prst="rect">
            <a:avLst/>
          </a:prstGeom>
          <a:noFill/>
          <a:ln w="9525">
            <a:noFill/>
            <a:miter lim="800000"/>
            <a:headEnd/>
            <a:tailEnd/>
          </a:ln>
        </p:spPr>
      </p:pic>
      <p:sp>
        <p:nvSpPr>
          <p:cNvPr id="17417" name="Rectangle 8"/>
          <p:cNvSpPr>
            <a:spLocks noChangeArrowheads="1"/>
          </p:cNvSpPr>
          <p:nvPr/>
        </p:nvSpPr>
        <p:spPr bwMode="auto">
          <a:xfrm>
            <a:off x="0" y="5638800"/>
            <a:ext cx="9144000" cy="1219200"/>
          </a:xfrm>
          <a:prstGeom prst="rect">
            <a:avLst/>
          </a:prstGeom>
          <a:noFill/>
          <a:ln w="12700">
            <a:noFill/>
            <a:miter lim="800000"/>
            <a:headEnd/>
            <a:tailEnd/>
          </a:ln>
        </p:spPr>
        <p:txBody>
          <a:bodyPr wrap="none" anchor="ctr">
            <a:prstTxWarp prst="textNoShape">
              <a:avLst/>
            </a:prstTxWarp>
          </a:bodyPr>
          <a:lstStyle/>
          <a:p>
            <a:endParaRPr lang="en-US">
              <a:solidFill>
                <a:schemeClr val="tx1"/>
              </a:solidFill>
              <a:effectLst/>
            </a:endParaRPr>
          </a:p>
        </p:txBody>
      </p:sp>
      <p:graphicFrame>
        <p:nvGraphicFramePr>
          <p:cNvPr id="17410" name="Object 2"/>
          <p:cNvGraphicFramePr>
            <a:graphicFrameLocks noChangeAspect="1"/>
          </p:cNvGraphicFramePr>
          <p:nvPr/>
        </p:nvGraphicFramePr>
        <p:xfrm>
          <a:off x="3810000" y="5651500"/>
          <a:ext cx="1981200" cy="1111250"/>
        </p:xfrm>
        <a:graphic>
          <a:graphicData uri="http://schemas.openxmlformats.org/presentationml/2006/ole">
            <p:oleObj spid="_x0000_s17410" name="Image" r:id="rId5" imgW="3860317" imgH="2298413" progId="Photoshop.Image.10">
              <p:embed/>
            </p:oleObj>
          </a:graphicData>
        </a:graphic>
      </p:graphicFrame>
      <p:sp>
        <p:nvSpPr>
          <p:cNvPr id="17418" name="Line 13"/>
          <p:cNvSpPr>
            <a:spLocks noChangeShapeType="1"/>
          </p:cNvSpPr>
          <p:nvPr/>
        </p:nvSpPr>
        <p:spPr bwMode="auto">
          <a:xfrm>
            <a:off x="7018338" y="6265863"/>
            <a:ext cx="1752600" cy="0"/>
          </a:xfrm>
          <a:prstGeom prst="line">
            <a:avLst/>
          </a:prstGeom>
          <a:noFill/>
          <a:ln w="9525">
            <a:solidFill>
              <a:srgbClr val="C0C0C0"/>
            </a:solidFill>
            <a:round/>
            <a:headEnd/>
            <a:tailEnd/>
          </a:ln>
        </p:spPr>
        <p:txBody>
          <a:bodyPr>
            <a:prstTxWarp prst="textNoShape">
              <a:avLst/>
            </a:prstTxWarp>
          </a:bodyPr>
          <a:lstStyle/>
          <a:p>
            <a:endParaRPr lang="en-US"/>
          </a:p>
        </p:txBody>
      </p:sp>
      <p:sp>
        <p:nvSpPr>
          <p:cNvPr id="17419" name="Rectangle 11"/>
          <p:cNvSpPr>
            <a:spLocks noChangeArrowheads="1"/>
          </p:cNvSpPr>
          <p:nvPr/>
        </p:nvSpPr>
        <p:spPr bwMode="auto">
          <a:xfrm>
            <a:off x="8991600" y="0"/>
            <a:ext cx="152400" cy="6858000"/>
          </a:xfrm>
          <a:prstGeom prst="rect">
            <a:avLst/>
          </a:prstGeom>
          <a:gradFill rotWithShape="1">
            <a:gsLst>
              <a:gs pos="0">
                <a:srgbClr val="6F8CA9"/>
              </a:gs>
              <a:gs pos="100000">
                <a:srgbClr val="003366"/>
              </a:gs>
            </a:gsLst>
            <a:path path="shape">
              <a:fillToRect l="50000" t="50000" r="50000" b="50000"/>
            </a:path>
          </a:gradFill>
          <a:ln w="9525">
            <a:solidFill>
              <a:schemeClr val="tx1"/>
            </a:solidFill>
            <a:miter lim="800000"/>
            <a:headEnd/>
            <a:tailEnd/>
          </a:ln>
        </p:spPr>
        <p:txBody>
          <a:bodyPr wrap="none" anchor="ctr">
            <a:prstTxWarp prst="textNoShape">
              <a:avLst/>
            </a:prstTxWarp>
          </a:bodyPr>
          <a:lstStyle/>
          <a:p>
            <a:endParaRPr lang="en-US">
              <a:solidFill>
                <a:schemeClr val="tx1"/>
              </a:solidFill>
              <a:effectLst/>
            </a:endParaRPr>
          </a:p>
        </p:txBody>
      </p:sp>
      <p:sp>
        <p:nvSpPr>
          <p:cNvPr id="17420" name="Rectangle 11"/>
          <p:cNvSpPr>
            <a:spLocks noChangeArrowheads="1"/>
          </p:cNvSpPr>
          <p:nvPr/>
        </p:nvSpPr>
        <p:spPr bwMode="auto">
          <a:xfrm>
            <a:off x="0" y="0"/>
            <a:ext cx="152400" cy="6858000"/>
          </a:xfrm>
          <a:prstGeom prst="rect">
            <a:avLst/>
          </a:prstGeom>
          <a:gradFill rotWithShape="1">
            <a:gsLst>
              <a:gs pos="0">
                <a:srgbClr val="6F8CA9"/>
              </a:gs>
              <a:gs pos="100000">
                <a:srgbClr val="003366"/>
              </a:gs>
            </a:gsLst>
            <a:path path="shape">
              <a:fillToRect l="50000" t="50000" r="50000" b="50000"/>
            </a:path>
          </a:gradFill>
          <a:ln w="9525">
            <a:solidFill>
              <a:schemeClr val="tx1"/>
            </a:solidFill>
            <a:miter lim="800000"/>
            <a:headEnd/>
            <a:tailEnd/>
          </a:ln>
        </p:spPr>
        <p:txBody>
          <a:bodyPr wrap="none" anchor="ctr">
            <a:prstTxWarp prst="textNoShape">
              <a:avLst/>
            </a:prstTxWarp>
          </a:bodyPr>
          <a:lstStyle/>
          <a:p>
            <a:endParaRPr lang="en-US">
              <a:solidFill>
                <a:schemeClr val="tx1"/>
              </a:solidFill>
              <a:effectLst/>
            </a:endParaRPr>
          </a:p>
        </p:txBody>
      </p:sp>
      <p:sp>
        <p:nvSpPr>
          <p:cNvPr id="17421" name="Line 74"/>
          <p:cNvSpPr>
            <a:spLocks noChangeShapeType="1"/>
          </p:cNvSpPr>
          <p:nvPr/>
        </p:nvSpPr>
        <p:spPr bwMode="auto">
          <a:xfrm>
            <a:off x="209550" y="1600200"/>
            <a:ext cx="8734425" cy="0"/>
          </a:xfrm>
          <a:prstGeom prst="line">
            <a:avLst/>
          </a:prstGeom>
          <a:noFill/>
          <a:ln w="50800">
            <a:solidFill>
              <a:srgbClr val="003366"/>
            </a:solidFill>
            <a:round/>
            <a:headEnd/>
            <a:tailEnd/>
          </a:ln>
        </p:spPr>
        <p:txBody>
          <a:bodyPr wrap="none" anchor="ctr">
            <a:prstTxWarp prst="textNoShape">
              <a:avLst/>
            </a:prstTxWarp>
          </a:bodyPr>
          <a:lstStyle/>
          <a:p>
            <a:endParaRPr lang="en-US"/>
          </a:p>
        </p:txBody>
      </p:sp>
      <p:grpSp>
        <p:nvGrpSpPr>
          <p:cNvPr id="17422" name="Group 10"/>
          <p:cNvGrpSpPr>
            <a:grpSpLocks/>
          </p:cNvGrpSpPr>
          <p:nvPr/>
        </p:nvGrpSpPr>
        <p:grpSpPr bwMode="auto">
          <a:xfrm>
            <a:off x="1544638" y="5410200"/>
            <a:ext cx="6075362" cy="1371600"/>
            <a:chOff x="1050" y="3400"/>
            <a:chExt cx="4368" cy="858"/>
          </a:xfrm>
        </p:grpSpPr>
        <p:pic>
          <p:nvPicPr>
            <p:cNvPr id="17423" name="Picture 11" descr="logos"/>
            <p:cNvPicPr>
              <a:picLocks noChangeAspect="1" noChangeArrowheads="1"/>
            </p:cNvPicPr>
            <p:nvPr/>
          </p:nvPicPr>
          <p:blipFill>
            <a:blip r:embed="rId6"/>
            <a:srcRect/>
            <a:stretch>
              <a:fillRect/>
            </a:stretch>
          </p:blipFill>
          <p:spPr bwMode="auto">
            <a:xfrm>
              <a:off x="1050" y="3400"/>
              <a:ext cx="4368" cy="858"/>
            </a:xfrm>
            <a:prstGeom prst="rect">
              <a:avLst/>
            </a:prstGeom>
            <a:noFill/>
            <a:ln w="9525">
              <a:noFill/>
              <a:miter lim="800000"/>
              <a:headEnd/>
              <a:tailEnd/>
            </a:ln>
          </p:spPr>
        </p:pic>
        <p:pic>
          <p:nvPicPr>
            <p:cNvPr id="17424" name="Picture 12" descr="smh NEW small"/>
            <p:cNvPicPr>
              <a:picLocks noChangeAspect="1" noChangeArrowheads="1"/>
            </p:cNvPicPr>
            <p:nvPr/>
          </p:nvPicPr>
          <p:blipFill>
            <a:blip r:embed="rId7"/>
            <a:srcRect/>
            <a:stretch>
              <a:fillRect/>
            </a:stretch>
          </p:blipFill>
          <p:spPr bwMode="auto">
            <a:xfrm>
              <a:off x="2694" y="3561"/>
              <a:ext cx="1266" cy="286"/>
            </a:xfrm>
            <a:prstGeom prst="rect">
              <a:avLst/>
            </a:prstGeom>
            <a:noFill/>
            <a:ln w="9525">
              <a:noFill/>
              <a:miter lim="800000"/>
              <a:headEnd/>
              <a:tailEnd/>
            </a:ln>
          </p:spPr>
        </p:pic>
      </p:gr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Rectangle 6"/>
          <p:cNvSpPr>
            <a:spLocks noGrp="1" noChangeArrowheads="1"/>
          </p:cNvSpPr>
          <p:nvPr>
            <p:ph type="sldNum" sz="quarter" idx="12"/>
          </p:nvPr>
        </p:nvSpPr>
        <p:spPr>
          <a:ln/>
        </p:spPr>
        <p:txBody>
          <a:bodyPr/>
          <a:lstStyle/>
          <a:p>
            <a:fld id="{06EFB7CF-E4D5-A743-85CB-0C131B84BA36}" type="slidenum">
              <a:rPr lang="en-US"/>
              <a:pPr/>
              <a:t>10</a:t>
            </a:fld>
            <a:endParaRPr lang="en-US"/>
          </a:p>
        </p:txBody>
      </p:sp>
      <p:sp>
        <p:nvSpPr>
          <p:cNvPr id="44034" name="Rectangle 2"/>
          <p:cNvSpPr>
            <a:spLocks noGrp="1" noChangeArrowheads="1"/>
          </p:cNvSpPr>
          <p:nvPr>
            <p:ph type="title"/>
          </p:nvPr>
        </p:nvSpPr>
        <p:spPr/>
        <p:txBody>
          <a:bodyPr/>
          <a:lstStyle/>
          <a:p>
            <a:pPr eaLnBrk="1" hangingPunct="1"/>
            <a:r>
              <a:rPr lang="en-US" sz="4000" b="1" dirty="0" smtClean="0">
                <a:effectLst>
                  <a:outerShdw blurRad="38100" dist="38100" dir="2700000" algn="tl">
                    <a:srgbClr val="DDDDDD"/>
                  </a:outerShdw>
                </a:effectLst>
                <a:ea typeface="ＭＳ Ｐゴシック" charset="-128"/>
                <a:cs typeface="ＭＳ Ｐゴシック" charset="-128"/>
              </a:rPr>
              <a:t>Risk Factors</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Rectangle 6"/>
          <p:cNvSpPr>
            <a:spLocks noGrp="1" noChangeArrowheads="1"/>
          </p:cNvSpPr>
          <p:nvPr>
            <p:ph type="sldNum" sz="quarter" idx="12"/>
          </p:nvPr>
        </p:nvSpPr>
        <p:spPr>
          <a:ln/>
        </p:spPr>
        <p:txBody>
          <a:bodyPr/>
          <a:lstStyle/>
          <a:p>
            <a:fld id="{6AC4F6B4-5AC1-7842-B3DD-13CD53919E00}" type="slidenum">
              <a:rPr lang="en-US"/>
              <a:pPr/>
              <a:t>11</a:t>
            </a:fld>
            <a:endParaRPr lang="en-US"/>
          </a:p>
        </p:txBody>
      </p:sp>
      <p:sp>
        <p:nvSpPr>
          <p:cNvPr id="45059" name="Rectangle 2"/>
          <p:cNvSpPr>
            <a:spLocks noGrp="1" noChangeArrowheads="1"/>
          </p:cNvSpPr>
          <p:nvPr>
            <p:ph type="title"/>
          </p:nvPr>
        </p:nvSpPr>
        <p:spPr>
          <a:xfrm>
            <a:off x="152400" y="76200"/>
            <a:ext cx="8839200" cy="1104900"/>
          </a:xfrm>
        </p:spPr>
        <p:txBody>
          <a:bodyPr/>
          <a:lstStyle/>
          <a:p>
            <a:pPr eaLnBrk="1" hangingPunct="1"/>
            <a:r>
              <a:rPr lang="en-US" sz="2400" dirty="0">
                <a:effectLst>
                  <a:outerShdw blurRad="38100" dist="38100" dir="2700000" algn="tl">
                    <a:srgbClr val="DDDDDD"/>
                  </a:outerShdw>
                </a:effectLst>
                <a:ea typeface="ＭＳ Ｐゴシック" charset="-128"/>
                <a:cs typeface="ＭＳ Ｐゴシック" charset="-128"/>
              </a:rPr>
              <a:t>Age-standardized percentage of women aged </a:t>
            </a:r>
            <a:r>
              <a:rPr lang="en-US" sz="2400" u="sng" dirty="0">
                <a:effectLst>
                  <a:outerShdw blurRad="38100" dist="38100" dir="2700000" algn="tl">
                    <a:srgbClr val="DDDDDD"/>
                  </a:outerShdw>
                </a:effectLst>
                <a:ea typeface="ＭＳ Ｐゴシック" charset="-128"/>
                <a:cs typeface="ＭＳ Ｐゴシック" charset="-128"/>
              </a:rPr>
              <a:t>&gt;</a:t>
            </a:r>
            <a:r>
              <a:rPr lang="en-US" sz="2400" dirty="0">
                <a:effectLst>
                  <a:outerShdw blurRad="38100" dist="38100" dir="2700000" algn="tl">
                    <a:srgbClr val="DDDDDD"/>
                  </a:outerShdw>
                </a:effectLst>
                <a:ea typeface="ＭＳ Ｐゴシック" charset="-128"/>
                <a:cs typeface="ＭＳ Ｐゴシック" charset="-128"/>
              </a:rPr>
              <a:t> 25 who reported health behaviors that increase the risk of chronic diseases, by education level, Ontario, 2005</a:t>
            </a:r>
            <a:r>
              <a:rPr lang="en-US" sz="2400" dirty="0">
                <a:ea typeface="ＭＳ Ｐゴシック" charset="-128"/>
                <a:cs typeface="ＭＳ Ｐゴシック" charset="-128"/>
              </a:rPr>
              <a:t> </a:t>
            </a:r>
          </a:p>
        </p:txBody>
      </p:sp>
      <p:graphicFrame>
        <p:nvGraphicFramePr>
          <p:cNvPr id="45058" name="Object 2"/>
          <p:cNvGraphicFramePr>
            <a:graphicFrameLocks noChangeAspect="1"/>
          </p:cNvGraphicFramePr>
          <p:nvPr>
            <p:ph idx="1"/>
          </p:nvPr>
        </p:nvGraphicFramePr>
        <p:xfrm>
          <a:off x="527050" y="1679575"/>
          <a:ext cx="8099425" cy="3816350"/>
        </p:xfrm>
        <a:graphic>
          <a:graphicData uri="http://schemas.openxmlformats.org/presentationml/2006/ole">
            <p:oleObj spid="_x0000_s45058" name="Chart" r:id="rId3" imgW="5343449" imgH="2229002" progId="Excel.Chart.8">
              <p:embed/>
            </p:oleObj>
          </a:graphicData>
        </a:graphic>
      </p:graphicFrame>
      <p:sp>
        <p:nvSpPr>
          <p:cNvPr id="45060" name="Rectangle 4"/>
          <p:cNvSpPr>
            <a:spLocks noChangeArrowheads="1"/>
          </p:cNvSpPr>
          <p:nvPr/>
        </p:nvSpPr>
        <p:spPr bwMode="auto">
          <a:xfrm>
            <a:off x="169863" y="5524500"/>
            <a:ext cx="6705600" cy="457200"/>
          </a:xfrm>
          <a:prstGeom prst="rect">
            <a:avLst/>
          </a:prstGeom>
          <a:noFill/>
          <a:ln w="12700">
            <a:noFill/>
            <a:miter lim="800000"/>
            <a:headEnd/>
            <a:tailEnd/>
          </a:ln>
        </p:spPr>
        <p:txBody>
          <a:bodyPr lIns="90488" tIns="44450" rIns="90488" bIns="44450">
            <a:prstTxWarp prst="textNoShape">
              <a:avLst/>
            </a:prstTxWarp>
          </a:bodyPr>
          <a:lstStyle/>
          <a:p>
            <a:pPr marL="465138" indent="-465138">
              <a:lnSpc>
                <a:spcPct val="80000"/>
              </a:lnSpc>
              <a:spcBef>
                <a:spcPct val="20000"/>
              </a:spcBef>
            </a:pPr>
            <a:r>
              <a:rPr lang="en-US" sz="1200">
                <a:solidFill>
                  <a:srgbClr val="00256E"/>
                </a:solidFill>
                <a:effectLst/>
              </a:rPr>
              <a:t>Data source: Canadian Community Health Survey cycle, 3.1 </a:t>
            </a:r>
          </a:p>
          <a:p>
            <a:pPr marL="465138" indent="-465138">
              <a:lnSpc>
                <a:spcPct val="90000"/>
              </a:lnSpc>
              <a:spcBef>
                <a:spcPct val="20000"/>
              </a:spcBef>
              <a:buClr>
                <a:schemeClr val="tx2"/>
              </a:buClr>
            </a:pPr>
            <a:r>
              <a:rPr lang="en-US" sz="1200">
                <a:solidFill>
                  <a:srgbClr val="00256E"/>
                </a:solidFill>
                <a:effectLst/>
              </a:rPr>
              <a:t>*Physical activity index was less than 1.5 kcal/kg/day</a:t>
            </a:r>
          </a:p>
          <a:p>
            <a:pPr marL="465138" indent="-465138">
              <a:lnSpc>
                <a:spcPct val="90000"/>
              </a:lnSpc>
              <a:spcBef>
                <a:spcPct val="20000"/>
              </a:spcBef>
              <a:buClr>
                <a:schemeClr val="tx2"/>
              </a:buClr>
            </a:pPr>
            <a:r>
              <a:rPr lang="en-US" sz="1200">
                <a:solidFill>
                  <a:srgbClr val="00256E"/>
                </a:solidFill>
                <a:effectLst/>
              </a:rPr>
              <a:t>** Less than five servings per day</a:t>
            </a:r>
          </a:p>
          <a:p>
            <a:pPr marL="465138" indent="-465138">
              <a:lnSpc>
                <a:spcPct val="90000"/>
              </a:lnSpc>
              <a:spcBef>
                <a:spcPct val="20000"/>
              </a:spcBef>
              <a:buClr>
                <a:schemeClr val="tx2"/>
              </a:buClr>
              <a:buFont typeface="Wingdings" charset="2"/>
              <a:buNone/>
            </a:pPr>
            <a:r>
              <a:rPr lang="en-US" sz="1200">
                <a:solidFill>
                  <a:srgbClr val="00256E"/>
                </a:solidFill>
                <a:effectLst/>
              </a:rPr>
              <a:t>***Body Mass Index (BMI) &gt;greater than or equal to 25 (calculated from self-reported </a:t>
            </a:r>
          </a:p>
          <a:p>
            <a:pPr marL="465138" indent="-465138">
              <a:lnSpc>
                <a:spcPct val="90000"/>
              </a:lnSpc>
              <a:spcBef>
                <a:spcPct val="20000"/>
              </a:spcBef>
              <a:buClr>
                <a:schemeClr val="tx2"/>
              </a:buClr>
              <a:buFont typeface="Wingdings" charset="2"/>
              <a:buNone/>
            </a:pPr>
            <a:r>
              <a:rPr lang="en-US" sz="1200">
                <a:solidFill>
                  <a:srgbClr val="00256E"/>
                </a:solidFill>
                <a:effectLst/>
              </a:rPr>
              <a:t>height and weight) </a:t>
            </a:r>
          </a:p>
          <a:p>
            <a:pPr marL="465138" indent="-465138">
              <a:lnSpc>
                <a:spcPct val="90000"/>
              </a:lnSpc>
              <a:spcBef>
                <a:spcPct val="20000"/>
              </a:spcBef>
              <a:buClr>
                <a:schemeClr val="tx2"/>
              </a:buClr>
              <a:buFont typeface="Wingdings" charset="2"/>
              <a:buNone/>
            </a:pPr>
            <a:r>
              <a:rPr lang="en-US" sz="1200">
                <a:solidFill>
                  <a:srgbClr val="00256E"/>
                </a:solidFill>
                <a:effectLst/>
              </a:rPr>
              <a:t>^Daily or occasional smokers</a:t>
            </a:r>
          </a:p>
          <a:p>
            <a:pPr marL="465138" indent="-465138">
              <a:lnSpc>
                <a:spcPct val="80000"/>
              </a:lnSpc>
              <a:spcBef>
                <a:spcPct val="20000"/>
              </a:spcBef>
            </a:pPr>
            <a:endParaRPr lang="en-US" sz="1200">
              <a:solidFill>
                <a:srgbClr val="00256E"/>
              </a:solidFill>
              <a:effectLst/>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Rectangle 6"/>
          <p:cNvSpPr>
            <a:spLocks noGrp="1" noChangeArrowheads="1"/>
          </p:cNvSpPr>
          <p:nvPr>
            <p:ph type="sldNum" sz="quarter" idx="12"/>
          </p:nvPr>
        </p:nvSpPr>
        <p:spPr>
          <a:ln/>
        </p:spPr>
        <p:txBody>
          <a:bodyPr/>
          <a:lstStyle/>
          <a:p>
            <a:fld id="{81483D04-3A19-A049-831E-A5CD67160B35}" type="slidenum">
              <a:rPr lang="en-US"/>
              <a:pPr/>
              <a:t>12</a:t>
            </a:fld>
            <a:endParaRPr lang="en-US"/>
          </a:p>
        </p:txBody>
      </p:sp>
      <p:sp>
        <p:nvSpPr>
          <p:cNvPr id="103426" name="Rectangle 2"/>
          <p:cNvSpPr>
            <a:spLocks noGrp="1" noChangeArrowheads="1"/>
          </p:cNvSpPr>
          <p:nvPr>
            <p:ph type="title"/>
          </p:nvPr>
        </p:nvSpPr>
        <p:spPr>
          <a:xfrm>
            <a:off x="406400" y="228600"/>
            <a:ext cx="8094663" cy="800100"/>
          </a:xfrm>
        </p:spPr>
        <p:txBody>
          <a:bodyPr/>
          <a:lstStyle/>
          <a:p>
            <a:r>
              <a:rPr lang="en-US" sz="2400" dirty="0">
                <a:effectLst>
                  <a:outerShdw blurRad="38100" dist="38100" dir="2700000" algn="tl">
                    <a:srgbClr val="DDDDDD"/>
                  </a:outerShdw>
                </a:effectLst>
                <a:ea typeface="ＭＳ Ｐゴシック" charset="-128"/>
                <a:cs typeface="ＭＳ Ｐゴシック" charset="-128"/>
              </a:rPr>
              <a:t>Age-standardized percentage of adults aged 25 years and older who reported being current smokers, </a:t>
            </a:r>
            <a:br>
              <a:rPr lang="en-US" sz="2400" dirty="0">
                <a:effectLst>
                  <a:outerShdw blurRad="38100" dist="38100" dir="2700000" algn="tl">
                    <a:srgbClr val="DDDDDD"/>
                  </a:outerShdw>
                </a:effectLst>
                <a:ea typeface="ＭＳ Ｐゴシック" charset="-128"/>
                <a:cs typeface="ＭＳ Ｐゴシック" charset="-128"/>
              </a:rPr>
            </a:br>
            <a:r>
              <a:rPr lang="en-US" sz="2400" dirty="0">
                <a:effectLst>
                  <a:outerShdw blurRad="38100" dist="38100" dir="2700000" algn="tl">
                    <a:srgbClr val="DDDDDD"/>
                  </a:outerShdw>
                </a:effectLst>
                <a:ea typeface="ＭＳ Ｐゴシック" charset="-128"/>
                <a:cs typeface="ＭＳ Ｐゴシック" charset="-128"/>
              </a:rPr>
              <a:t>by sex and ethnicity, Ontario, 2005</a:t>
            </a:r>
          </a:p>
        </p:txBody>
      </p:sp>
      <p:graphicFrame>
        <p:nvGraphicFramePr>
          <p:cNvPr id="103427" name="Object 3"/>
          <p:cNvGraphicFramePr>
            <a:graphicFrameLocks noChangeAspect="1"/>
          </p:cNvGraphicFramePr>
          <p:nvPr>
            <p:ph idx="1"/>
          </p:nvPr>
        </p:nvGraphicFramePr>
        <p:xfrm>
          <a:off x="234950" y="1547813"/>
          <a:ext cx="8154988" cy="4010025"/>
        </p:xfrm>
        <a:graphic>
          <a:graphicData uri="http://schemas.openxmlformats.org/presentationml/2006/ole">
            <p:oleObj spid="_x0000_s103427" name="Chart" r:id="rId3" imgW="6515100" imgH="2848051" progId="Excel.Chart.8">
              <p:embed/>
            </p:oleObj>
          </a:graphicData>
        </a:graphic>
      </p:graphicFrame>
      <p:sp>
        <p:nvSpPr>
          <p:cNvPr id="103428" name="Rectangle 4"/>
          <p:cNvSpPr>
            <a:spLocks noChangeArrowheads="1"/>
          </p:cNvSpPr>
          <p:nvPr/>
        </p:nvSpPr>
        <p:spPr bwMode="auto">
          <a:xfrm>
            <a:off x="203200" y="5715000"/>
            <a:ext cx="5892800" cy="931863"/>
          </a:xfrm>
          <a:prstGeom prst="rect">
            <a:avLst/>
          </a:prstGeom>
          <a:noFill/>
          <a:ln w="12700">
            <a:noFill/>
            <a:miter lim="800000"/>
            <a:headEnd/>
            <a:tailEnd/>
          </a:ln>
          <a:effectLst/>
        </p:spPr>
        <p:txBody>
          <a:bodyPr>
            <a:prstTxWarp prst="textNoShape">
              <a:avLst/>
            </a:prstTxWarp>
            <a:spAutoFit/>
          </a:bodyPr>
          <a:lstStyle/>
          <a:p>
            <a:pPr eaLnBrk="0" hangingPunct="0">
              <a:lnSpc>
                <a:spcPct val="80000"/>
              </a:lnSpc>
              <a:spcBef>
                <a:spcPct val="20000"/>
              </a:spcBef>
              <a:buClr>
                <a:schemeClr val="tx2"/>
              </a:buClr>
              <a:buSzPct val="95000"/>
              <a:buFont typeface="Wingdings" charset="2"/>
              <a:buNone/>
            </a:pPr>
            <a:r>
              <a:rPr lang="en-CA" sz="1200">
                <a:solidFill>
                  <a:srgbClr val="000000"/>
                </a:solidFill>
                <a:effectLst/>
              </a:rPr>
              <a:t>Data source: Canadian Community Health Survey  3.1 </a:t>
            </a:r>
            <a:endParaRPr lang="en-US" sz="1200">
              <a:solidFill>
                <a:srgbClr val="000000"/>
              </a:solidFill>
              <a:effectLst/>
            </a:endParaRPr>
          </a:p>
          <a:p>
            <a:pPr eaLnBrk="0" hangingPunct="0">
              <a:lnSpc>
                <a:spcPct val="80000"/>
              </a:lnSpc>
              <a:spcBef>
                <a:spcPct val="20000"/>
              </a:spcBef>
              <a:buClr>
                <a:schemeClr val="tx2"/>
              </a:buClr>
              <a:buSzPct val="95000"/>
              <a:buFont typeface="Wingdings" charset="2"/>
              <a:buNone/>
            </a:pPr>
            <a:r>
              <a:rPr lang="en-US" sz="1200">
                <a:solidFill>
                  <a:srgbClr val="000000"/>
                </a:solidFill>
                <a:effectLst/>
              </a:rPr>
              <a:t>*Interpret with caution due to high sampling variability (coefficient of variation 16.6–33.3)</a:t>
            </a:r>
          </a:p>
          <a:p>
            <a:pPr eaLnBrk="0" hangingPunct="0">
              <a:lnSpc>
                <a:spcPct val="80000"/>
              </a:lnSpc>
              <a:spcBef>
                <a:spcPct val="20000"/>
              </a:spcBef>
              <a:buClr>
                <a:schemeClr val="tx2"/>
              </a:buClr>
              <a:buSzPct val="95000"/>
              <a:buFont typeface="Wingdings" charset="2"/>
              <a:buNone/>
            </a:pPr>
            <a:r>
              <a:rPr lang="en-US" sz="1200">
                <a:solidFill>
                  <a:srgbClr val="000000"/>
                </a:solidFill>
                <a:effectLst/>
              </a:rPr>
              <a:t>**Only includes off-reserve Aboriginals (North American Indian, Metis, Inuit) </a:t>
            </a:r>
          </a:p>
          <a:p>
            <a:pPr eaLnBrk="0" hangingPunct="0">
              <a:lnSpc>
                <a:spcPct val="80000"/>
              </a:lnSpc>
              <a:spcBef>
                <a:spcPct val="20000"/>
              </a:spcBef>
              <a:buClr>
                <a:schemeClr val="tx2"/>
              </a:buClr>
              <a:buSzPct val="95000"/>
              <a:buFont typeface="Wingdings" charset="2"/>
              <a:buNone/>
            </a:pPr>
            <a:r>
              <a:rPr lang="en-US" sz="1200">
                <a:solidFill>
                  <a:srgbClr val="000000"/>
                </a:solidFill>
                <a:effectLst/>
              </a:rPr>
              <a:t>***Includes Latin American, other racial and multiple racial origins.</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 name="Title 7"/>
          <p:cNvSpPr>
            <a:spLocks noGrp="1"/>
          </p:cNvSpPr>
          <p:nvPr>
            <p:ph type="title"/>
          </p:nvPr>
        </p:nvSpPr>
        <p:spPr>
          <a:xfrm>
            <a:off x="5029200" y="3276600"/>
            <a:ext cx="3657600" cy="1143000"/>
          </a:xfrm>
        </p:spPr>
        <p:txBody>
          <a:bodyPr/>
          <a:lstStyle/>
          <a:p>
            <a:r>
              <a:rPr lang="en-US" sz="2800" dirty="0" smtClean="0">
                <a:solidFill>
                  <a:srgbClr val="00256E"/>
                </a:solidFill>
                <a:effectLst>
                  <a:outerShdw blurRad="38100" dist="38100" dir="2700000" algn="tl">
                    <a:srgbClr val="DDDDDD"/>
                  </a:outerShdw>
                </a:effectLst>
              </a:rPr>
              <a:t>Age-standardized percentage of adults aged 25 and older who reported being a daily or occasional smoker, by sex, education level and Local Health Integration Network, Ontario, 2005</a:t>
            </a:r>
            <a:r>
              <a:rPr lang="en-US" dirty="0" smtClean="0">
                <a:solidFill>
                  <a:srgbClr val="00256E"/>
                </a:solidFill>
                <a:effectLst>
                  <a:outerShdw blurRad="38100" dist="38100" dir="2700000" algn="tl">
                    <a:srgbClr val="DDDDDD"/>
                  </a:outerShdw>
                </a:effectLst>
              </a:rPr>
              <a:t/>
            </a:r>
            <a:br>
              <a:rPr lang="en-US" dirty="0" smtClean="0">
                <a:solidFill>
                  <a:srgbClr val="00256E"/>
                </a:solidFill>
                <a:effectLst>
                  <a:outerShdw blurRad="38100" dist="38100" dir="2700000" algn="tl">
                    <a:srgbClr val="DDDDDD"/>
                  </a:outerShdw>
                </a:effectLst>
              </a:rPr>
            </a:br>
            <a:endParaRPr lang="en-US" dirty="0"/>
          </a:p>
        </p:txBody>
      </p:sp>
      <p:sp>
        <p:nvSpPr>
          <p:cNvPr id="7" name="Rectangle 6"/>
          <p:cNvSpPr>
            <a:spLocks noGrp="1" noChangeArrowheads="1"/>
          </p:cNvSpPr>
          <p:nvPr>
            <p:ph type="sldNum" sz="quarter" idx="12"/>
          </p:nvPr>
        </p:nvSpPr>
        <p:spPr>
          <a:ln/>
        </p:spPr>
        <p:txBody>
          <a:bodyPr/>
          <a:lstStyle/>
          <a:p>
            <a:fld id="{52A95298-5AE3-E442-BBA1-70E404B4DE4C}" type="slidenum">
              <a:rPr lang="en-US"/>
              <a:pPr/>
              <a:t>13</a:t>
            </a:fld>
            <a:endParaRPr lang="en-US"/>
          </a:p>
        </p:txBody>
      </p:sp>
      <p:graphicFrame>
        <p:nvGraphicFramePr>
          <p:cNvPr id="139266" name="Rectangle 2"/>
          <p:cNvGraphicFramePr>
            <a:graphicFrameLocks/>
          </p:cNvGraphicFramePr>
          <p:nvPr>
            <p:ph sz="half" idx="4294967295"/>
          </p:nvPr>
        </p:nvGraphicFramePr>
        <p:xfrm>
          <a:off x="0" y="2200275"/>
          <a:ext cx="4046538" cy="3325813"/>
        </p:xfrm>
        <a:graphic>
          <a:graphicData uri="http://schemas.openxmlformats.org/presentationml/2006/ole">
            <p:oleObj spid="_x0000_s139266" name="Acrobat Document" r:id="rId4" imgW="0" imgH="0" progId="AcroExch.Document.7">
              <p:embed/>
            </p:oleObj>
          </a:graphicData>
        </a:graphic>
      </p:graphicFrame>
      <p:sp>
        <p:nvSpPr>
          <p:cNvPr id="139267" name="Text Box 4"/>
          <p:cNvSpPr txBox="1">
            <a:spLocks noChangeArrowheads="1"/>
          </p:cNvSpPr>
          <p:nvPr/>
        </p:nvSpPr>
        <p:spPr bwMode="auto">
          <a:xfrm>
            <a:off x="0" y="228600"/>
            <a:ext cx="2608263" cy="457200"/>
          </a:xfrm>
          <a:prstGeom prst="rect">
            <a:avLst/>
          </a:prstGeom>
          <a:noFill/>
          <a:ln w="12700">
            <a:noFill/>
            <a:miter lim="800000"/>
            <a:headEnd/>
            <a:tailEnd/>
          </a:ln>
        </p:spPr>
        <p:txBody>
          <a:bodyPr>
            <a:prstTxWarp prst="textNoShape">
              <a:avLst/>
            </a:prstTxWarp>
            <a:spAutoFit/>
          </a:bodyPr>
          <a:lstStyle/>
          <a:p>
            <a:pPr eaLnBrk="0" hangingPunct="0">
              <a:spcBef>
                <a:spcPct val="50000"/>
              </a:spcBef>
            </a:pPr>
            <a:endParaRPr lang="en-US" sz="2400">
              <a:solidFill>
                <a:schemeClr val="tx1"/>
              </a:solidFill>
              <a:effectLst/>
              <a:latin typeface="Times New Roman" charset="0"/>
            </a:endParaRPr>
          </a:p>
        </p:txBody>
      </p:sp>
      <p:sp>
        <p:nvSpPr>
          <p:cNvPr id="139268" name="Text Box 5"/>
          <p:cNvSpPr txBox="1">
            <a:spLocks noChangeArrowheads="1"/>
          </p:cNvSpPr>
          <p:nvPr/>
        </p:nvSpPr>
        <p:spPr bwMode="auto">
          <a:xfrm>
            <a:off x="6048375" y="1565275"/>
            <a:ext cx="2519363" cy="457200"/>
          </a:xfrm>
          <a:prstGeom prst="rect">
            <a:avLst/>
          </a:prstGeom>
          <a:noFill/>
          <a:ln w="12700">
            <a:noFill/>
            <a:miter lim="800000"/>
            <a:headEnd/>
            <a:tailEnd/>
          </a:ln>
        </p:spPr>
        <p:txBody>
          <a:bodyPr>
            <a:prstTxWarp prst="textNoShape">
              <a:avLst/>
            </a:prstTxWarp>
            <a:spAutoFit/>
          </a:bodyPr>
          <a:lstStyle/>
          <a:p>
            <a:pPr eaLnBrk="0" hangingPunct="0"/>
            <a:endParaRPr lang="en-US" sz="2400">
              <a:solidFill>
                <a:schemeClr val="tx1"/>
              </a:solidFill>
              <a:effectLst/>
              <a:latin typeface="Times New Roman" charset="0"/>
            </a:endParaRPr>
          </a:p>
        </p:txBody>
      </p:sp>
      <p:pic>
        <p:nvPicPr>
          <p:cNvPr id="139269" name="Picture 5"/>
          <p:cNvPicPr>
            <a:picLocks noChangeAspect="1" noChangeArrowheads="1"/>
          </p:cNvPicPr>
          <p:nvPr/>
        </p:nvPicPr>
        <p:blipFill>
          <a:blip r:embed="rId5"/>
          <a:srcRect/>
          <a:stretch>
            <a:fillRect/>
          </a:stretch>
        </p:blipFill>
        <p:spPr bwMode="auto">
          <a:xfrm>
            <a:off x="0" y="0"/>
            <a:ext cx="4948238" cy="6858000"/>
          </a:xfrm>
          <a:prstGeom prst="rect">
            <a:avLst/>
          </a:prstGeom>
          <a:noFill/>
          <a:ln w="12700">
            <a:noFill/>
            <a:miter lim="800000"/>
            <a:headEnd/>
            <a:tailEnd/>
          </a:ln>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Rectangle 6"/>
          <p:cNvSpPr>
            <a:spLocks noGrp="1" noChangeArrowheads="1"/>
          </p:cNvSpPr>
          <p:nvPr>
            <p:ph type="sldNum" sz="quarter" idx="12"/>
          </p:nvPr>
        </p:nvSpPr>
        <p:spPr>
          <a:ln/>
        </p:spPr>
        <p:txBody>
          <a:bodyPr/>
          <a:lstStyle/>
          <a:p>
            <a:fld id="{5B345329-0171-CE4B-9499-68CC7A0CD4EE}" type="slidenum">
              <a:rPr lang="en-US"/>
              <a:pPr/>
              <a:t>14</a:t>
            </a:fld>
            <a:endParaRPr lang="en-US"/>
          </a:p>
        </p:txBody>
      </p:sp>
      <p:sp>
        <p:nvSpPr>
          <p:cNvPr id="144386" name="Rectangle 2"/>
          <p:cNvSpPr>
            <a:spLocks noGrp="1" noChangeArrowheads="1"/>
          </p:cNvSpPr>
          <p:nvPr>
            <p:ph type="title"/>
          </p:nvPr>
        </p:nvSpPr>
        <p:spPr>
          <a:xfrm>
            <a:off x="236538" y="228600"/>
            <a:ext cx="8467725" cy="838200"/>
          </a:xfrm>
        </p:spPr>
        <p:txBody>
          <a:bodyPr/>
          <a:lstStyle/>
          <a:p>
            <a:r>
              <a:rPr lang="en-CA" sz="2200" dirty="0">
                <a:effectLst>
                  <a:outerShdw blurRad="38100" dist="38100" dir="2700000" algn="tl">
                    <a:srgbClr val="DDDDDD"/>
                  </a:outerShdw>
                </a:effectLst>
                <a:ea typeface="ＭＳ Ｐゴシック" charset="-128"/>
                <a:cs typeface="ＭＳ Ｐゴシック" charset="-128"/>
              </a:rPr>
              <a:t>Age-standardized percentage of adults age ≥ 25 with CVD who reported health </a:t>
            </a:r>
            <a:r>
              <a:rPr lang="en-CA" sz="2200" dirty="0" err="1">
                <a:effectLst>
                  <a:outerShdw blurRad="38100" dist="38100" dir="2700000" algn="tl">
                    <a:srgbClr val="DDDDDD"/>
                  </a:outerShdw>
                </a:effectLst>
                <a:ea typeface="ＭＳ Ｐゴシック" charset="-128"/>
                <a:cs typeface="ＭＳ Ｐゴシック" charset="-128"/>
              </a:rPr>
              <a:t>behaviors</a:t>
            </a:r>
            <a:r>
              <a:rPr lang="en-CA" sz="2200" dirty="0">
                <a:effectLst>
                  <a:outerShdw blurRad="38100" dist="38100" dir="2700000" algn="tl">
                    <a:srgbClr val="DDDDDD"/>
                  </a:outerShdw>
                </a:effectLst>
                <a:ea typeface="ＭＳ Ｐゴシック" charset="-128"/>
                <a:cs typeface="ＭＳ Ｐゴシック" charset="-128"/>
              </a:rPr>
              <a:t> that increase risk for chronic diseases, by sex and risk behaviour, Ontario, 2005</a:t>
            </a:r>
            <a:endParaRPr lang="en-US" sz="2200" dirty="0">
              <a:effectLst>
                <a:outerShdw blurRad="38100" dist="38100" dir="2700000" algn="tl">
                  <a:srgbClr val="DDDDDD"/>
                </a:outerShdw>
              </a:effectLst>
              <a:ea typeface="ＭＳ Ｐゴシック" charset="-128"/>
              <a:cs typeface="ＭＳ Ｐゴシック" charset="-128"/>
            </a:endParaRPr>
          </a:p>
        </p:txBody>
      </p:sp>
      <p:sp>
        <p:nvSpPr>
          <p:cNvPr id="144387" name="Text Box 3"/>
          <p:cNvSpPr txBox="1">
            <a:spLocks noChangeArrowheads="1"/>
          </p:cNvSpPr>
          <p:nvPr/>
        </p:nvSpPr>
        <p:spPr bwMode="auto">
          <a:xfrm>
            <a:off x="317500" y="5638800"/>
            <a:ext cx="6921500" cy="1004888"/>
          </a:xfrm>
          <a:prstGeom prst="rect">
            <a:avLst/>
          </a:prstGeom>
          <a:noFill/>
          <a:ln w="12700">
            <a:noFill/>
            <a:miter lim="800000"/>
            <a:headEnd/>
            <a:tailEnd/>
          </a:ln>
          <a:effectLst/>
        </p:spPr>
        <p:txBody>
          <a:bodyPr>
            <a:prstTxWarp prst="textNoShape">
              <a:avLst/>
            </a:prstTxWarp>
            <a:spAutoFit/>
          </a:bodyPr>
          <a:lstStyle/>
          <a:p>
            <a:pPr marL="1195388" indent="-1195388" eaLnBrk="0" hangingPunct="0"/>
            <a:r>
              <a:rPr lang="en-US" sz="1200" b="1">
                <a:solidFill>
                  <a:srgbClr val="00256E"/>
                </a:solidFill>
                <a:effectLst/>
              </a:rPr>
              <a:t>Data source:</a:t>
            </a:r>
            <a:r>
              <a:rPr lang="en-US" sz="1200">
                <a:solidFill>
                  <a:srgbClr val="00256E"/>
                </a:solidFill>
                <a:effectLst/>
              </a:rPr>
              <a:t> CCHS, Cycle 3.1 </a:t>
            </a:r>
          </a:p>
          <a:p>
            <a:pPr marL="1195388" indent="-1195388" eaLnBrk="0" hangingPunct="0"/>
            <a:r>
              <a:rPr lang="en-US" sz="1200">
                <a:solidFill>
                  <a:srgbClr val="00256E"/>
                </a:solidFill>
                <a:effectLst/>
              </a:rPr>
              <a:t>^ </a:t>
            </a:r>
            <a:r>
              <a:rPr lang="en-CA" sz="1200">
                <a:solidFill>
                  <a:srgbClr val="00256E"/>
                </a:solidFill>
                <a:effectLst/>
              </a:rPr>
              <a:t>Physical Activity Index of &lt; 1.5 kcal/kg/day</a:t>
            </a:r>
          </a:p>
          <a:p>
            <a:pPr marL="1195388" indent="-1195388" eaLnBrk="0" hangingPunct="0"/>
            <a:r>
              <a:rPr lang="en-CA" sz="1200">
                <a:solidFill>
                  <a:srgbClr val="00256E"/>
                </a:solidFill>
                <a:effectLst/>
              </a:rPr>
              <a:t>** Daily consumption of less than five servings of fruits and vegetables</a:t>
            </a:r>
          </a:p>
          <a:p>
            <a:pPr marL="1195388" indent="-1195388" eaLnBrk="0" hangingPunct="0"/>
            <a:r>
              <a:rPr lang="en-CA" sz="1200">
                <a:solidFill>
                  <a:srgbClr val="00256E"/>
                </a:solidFill>
                <a:effectLst/>
              </a:rPr>
              <a:t>¥ Body Mass Index (BMI) ≥25, calculated from self-reported height and weight</a:t>
            </a:r>
          </a:p>
          <a:p>
            <a:pPr marL="1195388" indent="-1195388" eaLnBrk="0" hangingPunct="0"/>
            <a:r>
              <a:rPr lang="en-CA" sz="1200">
                <a:solidFill>
                  <a:srgbClr val="00256E"/>
                </a:solidFill>
                <a:effectLst/>
              </a:rPr>
              <a:t>$ Current smokers (daily or occasional)</a:t>
            </a:r>
            <a:endParaRPr lang="en-US" sz="1200">
              <a:solidFill>
                <a:srgbClr val="00256E"/>
              </a:solidFill>
              <a:effectLst/>
            </a:endParaRPr>
          </a:p>
        </p:txBody>
      </p:sp>
      <p:graphicFrame>
        <p:nvGraphicFramePr>
          <p:cNvPr id="144388" name="Object 4"/>
          <p:cNvGraphicFramePr>
            <a:graphicFrameLocks noChangeAspect="1"/>
          </p:cNvGraphicFramePr>
          <p:nvPr>
            <p:ph idx="1"/>
          </p:nvPr>
        </p:nvGraphicFramePr>
        <p:xfrm>
          <a:off x="592138" y="2103438"/>
          <a:ext cx="7488237" cy="3251200"/>
        </p:xfrm>
        <a:graphic>
          <a:graphicData uri="http://schemas.openxmlformats.org/presentationml/2006/ole">
            <p:oleObj spid="_x0000_s144388" name="Chart" r:id="rId3" imgW="6839102" imgH="2628900" progId="Excel.Chart.8">
              <p:embed/>
            </p:oleObj>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Rectangle 6"/>
          <p:cNvSpPr>
            <a:spLocks noGrp="1" noChangeArrowheads="1"/>
          </p:cNvSpPr>
          <p:nvPr>
            <p:ph type="sldNum" sz="quarter" idx="12"/>
          </p:nvPr>
        </p:nvSpPr>
        <p:spPr>
          <a:ln/>
        </p:spPr>
        <p:txBody>
          <a:bodyPr/>
          <a:lstStyle/>
          <a:p>
            <a:fld id="{B8F6C966-1C54-F240-A07F-F586365A89F2}" type="slidenum">
              <a:rPr lang="en-US"/>
              <a:pPr/>
              <a:t>15</a:t>
            </a:fld>
            <a:endParaRPr lang="en-US"/>
          </a:p>
        </p:txBody>
      </p:sp>
      <p:sp>
        <p:nvSpPr>
          <p:cNvPr id="137218" name="Rectangle 2"/>
          <p:cNvSpPr>
            <a:spLocks noGrp="1" noChangeArrowheads="1"/>
          </p:cNvSpPr>
          <p:nvPr>
            <p:ph type="title" idx="4294967295"/>
          </p:nvPr>
        </p:nvSpPr>
        <p:spPr/>
        <p:txBody>
          <a:bodyPr/>
          <a:lstStyle/>
          <a:p>
            <a:pPr eaLnBrk="1" hangingPunct="1"/>
            <a:r>
              <a:rPr lang="en-US" sz="4000" b="1" dirty="0" smtClean="0">
                <a:effectLst>
                  <a:outerShdw blurRad="38100" dist="38100" dir="2700000" algn="tl">
                    <a:srgbClr val="DDDDDD"/>
                  </a:outerShdw>
                </a:effectLst>
                <a:ea typeface="ＭＳ Ｐゴシック" charset="-128"/>
                <a:cs typeface="ＭＳ Ｐゴシック" charset="-128"/>
              </a:rPr>
              <a:t>Social Determinants of Health</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Rectangle 6"/>
          <p:cNvSpPr>
            <a:spLocks noGrp="1" noChangeArrowheads="1"/>
          </p:cNvSpPr>
          <p:nvPr>
            <p:ph type="sldNum" sz="quarter" idx="12"/>
          </p:nvPr>
        </p:nvSpPr>
        <p:spPr>
          <a:ln/>
        </p:spPr>
        <p:txBody>
          <a:bodyPr/>
          <a:lstStyle/>
          <a:p>
            <a:fld id="{4E7AD7D9-3641-DA4F-AD5F-9F7D5470EE29}" type="slidenum">
              <a:rPr lang="en-US"/>
              <a:pPr/>
              <a:t>16</a:t>
            </a:fld>
            <a:endParaRPr lang="en-US"/>
          </a:p>
        </p:txBody>
      </p:sp>
      <p:graphicFrame>
        <p:nvGraphicFramePr>
          <p:cNvPr id="46082" name="Object 2"/>
          <p:cNvGraphicFramePr>
            <a:graphicFrameLocks noChangeAspect="1"/>
          </p:cNvGraphicFramePr>
          <p:nvPr>
            <p:ph idx="1"/>
          </p:nvPr>
        </p:nvGraphicFramePr>
        <p:xfrm>
          <a:off x="263525" y="1371600"/>
          <a:ext cx="8034338" cy="4525963"/>
        </p:xfrm>
        <a:graphic>
          <a:graphicData uri="http://schemas.openxmlformats.org/presentationml/2006/ole">
            <p:oleObj spid="_x0000_s46082" name="Chart" r:id="rId3" imgW="6219749" imgH="3114751" progId="Excel.Chart.8">
              <p:embed/>
            </p:oleObj>
          </a:graphicData>
        </a:graphic>
      </p:graphicFrame>
      <p:sp>
        <p:nvSpPr>
          <p:cNvPr id="46083" name="Rectangle 3"/>
          <p:cNvSpPr>
            <a:spLocks noChangeArrowheads="1"/>
          </p:cNvSpPr>
          <p:nvPr/>
        </p:nvSpPr>
        <p:spPr bwMode="auto">
          <a:xfrm>
            <a:off x="169863" y="5791200"/>
            <a:ext cx="7570787" cy="1006475"/>
          </a:xfrm>
          <a:prstGeom prst="rect">
            <a:avLst/>
          </a:prstGeom>
          <a:noFill/>
          <a:ln w="12700">
            <a:noFill/>
            <a:miter lim="800000"/>
            <a:headEnd/>
            <a:tailEnd/>
          </a:ln>
        </p:spPr>
        <p:txBody>
          <a:bodyPr>
            <a:prstTxWarp prst="textNoShape">
              <a:avLst/>
            </a:prstTxWarp>
            <a:spAutoFit/>
          </a:bodyPr>
          <a:lstStyle/>
          <a:p>
            <a:pPr eaLnBrk="0" hangingPunct="0">
              <a:lnSpc>
                <a:spcPct val="80000"/>
              </a:lnSpc>
              <a:spcBef>
                <a:spcPct val="20000"/>
              </a:spcBef>
              <a:buClr>
                <a:schemeClr val="tx2"/>
              </a:buClr>
              <a:buSzPct val="95000"/>
              <a:buFont typeface="Wingdings" charset="2"/>
              <a:buNone/>
              <a:tabLst>
                <a:tab pos="117475" algn="l"/>
              </a:tabLst>
            </a:pPr>
            <a:r>
              <a:rPr lang="en-CA" sz="1200">
                <a:solidFill>
                  <a:srgbClr val="00256E"/>
                </a:solidFill>
                <a:effectLst/>
              </a:rPr>
              <a:t>Data source: Canadian Community Health Survey  3.1 </a:t>
            </a:r>
          </a:p>
          <a:p>
            <a:pPr eaLnBrk="0" hangingPunct="0">
              <a:lnSpc>
                <a:spcPct val="80000"/>
              </a:lnSpc>
              <a:spcBef>
                <a:spcPct val="20000"/>
              </a:spcBef>
              <a:buClr>
                <a:schemeClr val="tx2"/>
              </a:buClr>
              <a:buSzPct val="95000"/>
              <a:buFont typeface="Wingdings" charset="2"/>
              <a:buNone/>
              <a:tabLst>
                <a:tab pos="117475" algn="l"/>
              </a:tabLst>
            </a:pPr>
            <a:r>
              <a:rPr lang="en-CA" sz="1200">
                <a:solidFill>
                  <a:srgbClr val="00256E"/>
                </a:solidFill>
                <a:effectLst/>
              </a:rPr>
              <a:t>^ Refers to people who reported that they did not have enough to eat, worried about there </a:t>
            </a:r>
          </a:p>
          <a:p>
            <a:pPr eaLnBrk="0" hangingPunct="0">
              <a:lnSpc>
                <a:spcPct val="80000"/>
              </a:lnSpc>
              <a:spcBef>
                <a:spcPct val="20000"/>
              </a:spcBef>
              <a:buClr>
                <a:schemeClr val="tx2"/>
              </a:buClr>
              <a:buSzPct val="95000"/>
              <a:buFont typeface="Wingdings" charset="2"/>
              <a:buNone/>
              <a:tabLst>
                <a:tab pos="117475" algn="l"/>
              </a:tabLst>
            </a:pPr>
            <a:r>
              <a:rPr lang="en-CA" sz="1200">
                <a:solidFill>
                  <a:srgbClr val="00256E"/>
                </a:solidFill>
                <a:effectLst/>
              </a:rPr>
              <a:t>Not being enough to eat or did not eat the quality or variety of foods desired due to a lack </a:t>
            </a:r>
          </a:p>
          <a:p>
            <a:pPr eaLnBrk="0" hangingPunct="0">
              <a:lnSpc>
                <a:spcPct val="80000"/>
              </a:lnSpc>
              <a:spcBef>
                <a:spcPct val="20000"/>
              </a:spcBef>
              <a:buClr>
                <a:schemeClr val="tx2"/>
              </a:buClr>
              <a:buSzPct val="95000"/>
              <a:buFont typeface="Wingdings" charset="2"/>
              <a:buNone/>
              <a:tabLst>
                <a:tab pos="117475" algn="l"/>
              </a:tabLst>
            </a:pPr>
            <a:r>
              <a:rPr lang="en-CA" sz="1200">
                <a:solidFill>
                  <a:srgbClr val="00256E"/>
                </a:solidFill>
                <a:effectLst/>
              </a:rPr>
              <a:t>of money</a:t>
            </a:r>
            <a:endParaRPr lang="en-US" sz="1200">
              <a:solidFill>
                <a:srgbClr val="00256E"/>
              </a:solidFill>
              <a:effectLst/>
            </a:endParaRPr>
          </a:p>
          <a:p>
            <a:pPr eaLnBrk="0" hangingPunct="0">
              <a:lnSpc>
                <a:spcPct val="80000"/>
              </a:lnSpc>
              <a:spcBef>
                <a:spcPct val="20000"/>
              </a:spcBef>
              <a:buClr>
                <a:schemeClr val="tx2"/>
              </a:buClr>
              <a:buSzPct val="95000"/>
              <a:buFont typeface="Wingdings" charset="2"/>
              <a:buNone/>
              <a:tabLst>
                <a:tab pos="117475" algn="l"/>
              </a:tabLst>
            </a:pPr>
            <a:r>
              <a:rPr lang="en-US" sz="1200">
                <a:solidFill>
                  <a:srgbClr val="00256E"/>
                </a:solidFill>
                <a:effectLst/>
              </a:rPr>
              <a:t>*Interpret with caution due to high sampling variability (coefficient of variation 16.6–33.3)</a:t>
            </a:r>
          </a:p>
        </p:txBody>
      </p:sp>
      <p:sp>
        <p:nvSpPr>
          <p:cNvPr id="46084" name="Rectangle 4"/>
          <p:cNvSpPr>
            <a:spLocks noChangeArrowheads="1"/>
          </p:cNvSpPr>
          <p:nvPr>
            <p:ph type="title"/>
          </p:nvPr>
        </p:nvSpPr>
        <p:spPr>
          <a:xfrm>
            <a:off x="457200" y="44450"/>
            <a:ext cx="8229600" cy="1143000"/>
          </a:xfrm>
          <a:noFill/>
        </p:spPr>
        <p:txBody>
          <a:bodyPr lIns="90488" tIns="44450" rIns="90488" bIns="44450" anchor="b"/>
          <a:lstStyle/>
          <a:p>
            <a:pPr eaLnBrk="1" hangingPunct="1">
              <a:lnSpc>
                <a:spcPct val="80000"/>
              </a:lnSpc>
            </a:pPr>
            <a:r>
              <a:rPr lang="en-US" sz="2800" dirty="0" smtClean="0">
                <a:effectLst>
                  <a:outerShdw blurRad="38100" dist="38100" dir="2700000" algn="tl">
                    <a:srgbClr val="DDDDDD"/>
                  </a:outerShdw>
                </a:effectLst>
                <a:ea typeface="ＭＳ Ｐゴシック" charset="-128"/>
                <a:cs typeface="ＭＳ Ｐゴシック" charset="-128"/>
              </a:rPr>
              <a:t>Age-standardized percentage of adults aged 25 and older who reported food insecurity^, by sex and annual household income, Ontario, 2005</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Rectangle 6"/>
          <p:cNvSpPr>
            <a:spLocks noGrp="1" noChangeArrowheads="1"/>
          </p:cNvSpPr>
          <p:nvPr>
            <p:ph type="sldNum" sz="quarter" idx="12"/>
          </p:nvPr>
        </p:nvSpPr>
        <p:spPr>
          <a:ln/>
        </p:spPr>
        <p:txBody>
          <a:bodyPr/>
          <a:lstStyle/>
          <a:p>
            <a:fld id="{B1551295-9E9C-174C-99BE-789C9224E9D9}" type="slidenum">
              <a:rPr lang="en-US"/>
              <a:pPr/>
              <a:t>17</a:t>
            </a:fld>
            <a:endParaRPr lang="en-US"/>
          </a:p>
        </p:txBody>
      </p:sp>
      <p:sp>
        <p:nvSpPr>
          <p:cNvPr id="138242" name="Rectangle 2"/>
          <p:cNvSpPr>
            <a:spLocks noGrp="1" noChangeArrowheads="1"/>
          </p:cNvSpPr>
          <p:nvPr>
            <p:ph type="title" idx="4294967295"/>
          </p:nvPr>
        </p:nvSpPr>
        <p:spPr>
          <a:xfrm>
            <a:off x="457200" y="76200"/>
            <a:ext cx="8229600" cy="1143000"/>
          </a:xfrm>
        </p:spPr>
        <p:txBody>
          <a:bodyPr/>
          <a:lstStyle/>
          <a:p>
            <a:pPr eaLnBrk="1" hangingPunct="1"/>
            <a:r>
              <a:rPr lang="en-US" sz="3600" b="1" dirty="0" smtClean="0">
                <a:effectLst>
                  <a:outerShdw blurRad="38100" dist="38100" dir="2700000" algn="tl">
                    <a:srgbClr val="DDDDDD"/>
                  </a:outerShdw>
                </a:effectLst>
                <a:ea typeface="ＭＳ Ｐゴシック" charset="-128"/>
                <a:cs typeface="ＭＳ Ｐゴシック" charset="-128"/>
              </a:rPr>
              <a:t>Access</a:t>
            </a:r>
            <a:br>
              <a:rPr lang="en-US" sz="3600" b="1" dirty="0" smtClean="0">
                <a:effectLst>
                  <a:outerShdw blurRad="38100" dist="38100" dir="2700000" algn="tl">
                    <a:srgbClr val="DDDDDD"/>
                  </a:outerShdw>
                </a:effectLst>
                <a:ea typeface="ＭＳ Ｐゴシック" charset="-128"/>
                <a:cs typeface="ＭＳ Ｐゴシック" charset="-128"/>
              </a:rPr>
            </a:br>
            <a:r>
              <a:rPr lang="en-US" sz="3600" b="1" dirty="0" smtClean="0">
                <a:effectLst>
                  <a:outerShdw blurRad="38100" dist="38100" dir="2700000" algn="tl">
                    <a:srgbClr val="DDDDDD"/>
                  </a:outerShdw>
                </a:effectLst>
                <a:ea typeface="ＭＳ Ｐゴシック" charset="-128"/>
                <a:cs typeface="ＭＳ Ｐゴシック" charset="-128"/>
              </a:rPr>
              <a:t>Patient Experiences with Care</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CA" sz="2000" dirty="0" smtClean="0">
                <a:solidFill>
                  <a:srgbClr val="7D0849"/>
                </a:solidFill>
                <a:effectLst>
                  <a:outerShdw blurRad="38100" dist="38100" dir="2700000" algn="tl">
                    <a:srgbClr val="DDDDDD"/>
                  </a:outerShdw>
                </a:effectLst>
              </a:rPr>
              <a:t>Percentage of adults aged 25 and older who reported no difficulties making an appointment for an urgent, non-emergent health problem, </a:t>
            </a:r>
            <a:br>
              <a:rPr lang="en-CA" sz="2000" dirty="0" smtClean="0">
                <a:solidFill>
                  <a:srgbClr val="7D0849"/>
                </a:solidFill>
                <a:effectLst>
                  <a:outerShdw blurRad="38100" dist="38100" dir="2700000" algn="tl">
                    <a:srgbClr val="DDDDDD"/>
                  </a:outerShdw>
                </a:effectLst>
              </a:rPr>
            </a:br>
            <a:r>
              <a:rPr lang="en-CA" sz="2000" dirty="0" smtClean="0">
                <a:solidFill>
                  <a:srgbClr val="7D0849"/>
                </a:solidFill>
                <a:effectLst>
                  <a:outerShdw blurRad="38100" dist="38100" dir="2700000" algn="tl">
                    <a:srgbClr val="DDDDDD"/>
                  </a:outerShdw>
                </a:effectLst>
              </a:rPr>
              <a:t>by sex and neighbourhood income quintile, Ontario, 2006–08^</a:t>
            </a:r>
            <a:r>
              <a:rPr lang="en-US" sz="2000" dirty="0" smtClean="0">
                <a:solidFill>
                  <a:srgbClr val="7D0849"/>
                </a:solidFill>
                <a:effectLst/>
              </a:rPr>
              <a:t> </a:t>
            </a:r>
            <a:br>
              <a:rPr lang="en-US" sz="2000" dirty="0" smtClean="0">
                <a:solidFill>
                  <a:srgbClr val="7D0849"/>
                </a:solidFill>
                <a:effectLst/>
              </a:rPr>
            </a:br>
            <a:endParaRPr lang="en-US" sz="2000" dirty="0"/>
          </a:p>
        </p:txBody>
      </p:sp>
      <p:sp>
        <p:nvSpPr>
          <p:cNvPr id="5" name="Rectangle 6"/>
          <p:cNvSpPr>
            <a:spLocks noGrp="1" noChangeArrowheads="1"/>
          </p:cNvSpPr>
          <p:nvPr>
            <p:ph type="sldNum" sz="quarter" idx="12"/>
          </p:nvPr>
        </p:nvSpPr>
        <p:spPr>
          <a:ln/>
        </p:spPr>
        <p:txBody>
          <a:bodyPr/>
          <a:lstStyle/>
          <a:p>
            <a:fld id="{688673EF-067B-4E4F-AFCB-F2C90F4605EB}" type="slidenum">
              <a:rPr lang="en-US"/>
              <a:pPr/>
              <a:t>18</a:t>
            </a:fld>
            <a:endParaRPr lang="en-US"/>
          </a:p>
        </p:txBody>
      </p:sp>
      <p:graphicFrame>
        <p:nvGraphicFramePr>
          <p:cNvPr id="87044" name="Object 4"/>
          <p:cNvGraphicFramePr>
            <a:graphicFrameLocks noChangeAspect="1"/>
          </p:cNvGraphicFramePr>
          <p:nvPr>
            <p:ph idx="4294967295"/>
          </p:nvPr>
        </p:nvGraphicFramePr>
        <p:xfrm>
          <a:off x="685800" y="1600200"/>
          <a:ext cx="7767637" cy="4121150"/>
        </p:xfrm>
        <a:graphic>
          <a:graphicData uri="http://schemas.openxmlformats.org/presentationml/2006/ole">
            <p:oleObj spid="_x0000_s87044" name="Chart" r:id="rId3" imgW="4295851" imgH="2086051" progId="Excel.Chart.8">
              <p:embed/>
            </p:oleObj>
          </a:graphicData>
        </a:graphic>
      </p:graphicFrame>
      <p:sp>
        <p:nvSpPr>
          <p:cNvPr id="87043" name="Text Box 3"/>
          <p:cNvSpPr txBox="1">
            <a:spLocks noChangeArrowheads="1"/>
          </p:cNvSpPr>
          <p:nvPr/>
        </p:nvSpPr>
        <p:spPr bwMode="auto">
          <a:xfrm>
            <a:off x="177800" y="6096000"/>
            <a:ext cx="6908800" cy="639763"/>
          </a:xfrm>
          <a:prstGeom prst="rect">
            <a:avLst/>
          </a:prstGeom>
          <a:noFill/>
          <a:ln w="12700">
            <a:noFill/>
            <a:miter lim="800000"/>
            <a:headEnd/>
            <a:tailEnd/>
          </a:ln>
        </p:spPr>
        <p:txBody>
          <a:bodyPr>
            <a:prstTxWarp prst="textNoShape">
              <a:avLst/>
            </a:prstTxWarp>
            <a:spAutoFit/>
          </a:bodyPr>
          <a:lstStyle/>
          <a:p>
            <a:pPr marL="1195388" indent="-1195388" eaLnBrk="0" hangingPunct="0"/>
            <a:r>
              <a:rPr lang="en-US" sz="1200" b="1">
                <a:solidFill>
                  <a:srgbClr val="00256E"/>
                </a:solidFill>
                <a:effectLst/>
              </a:rPr>
              <a:t>Data sources:</a:t>
            </a:r>
            <a:r>
              <a:rPr lang="en-CA" sz="1200">
                <a:solidFill>
                  <a:srgbClr val="00256E"/>
                </a:solidFill>
                <a:effectLst/>
              </a:rPr>
              <a:t>  Primary Care Access Survey (PCAS), Waves 4–11; Statistics Canada </a:t>
            </a:r>
          </a:p>
          <a:p>
            <a:pPr marL="1195388" indent="-1195388" eaLnBrk="0" hangingPunct="0"/>
            <a:r>
              <a:rPr lang="en-CA" sz="1200">
                <a:solidFill>
                  <a:srgbClr val="00256E"/>
                </a:solidFill>
                <a:effectLst/>
              </a:rPr>
              <a:t>2006 Census	</a:t>
            </a:r>
          </a:p>
          <a:p>
            <a:pPr marL="1195388" indent="-1195388" eaLnBrk="0" hangingPunct="0"/>
            <a:r>
              <a:rPr lang="en-CA" sz="1200">
                <a:solidFill>
                  <a:srgbClr val="00256E"/>
                </a:solidFill>
                <a:effectLst/>
              </a:rPr>
              <a:t>^ October 2006–September 2008</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CA" sz="2000" dirty="0" smtClean="0">
                <a:solidFill>
                  <a:srgbClr val="7D0849"/>
                </a:solidFill>
                <a:effectLst>
                  <a:outerShdw blurRad="38100" dist="38100" dir="2700000" algn="tl">
                    <a:srgbClr val="DDDDDD"/>
                  </a:outerShdw>
                </a:effectLst>
              </a:rPr>
              <a:t>Percentage of adults aged </a:t>
            </a:r>
            <a:r>
              <a:rPr lang="en-CA" sz="2000" u="sng" dirty="0" smtClean="0">
                <a:solidFill>
                  <a:srgbClr val="7D0849"/>
                </a:solidFill>
                <a:effectLst>
                  <a:outerShdw blurRad="38100" dist="38100" dir="2700000" algn="tl">
                    <a:srgbClr val="DDDDDD"/>
                  </a:outerShdw>
                </a:effectLst>
              </a:rPr>
              <a:t>&gt;</a:t>
            </a:r>
            <a:r>
              <a:rPr lang="en-CA" sz="2000" dirty="0" smtClean="0">
                <a:solidFill>
                  <a:srgbClr val="7D0849"/>
                </a:solidFill>
                <a:effectLst>
                  <a:outerShdw blurRad="38100" dist="38100" dir="2700000" algn="tl">
                    <a:srgbClr val="DDDDDD"/>
                  </a:outerShdw>
                </a:effectLst>
              </a:rPr>
              <a:t> 25 who reported being very satisfied with their experience of getting an appointment for a regular check-up, by sex and ethnicity, 2006–08^</a:t>
            </a:r>
            <a:r>
              <a:rPr lang="en-US" sz="2000" dirty="0" smtClean="0">
                <a:solidFill>
                  <a:srgbClr val="7D0849"/>
                </a:solidFill>
                <a:effectLst>
                  <a:outerShdw blurRad="38100" dist="38100" dir="2700000" algn="tl">
                    <a:srgbClr val="DDDDDD"/>
                  </a:outerShdw>
                </a:effectLst>
              </a:rPr>
              <a:t/>
            </a:r>
            <a:br>
              <a:rPr lang="en-US" sz="2000" dirty="0" smtClean="0">
                <a:solidFill>
                  <a:srgbClr val="7D0849"/>
                </a:solidFill>
                <a:effectLst>
                  <a:outerShdw blurRad="38100" dist="38100" dir="2700000" algn="tl">
                    <a:srgbClr val="DDDDDD"/>
                  </a:outerShdw>
                </a:effectLst>
              </a:rPr>
            </a:br>
            <a:endParaRPr lang="en-US" sz="2000" dirty="0"/>
          </a:p>
        </p:txBody>
      </p:sp>
      <p:sp>
        <p:nvSpPr>
          <p:cNvPr id="5" name="Rectangle 6"/>
          <p:cNvSpPr>
            <a:spLocks noGrp="1" noChangeArrowheads="1"/>
          </p:cNvSpPr>
          <p:nvPr>
            <p:ph type="sldNum" sz="quarter" idx="12"/>
          </p:nvPr>
        </p:nvSpPr>
        <p:spPr>
          <a:ln/>
        </p:spPr>
        <p:txBody>
          <a:bodyPr/>
          <a:lstStyle/>
          <a:p>
            <a:fld id="{54688ECE-1DC9-424D-90B9-9D9C3C7BD62A}" type="slidenum">
              <a:rPr lang="en-US"/>
              <a:pPr/>
              <a:t>19</a:t>
            </a:fld>
            <a:endParaRPr lang="en-US"/>
          </a:p>
        </p:txBody>
      </p:sp>
      <p:graphicFrame>
        <p:nvGraphicFramePr>
          <p:cNvPr id="125956" name="Object 4"/>
          <p:cNvGraphicFramePr>
            <a:graphicFrameLocks noChangeAspect="1"/>
          </p:cNvGraphicFramePr>
          <p:nvPr>
            <p:ph idx="4294967295"/>
          </p:nvPr>
        </p:nvGraphicFramePr>
        <p:xfrm>
          <a:off x="533400" y="1520825"/>
          <a:ext cx="8229600" cy="4294188"/>
        </p:xfrm>
        <a:graphic>
          <a:graphicData uri="http://schemas.openxmlformats.org/presentationml/2006/ole">
            <p:oleObj spid="_x0000_s125956" name="Chart" r:id="rId3" imgW="6715125" imgH="3114675" progId="Excel.Chart.8">
              <p:embed/>
            </p:oleObj>
          </a:graphicData>
        </a:graphic>
      </p:graphicFrame>
      <p:sp>
        <p:nvSpPr>
          <p:cNvPr id="125955" name="Text Box 3"/>
          <p:cNvSpPr txBox="1">
            <a:spLocks noChangeArrowheads="1"/>
          </p:cNvSpPr>
          <p:nvPr/>
        </p:nvSpPr>
        <p:spPr bwMode="auto">
          <a:xfrm>
            <a:off x="169863" y="5867400"/>
            <a:ext cx="6908800" cy="854075"/>
          </a:xfrm>
          <a:prstGeom prst="rect">
            <a:avLst/>
          </a:prstGeom>
          <a:noFill/>
          <a:ln w="12700">
            <a:noFill/>
            <a:miter lim="800000"/>
            <a:headEnd/>
            <a:tailEnd/>
          </a:ln>
          <a:effectLst/>
        </p:spPr>
        <p:txBody>
          <a:bodyPr>
            <a:prstTxWarp prst="textNoShape">
              <a:avLst/>
            </a:prstTxWarp>
            <a:spAutoFit/>
          </a:bodyPr>
          <a:lstStyle/>
          <a:p>
            <a:pPr marL="1195388" indent="-1195388" eaLnBrk="0" hangingPunct="0"/>
            <a:r>
              <a:rPr lang="en-US" sz="1000" b="1">
                <a:solidFill>
                  <a:srgbClr val="00256E"/>
                </a:solidFill>
                <a:effectLst/>
              </a:rPr>
              <a:t>Data source:</a:t>
            </a:r>
            <a:r>
              <a:rPr lang="en-CA" sz="1000">
                <a:solidFill>
                  <a:srgbClr val="00256E"/>
                </a:solidFill>
                <a:effectLst/>
              </a:rPr>
              <a:t>  Primary Care Access Survey (PCAS), Waves 4–11</a:t>
            </a:r>
          </a:p>
          <a:p>
            <a:pPr marL="1195388" indent="-1195388" eaLnBrk="0" hangingPunct="0"/>
            <a:r>
              <a:rPr lang="en-CA" sz="1000">
                <a:solidFill>
                  <a:srgbClr val="00256E"/>
                </a:solidFill>
                <a:effectLst/>
              </a:rPr>
              <a:t>^ The survey period was from October 2006–September 2008</a:t>
            </a:r>
          </a:p>
          <a:p>
            <a:pPr marL="1195388" indent="-1195388" eaLnBrk="0" hangingPunct="0"/>
            <a:r>
              <a:rPr lang="en-CA" sz="1000">
                <a:solidFill>
                  <a:srgbClr val="00256E"/>
                </a:solidFill>
                <a:effectLst/>
              </a:rPr>
              <a:t>X Suppressed due to small sample size </a:t>
            </a:r>
          </a:p>
          <a:p>
            <a:pPr marL="1195388" indent="-1195388" eaLnBrk="0" hangingPunct="0"/>
            <a:r>
              <a:rPr lang="en-CA" sz="1000">
                <a:solidFill>
                  <a:srgbClr val="00256E"/>
                </a:solidFill>
                <a:effectLst/>
              </a:rPr>
              <a:t>** Includes North American Indian, Metis, Inuit</a:t>
            </a:r>
          </a:p>
          <a:p>
            <a:pPr marL="1195388" indent="-1195388" eaLnBrk="0" hangingPunct="0"/>
            <a:r>
              <a:rPr lang="en-CA" sz="1000">
                <a:solidFill>
                  <a:srgbClr val="00256E"/>
                </a:solidFill>
                <a:effectLst/>
              </a:rPr>
              <a:t>*** Includes El Salvador, other European, other Central American, other South American, religion as ethnicity</a:t>
            </a:r>
            <a:endParaRPr lang="en-US" sz="1000">
              <a:solidFill>
                <a:srgbClr val="00256E"/>
              </a:solidFill>
              <a:effectLst/>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Rectangle 6"/>
          <p:cNvSpPr>
            <a:spLocks noGrp="1" noChangeArrowheads="1"/>
          </p:cNvSpPr>
          <p:nvPr>
            <p:ph type="sldNum" sz="quarter" idx="12"/>
          </p:nvPr>
        </p:nvSpPr>
        <p:spPr>
          <a:ln/>
        </p:spPr>
        <p:txBody>
          <a:bodyPr/>
          <a:lstStyle/>
          <a:p>
            <a:fld id="{10805F52-2989-1147-8DD7-9C9B40866B62}" type="slidenum">
              <a:rPr lang="en-US"/>
              <a:pPr/>
              <a:t>2</a:t>
            </a:fld>
            <a:endParaRPr lang="en-US"/>
          </a:p>
        </p:txBody>
      </p:sp>
      <p:sp>
        <p:nvSpPr>
          <p:cNvPr id="133122" name="Rectangle 2"/>
          <p:cNvSpPr>
            <a:spLocks noGrp="1" noChangeArrowheads="1"/>
          </p:cNvSpPr>
          <p:nvPr>
            <p:ph type="title"/>
          </p:nvPr>
        </p:nvSpPr>
        <p:spPr>
          <a:xfrm>
            <a:off x="228600" y="76200"/>
            <a:ext cx="8686800" cy="1143000"/>
          </a:xfrm>
        </p:spPr>
        <p:txBody>
          <a:bodyPr/>
          <a:lstStyle/>
          <a:p>
            <a:r>
              <a:rPr lang="en-US" sz="3000" b="1">
                <a:effectLst>
                  <a:outerShdw blurRad="38100" dist="38100" dir="2700000" algn="tl">
                    <a:srgbClr val="DDDDDD"/>
                  </a:outerShdw>
                </a:effectLst>
                <a:ea typeface="ＭＳ Ｐゴシック" charset="-128"/>
                <a:cs typeface="ＭＳ Ｐゴシック" charset="-128"/>
              </a:rPr>
              <a:t>Health and Health Care Surveys</a:t>
            </a:r>
            <a:br>
              <a:rPr lang="en-US" sz="3000" b="1">
                <a:effectLst>
                  <a:outerShdw blurRad="38100" dist="38100" dir="2700000" algn="tl">
                    <a:srgbClr val="DDDDDD"/>
                  </a:outerShdw>
                </a:effectLst>
                <a:ea typeface="ＭＳ Ｐゴシック" charset="-128"/>
                <a:cs typeface="ＭＳ Ｐゴシック" charset="-128"/>
              </a:rPr>
            </a:br>
            <a:r>
              <a:rPr lang="en-US" sz="3000" b="1">
                <a:effectLst>
                  <a:outerShdw blurRad="38100" dist="38100" dir="2700000" algn="tl">
                    <a:srgbClr val="DDDDDD"/>
                  </a:outerShdw>
                </a:effectLst>
                <a:ea typeface="ＭＳ Ｐゴシック" charset="-128"/>
                <a:cs typeface="ＭＳ Ｐゴシック" charset="-128"/>
              </a:rPr>
              <a:t>Essential Data for Improving Health Outcomes</a:t>
            </a:r>
          </a:p>
        </p:txBody>
      </p:sp>
      <p:sp>
        <p:nvSpPr>
          <p:cNvPr id="133123" name="Rectangle 3"/>
          <p:cNvSpPr>
            <a:spLocks noGrp="1" noChangeArrowheads="1"/>
          </p:cNvSpPr>
          <p:nvPr>
            <p:ph type="body" idx="1"/>
          </p:nvPr>
        </p:nvSpPr>
        <p:spPr>
          <a:xfrm>
            <a:off x="304800" y="1447800"/>
            <a:ext cx="8229600" cy="4525963"/>
          </a:xfrm>
        </p:spPr>
        <p:txBody>
          <a:bodyPr/>
          <a:lstStyle/>
          <a:p>
            <a:pPr>
              <a:spcBef>
                <a:spcPct val="0"/>
              </a:spcBef>
              <a:spcAft>
                <a:spcPct val="20000"/>
              </a:spcAft>
            </a:pPr>
            <a:r>
              <a:rPr lang="en-US" sz="2800" dirty="0">
                <a:effectLst>
                  <a:outerShdw blurRad="38100" dist="38100" dir="2700000" algn="tl">
                    <a:srgbClr val="DDDDDD"/>
                  </a:outerShdw>
                </a:effectLst>
                <a:ea typeface="ＭＳ Ｐゴシック" charset="-128"/>
                <a:cs typeface="ＭＳ Ｐゴシック" charset="-128"/>
              </a:rPr>
              <a:t> Assessing, Improving, and Monitoring</a:t>
            </a:r>
          </a:p>
          <a:p>
            <a:pPr lvl="2">
              <a:spcBef>
                <a:spcPct val="0"/>
              </a:spcBef>
              <a:spcAft>
                <a:spcPct val="20000"/>
              </a:spcAft>
            </a:pPr>
            <a:r>
              <a:rPr lang="en-US" dirty="0">
                <a:effectLst>
                  <a:outerShdw blurRad="38100" dist="38100" dir="2700000" algn="tl">
                    <a:srgbClr val="DDDDDD"/>
                  </a:outerShdw>
                </a:effectLst>
                <a:ea typeface="ＭＳ Ｐゴシック" charset="-128"/>
              </a:rPr>
              <a:t>Health System Performance</a:t>
            </a:r>
          </a:p>
          <a:p>
            <a:pPr lvl="2">
              <a:spcBef>
                <a:spcPct val="0"/>
              </a:spcBef>
              <a:spcAft>
                <a:spcPct val="20000"/>
              </a:spcAft>
            </a:pPr>
            <a:r>
              <a:rPr lang="en-US" dirty="0">
                <a:effectLst>
                  <a:outerShdw blurRad="38100" dist="38100" dir="2700000" algn="tl">
                    <a:srgbClr val="DDDDDD"/>
                  </a:outerShdw>
                </a:effectLst>
                <a:ea typeface="ＭＳ Ｐゴシック" charset="-128"/>
              </a:rPr>
              <a:t>Population Health</a:t>
            </a:r>
          </a:p>
          <a:p>
            <a:pPr lvl="2">
              <a:spcBef>
                <a:spcPct val="0"/>
              </a:spcBef>
              <a:spcAft>
                <a:spcPct val="20000"/>
              </a:spcAft>
            </a:pPr>
            <a:r>
              <a:rPr lang="en-US" dirty="0">
                <a:effectLst>
                  <a:outerShdw blurRad="38100" dist="38100" dir="2700000" algn="tl">
                    <a:srgbClr val="DDDDDD"/>
                  </a:outerShdw>
                </a:effectLst>
                <a:ea typeface="ＭＳ Ｐゴシック" charset="-128"/>
              </a:rPr>
              <a:t>Health Disparities</a:t>
            </a:r>
          </a:p>
          <a:p>
            <a:pPr>
              <a:spcBef>
                <a:spcPct val="0"/>
              </a:spcBef>
              <a:spcAft>
                <a:spcPct val="20000"/>
              </a:spcAft>
            </a:pPr>
            <a:r>
              <a:rPr lang="en-US" sz="2800" dirty="0">
                <a:effectLst>
                  <a:outerShdw blurRad="38100" dist="38100" dir="2700000" algn="tl">
                    <a:srgbClr val="DDDDDD"/>
                  </a:outerShdw>
                </a:effectLst>
                <a:ea typeface="ＭＳ Ｐゴシック" charset="-128"/>
                <a:cs typeface="ＭＳ Ｐゴシック" charset="-128"/>
              </a:rPr>
              <a:t> Identifying</a:t>
            </a:r>
          </a:p>
          <a:p>
            <a:pPr lvl="2">
              <a:spcBef>
                <a:spcPct val="0"/>
              </a:spcBef>
              <a:spcAft>
                <a:spcPct val="20000"/>
              </a:spcAft>
            </a:pPr>
            <a:r>
              <a:rPr lang="en-US" dirty="0">
                <a:effectLst>
                  <a:outerShdw blurRad="38100" dist="38100" dir="2700000" algn="tl">
                    <a:srgbClr val="DDDDDD"/>
                  </a:outerShdw>
                </a:effectLst>
                <a:ea typeface="ＭＳ Ｐゴシック" charset="-128"/>
              </a:rPr>
              <a:t>Individuals, Populations, and Communities at Risk</a:t>
            </a:r>
          </a:p>
          <a:p>
            <a:pPr>
              <a:spcBef>
                <a:spcPct val="0"/>
              </a:spcBef>
              <a:spcAft>
                <a:spcPct val="20000"/>
              </a:spcAft>
            </a:pPr>
            <a:r>
              <a:rPr lang="en-US" sz="3000" dirty="0">
                <a:effectLst>
                  <a:outerShdw blurRad="38100" dist="38100" dir="2700000" algn="tl">
                    <a:srgbClr val="DDDDDD"/>
                  </a:outerShdw>
                </a:effectLst>
                <a:ea typeface="ＭＳ Ｐゴシック" charset="-128"/>
                <a:cs typeface="ＭＳ Ｐゴシック" charset="-128"/>
              </a:rPr>
              <a:t> </a:t>
            </a:r>
            <a:r>
              <a:rPr lang="en-US" sz="2800" dirty="0">
                <a:effectLst>
                  <a:outerShdw blurRad="38100" dist="38100" dir="2700000" algn="tl">
                    <a:srgbClr val="DDDDDD"/>
                  </a:outerShdw>
                </a:effectLst>
                <a:ea typeface="ＭＳ Ｐゴシック" charset="-128"/>
                <a:cs typeface="ＭＳ Ｐゴシック" charset="-128"/>
              </a:rPr>
              <a:t>Benchmarking</a:t>
            </a:r>
          </a:p>
          <a:p>
            <a:pPr>
              <a:spcBef>
                <a:spcPct val="0"/>
              </a:spcBef>
              <a:spcAft>
                <a:spcPct val="20000"/>
              </a:spcAft>
            </a:pPr>
            <a:r>
              <a:rPr lang="en-US" sz="3000" dirty="0">
                <a:effectLst>
                  <a:outerShdw blurRad="38100" dist="38100" dir="2700000" algn="tl">
                    <a:srgbClr val="DDDDDD"/>
                  </a:outerShdw>
                </a:effectLst>
                <a:ea typeface="ＭＳ Ｐゴシック" charset="-128"/>
                <a:cs typeface="ＭＳ Ｐゴシック" charset="-128"/>
              </a:rPr>
              <a:t> </a:t>
            </a:r>
            <a:r>
              <a:rPr lang="en-US" sz="2800" dirty="0">
                <a:effectLst>
                  <a:outerShdw blurRad="38100" dist="38100" dir="2700000" algn="tl">
                    <a:srgbClr val="DDDDDD"/>
                  </a:outerShdw>
                </a:effectLst>
                <a:ea typeface="ＭＳ Ｐゴシック" charset="-128"/>
                <a:cs typeface="ＭＳ Ｐゴシック" charset="-128"/>
              </a:rPr>
              <a:t>Conducting International Comparisons</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CA" sz="2000" dirty="0" smtClean="0">
                <a:solidFill>
                  <a:srgbClr val="7D0849"/>
                </a:solidFill>
                <a:effectLst>
                  <a:outerShdw blurRad="38100" dist="38100" dir="2700000" algn="tl">
                    <a:srgbClr val="DDDDDD"/>
                  </a:outerShdw>
                </a:effectLst>
              </a:rPr>
              <a:t>Percentage of adults aged 25 and older who reported being very satisfied with their experience getting an appt for a regular check-up, by sex and length of time since immigration, 2006–08</a:t>
            </a:r>
            <a:r>
              <a:rPr lang="en-CA" sz="2000" b="1" dirty="0" smtClean="0">
                <a:solidFill>
                  <a:srgbClr val="7D0849"/>
                </a:solidFill>
                <a:effectLst/>
              </a:rPr>
              <a:t>^</a:t>
            </a:r>
            <a:r>
              <a:rPr lang="en-US" sz="2000" dirty="0" smtClean="0">
                <a:solidFill>
                  <a:srgbClr val="7D0849"/>
                </a:solidFill>
                <a:effectLst/>
              </a:rPr>
              <a:t/>
            </a:r>
            <a:br>
              <a:rPr lang="en-US" sz="2000" dirty="0" smtClean="0">
                <a:solidFill>
                  <a:srgbClr val="7D0849"/>
                </a:solidFill>
                <a:effectLst/>
              </a:rPr>
            </a:br>
            <a:endParaRPr lang="en-US" sz="2000" dirty="0"/>
          </a:p>
        </p:txBody>
      </p:sp>
      <p:sp>
        <p:nvSpPr>
          <p:cNvPr id="5" name="Rectangle 6"/>
          <p:cNvSpPr>
            <a:spLocks noGrp="1" noChangeArrowheads="1"/>
          </p:cNvSpPr>
          <p:nvPr>
            <p:ph type="sldNum" sz="quarter" idx="12"/>
          </p:nvPr>
        </p:nvSpPr>
        <p:spPr>
          <a:ln/>
        </p:spPr>
        <p:txBody>
          <a:bodyPr/>
          <a:lstStyle/>
          <a:p>
            <a:fld id="{C0836706-57F8-8F43-BB2D-EF24718D2F8F}" type="slidenum">
              <a:rPr lang="en-US"/>
              <a:pPr/>
              <a:t>20</a:t>
            </a:fld>
            <a:endParaRPr lang="en-US"/>
          </a:p>
        </p:txBody>
      </p:sp>
      <p:graphicFrame>
        <p:nvGraphicFramePr>
          <p:cNvPr id="126980" name="Object 4"/>
          <p:cNvGraphicFramePr>
            <a:graphicFrameLocks noChangeAspect="1"/>
          </p:cNvGraphicFramePr>
          <p:nvPr>
            <p:ph idx="4294967295"/>
          </p:nvPr>
        </p:nvGraphicFramePr>
        <p:xfrm>
          <a:off x="609600" y="1749425"/>
          <a:ext cx="7950200" cy="4017963"/>
        </p:xfrm>
        <a:graphic>
          <a:graphicData uri="http://schemas.openxmlformats.org/presentationml/2006/ole">
            <p:oleObj spid="_x0000_s126980" name="Chart" r:id="rId3" imgW="4448251" imgH="2057400" progId="Excel.Chart.8">
              <p:embed/>
            </p:oleObj>
          </a:graphicData>
        </a:graphic>
      </p:graphicFrame>
      <p:sp>
        <p:nvSpPr>
          <p:cNvPr id="126979" name="Text Box 3"/>
          <p:cNvSpPr txBox="1">
            <a:spLocks noChangeArrowheads="1"/>
          </p:cNvSpPr>
          <p:nvPr/>
        </p:nvSpPr>
        <p:spPr bwMode="auto">
          <a:xfrm>
            <a:off x="169863" y="6248400"/>
            <a:ext cx="6434137" cy="396875"/>
          </a:xfrm>
          <a:prstGeom prst="rect">
            <a:avLst/>
          </a:prstGeom>
          <a:noFill/>
          <a:ln w="12700">
            <a:noFill/>
            <a:miter lim="800000"/>
            <a:headEnd/>
            <a:tailEnd/>
          </a:ln>
          <a:effectLst/>
        </p:spPr>
        <p:txBody>
          <a:bodyPr>
            <a:prstTxWarp prst="textNoShape">
              <a:avLst/>
            </a:prstTxWarp>
            <a:spAutoFit/>
          </a:bodyPr>
          <a:lstStyle/>
          <a:p>
            <a:pPr marL="1195388" indent="-1195388" eaLnBrk="0" hangingPunct="0"/>
            <a:r>
              <a:rPr lang="en-US" sz="1000" b="1">
                <a:solidFill>
                  <a:srgbClr val="00256E"/>
                </a:solidFill>
                <a:effectLst/>
              </a:rPr>
              <a:t>Data source:</a:t>
            </a:r>
            <a:r>
              <a:rPr lang="en-CA" sz="1000">
                <a:solidFill>
                  <a:srgbClr val="00256E"/>
                </a:solidFill>
                <a:effectLst/>
              </a:rPr>
              <a:t>  Primary Care Access Survey (PCAS), Waves 4–11</a:t>
            </a:r>
          </a:p>
          <a:p>
            <a:pPr marL="1195388" indent="-1195388" eaLnBrk="0" hangingPunct="0"/>
            <a:r>
              <a:rPr lang="en-CA" sz="1000">
                <a:solidFill>
                  <a:srgbClr val="00256E"/>
                </a:solidFill>
                <a:effectLst/>
              </a:rPr>
              <a:t>^  October 2006–September 2008</a:t>
            </a:r>
            <a:endParaRPr lang="en-US" sz="1000">
              <a:solidFill>
                <a:srgbClr val="00256E"/>
              </a:solidFill>
              <a:effectLst/>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CA" sz="2000" dirty="0" smtClean="0">
                <a:solidFill>
                  <a:srgbClr val="7D0849"/>
                </a:solidFill>
                <a:effectLst>
                  <a:outerShdw blurRad="38100" dist="38100" dir="2700000" algn="tl">
                    <a:srgbClr val="DDDDDD"/>
                  </a:outerShdw>
                </a:effectLst>
              </a:rPr>
              <a:t>Percentage of adults aged 25 and older who reported being very satisfied with their experience of getting  appt for a regular check-up, by sex and language spoken most often at home, 2006–08^</a:t>
            </a:r>
            <a:r>
              <a:rPr lang="en-US" sz="2000" dirty="0" smtClean="0">
                <a:solidFill>
                  <a:srgbClr val="7D0849"/>
                </a:solidFill>
                <a:effectLst>
                  <a:outerShdw blurRad="38100" dist="38100" dir="2700000" algn="tl">
                    <a:srgbClr val="DDDDDD"/>
                  </a:outerShdw>
                </a:effectLst>
              </a:rPr>
              <a:t/>
            </a:r>
            <a:br>
              <a:rPr lang="en-US" sz="2000" dirty="0" smtClean="0">
                <a:solidFill>
                  <a:srgbClr val="7D0849"/>
                </a:solidFill>
                <a:effectLst>
                  <a:outerShdw blurRad="38100" dist="38100" dir="2700000" algn="tl">
                    <a:srgbClr val="DDDDDD"/>
                  </a:outerShdw>
                </a:effectLst>
              </a:rPr>
            </a:br>
            <a:endParaRPr lang="en-US" sz="2000" dirty="0"/>
          </a:p>
        </p:txBody>
      </p:sp>
      <p:sp>
        <p:nvSpPr>
          <p:cNvPr id="5" name="Rectangle 6"/>
          <p:cNvSpPr>
            <a:spLocks noGrp="1" noChangeArrowheads="1"/>
          </p:cNvSpPr>
          <p:nvPr>
            <p:ph type="sldNum" sz="quarter" idx="12"/>
          </p:nvPr>
        </p:nvSpPr>
        <p:spPr>
          <a:ln/>
        </p:spPr>
        <p:txBody>
          <a:bodyPr/>
          <a:lstStyle/>
          <a:p>
            <a:fld id="{2D210CD9-CF77-C245-9741-6DB92F4C7F85}" type="slidenum">
              <a:rPr lang="en-US"/>
              <a:pPr/>
              <a:t>21</a:t>
            </a:fld>
            <a:endParaRPr lang="en-US"/>
          </a:p>
        </p:txBody>
      </p:sp>
      <p:graphicFrame>
        <p:nvGraphicFramePr>
          <p:cNvPr id="128004" name="Object 4"/>
          <p:cNvGraphicFramePr>
            <a:graphicFrameLocks noChangeAspect="1"/>
          </p:cNvGraphicFramePr>
          <p:nvPr>
            <p:ph idx="4294967295"/>
          </p:nvPr>
        </p:nvGraphicFramePr>
        <p:xfrm>
          <a:off x="152400" y="1828800"/>
          <a:ext cx="8805863" cy="4114800"/>
        </p:xfrm>
        <a:graphic>
          <a:graphicData uri="http://schemas.openxmlformats.org/presentationml/2006/ole">
            <p:oleObj spid="_x0000_s128004" name="Chart" r:id="rId3" imgW="6572402" imgH="2419502" progId="Excel.Chart.8">
              <p:embed/>
            </p:oleObj>
          </a:graphicData>
        </a:graphic>
      </p:graphicFrame>
      <p:sp>
        <p:nvSpPr>
          <p:cNvPr id="128003" name="Text Box 3"/>
          <p:cNvSpPr txBox="1">
            <a:spLocks noChangeArrowheads="1"/>
          </p:cNvSpPr>
          <p:nvPr/>
        </p:nvSpPr>
        <p:spPr bwMode="auto">
          <a:xfrm>
            <a:off x="169863" y="6324600"/>
            <a:ext cx="6908800" cy="396875"/>
          </a:xfrm>
          <a:prstGeom prst="rect">
            <a:avLst/>
          </a:prstGeom>
          <a:noFill/>
          <a:ln w="12700">
            <a:noFill/>
            <a:miter lim="800000"/>
            <a:headEnd/>
            <a:tailEnd/>
          </a:ln>
          <a:effectLst/>
        </p:spPr>
        <p:txBody>
          <a:bodyPr>
            <a:prstTxWarp prst="textNoShape">
              <a:avLst/>
            </a:prstTxWarp>
            <a:spAutoFit/>
          </a:bodyPr>
          <a:lstStyle/>
          <a:p>
            <a:pPr marL="1195388" indent="-1195388" eaLnBrk="0" hangingPunct="0"/>
            <a:r>
              <a:rPr lang="en-US" sz="1000" b="1">
                <a:solidFill>
                  <a:srgbClr val="00256E"/>
                </a:solidFill>
                <a:effectLst/>
              </a:rPr>
              <a:t>Data source:</a:t>
            </a:r>
            <a:r>
              <a:rPr lang="en-CA" sz="1000">
                <a:solidFill>
                  <a:srgbClr val="00256E"/>
                </a:solidFill>
                <a:effectLst/>
              </a:rPr>
              <a:t>  Primary Care Access Survey (PCAS), Waves 4–11</a:t>
            </a:r>
          </a:p>
          <a:p>
            <a:pPr marL="1195388" indent="-1195388" eaLnBrk="0" hangingPunct="0"/>
            <a:r>
              <a:rPr lang="en-CA" sz="1000">
                <a:solidFill>
                  <a:srgbClr val="00256E"/>
                </a:solidFill>
                <a:effectLst/>
              </a:rPr>
              <a:t>^ October 2006–September 2008</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CA" sz="2000" dirty="0" smtClean="0">
                <a:solidFill>
                  <a:srgbClr val="7D0849"/>
                </a:solidFill>
                <a:effectLst>
                  <a:outerShdw blurRad="38100" dist="38100" dir="2700000" algn="tl">
                    <a:srgbClr val="DDDDDD"/>
                  </a:outerShdw>
                </a:effectLst>
              </a:rPr>
              <a:t>Percentage of adults aged 25 and older who did not visit a dentist in the past 12 months, </a:t>
            </a:r>
            <a:br>
              <a:rPr lang="en-CA" sz="2000" dirty="0" smtClean="0">
                <a:solidFill>
                  <a:srgbClr val="7D0849"/>
                </a:solidFill>
                <a:effectLst>
                  <a:outerShdw blurRad="38100" dist="38100" dir="2700000" algn="tl">
                    <a:srgbClr val="DDDDDD"/>
                  </a:outerShdw>
                </a:effectLst>
              </a:rPr>
            </a:br>
            <a:r>
              <a:rPr lang="en-CA" sz="2000" dirty="0" smtClean="0">
                <a:solidFill>
                  <a:srgbClr val="7D0849"/>
                </a:solidFill>
                <a:effectLst>
                  <a:outerShdw blurRad="38100" dist="38100" dir="2700000" algn="tl">
                    <a:srgbClr val="DDDDDD"/>
                  </a:outerShdw>
                </a:effectLst>
              </a:rPr>
              <a:t>by sex and annual household income, Ontario, 2005</a:t>
            </a:r>
            <a:r>
              <a:rPr lang="en-US" sz="2000" b="1" dirty="0" smtClean="0">
                <a:solidFill>
                  <a:srgbClr val="7D0849"/>
                </a:solidFill>
                <a:effectLst/>
              </a:rPr>
              <a:t> </a:t>
            </a:r>
            <a:br>
              <a:rPr lang="en-US" sz="2000" b="1" dirty="0" smtClean="0">
                <a:solidFill>
                  <a:srgbClr val="7D0849"/>
                </a:solidFill>
                <a:effectLst/>
              </a:rPr>
            </a:br>
            <a:endParaRPr lang="en-US" sz="2000" dirty="0"/>
          </a:p>
        </p:txBody>
      </p:sp>
      <p:sp>
        <p:nvSpPr>
          <p:cNvPr id="5" name="Rectangle 6"/>
          <p:cNvSpPr>
            <a:spLocks noGrp="1" noChangeArrowheads="1"/>
          </p:cNvSpPr>
          <p:nvPr>
            <p:ph type="sldNum" sz="quarter" idx="12"/>
          </p:nvPr>
        </p:nvSpPr>
        <p:spPr>
          <a:ln/>
        </p:spPr>
        <p:txBody>
          <a:bodyPr/>
          <a:lstStyle/>
          <a:p>
            <a:fld id="{924140C7-C2CB-C548-ACF1-B90F36AC668B}" type="slidenum">
              <a:rPr lang="en-US"/>
              <a:pPr/>
              <a:t>22</a:t>
            </a:fld>
            <a:endParaRPr lang="en-US"/>
          </a:p>
        </p:txBody>
      </p:sp>
      <p:graphicFrame>
        <p:nvGraphicFramePr>
          <p:cNvPr id="163844" name="Object 4"/>
          <p:cNvGraphicFramePr>
            <a:graphicFrameLocks noChangeAspect="1"/>
          </p:cNvGraphicFramePr>
          <p:nvPr>
            <p:ph idx="4294967295"/>
          </p:nvPr>
        </p:nvGraphicFramePr>
        <p:xfrm>
          <a:off x="779462" y="1447800"/>
          <a:ext cx="7450138" cy="4724400"/>
        </p:xfrm>
        <a:graphic>
          <a:graphicData uri="http://schemas.openxmlformats.org/presentationml/2006/ole">
            <p:oleObj spid="_x0000_s163844" name="Chart" r:id="rId3" imgW="4276649" imgH="2752649" progId="Excel.Chart.8">
              <p:embed/>
            </p:oleObj>
          </a:graphicData>
        </a:graphic>
      </p:graphicFrame>
      <p:sp>
        <p:nvSpPr>
          <p:cNvPr id="163843" name="Text Box 3"/>
          <p:cNvSpPr txBox="1">
            <a:spLocks noChangeArrowheads="1"/>
          </p:cNvSpPr>
          <p:nvPr/>
        </p:nvSpPr>
        <p:spPr bwMode="auto">
          <a:xfrm>
            <a:off x="177800" y="6477000"/>
            <a:ext cx="6908800" cy="396875"/>
          </a:xfrm>
          <a:prstGeom prst="rect">
            <a:avLst/>
          </a:prstGeom>
          <a:noFill/>
          <a:ln w="12700">
            <a:noFill/>
            <a:miter lim="800000"/>
            <a:headEnd/>
            <a:tailEnd/>
          </a:ln>
          <a:effectLst/>
        </p:spPr>
        <p:txBody>
          <a:bodyPr>
            <a:prstTxWarp prst="textNoShape">
              <a:avLst/>
            </a:prstTxWarp>
            <a:spAutoFit/>
          </a:bodyPr>
          <a:lstStyle/>
          <a:p>
            <a:pPr marL="1195388" indent="-1195388" eaLnBrk="0" hangingPunct="0"/>
            <a:r>
              <a:rPr lang="en-CA" sz="1000" b="1">
                <a:solidFill>
                  <a:srgbClr val="00256E"/>
                </a:solidFill>
                <a:effectLst/>
              </a:rPr>
              <a:t>Data source</a:t>
            </a:r>
            <a:r>
              <a:rPr lang="en-CA" sz="1000">
                <a:solidFill>
                  <a:srgbClr val="00256E"/>
                </a:solidFill>
                <a:effectLst/>
              </a:rPr>
              <a:t>: Canadian Community Health Survey (CCHS), 2005 (Cycle 3.1 )</a:t>
            </a:r>
          </a:p>
          <a:p>
            <a:pPr marL="1195388" indent="-1195388" eaLnBrk="0" hangingPunct="0"/>
            <a:endParaRPr lang="en-CA" sz="1000">
              <a:solidFill>
                <a:srgbClr val="00256E"/>
              </a:solidFill>
              <a:effectLst/>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Rectangle 6"/>
          <p:cNvSpPr>
            <a:spLocks noGrp="1" noChangeArrowheads="1"/>
          </p:cNvSpPr>
          <p:nvPr>
            <p:ph type="sldNum" sz="quarter" idx="12"/>
          </p:nvPr>
        </p:nvSpPr>
        <p:spPr>
          <a:ln/>
        </p:spPr>
        <p:txBody>
          <a:bodyPr/>
          <a:lstStyle/>
          <a:p>
            <a:fld id="{564B442C-A465-D640-AE1F-981EAC97FB06}" type="slidenum">
              <a:rPr lang="en-US"/>
              <a:pPr/>
              <a:t>23</a:t>
            </a:fld>
            <a:endParaRPr lang="en-US"/>
          </a:p>
        </p:txBody>
      </p:sp>
      <p:sp>
        <p:nvSpPr>
          <p:cNvPr id="61442" name="Rectangle 2"/>
          <p:cNvSpPr>
            <a:spLocks noGrp="1" noChangeArrowheads="1"/>
          </p:cNvSpPr>
          <p:nvPr>
            <p:ph type="title"/>
          </p:nvPr>
        </p:nvSpPr>
        <p:spPr>
          <a:xfrm>
            <a:off x="457200" y="76200"/>
            <a:ext cx="8229600" cy="1143000"/>
          </a:xfrm>
        </p:spPr>
        <p:txBody>
          <a:bodyPr/>
          <a:lstStyle/>
          <a:p>
            <a:pPr eaLnBrk="1" hangingPunct="1"/>
            <a:r>
              <a:rPr lang="en-US" sz="4000" b="1" dirty="0">
                <a:effectLst>
                  <a:outerShdw blurRad="38100" dist="38100" dir="2700000" algn="tl">
                    <a:srgbClr val="DDDDDD"/>
                  </a:outerShdw>
                </a:effectLst>
                <a:ea typeface="ＭＳ Ｐゴシック" charset="-128"/>
                <a:cs typeface="ＭＳ Ｐゴシック" charset="-128"/>
              </a:rPr>
              <a:t>Quality of Care</a:t>
            </a:r>
          </a:p>
        </p:txBody>
      </p:sp>
      <p:sp>
        <p:nvSpPr>
          <p:cNvPr id="61443" name="Rectangle 3"/>
          <p:cNvSpPr>
            <a:spLocks noGrp="1" noChangeArrowheads="1"/>
          </p:cNvSpPr>
          <p:nvPr>
            <p:ph type="body" idx="1"/>
          </p:nvPr>
        </p:nvSpPr>
        <p:spPr/>
        <p:txBody>
          <a:bodyPr/>
          <a:lstStyle/>
          <a:p>
            <a:pPr eaLnBrk="1" hangingPunct="1"/>
            <a:endParaRPr lang="en-US">
              <a:ea typeface="ＭＳ Ｐゴシック" charset="-128"/>
              <a:cs typeface="ＭＳ Ｐゴシック" charset="-128"/>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CA" sz="2000" dirty="0" smtClean="0">
                <a:effectLst>
                  <a:outerShdw blurRad="38100" dist="38100" dir="2700000" algn="tl">
                    <a:srgbClr val="DDDDDD"/>
                  </a:outerShdw>
                </a:effectLst>
              </a:rPr>
              <a:t>Percentage of Ontarians aged 15 and older with probable depression who had a physician visit for depression, </a:t>
            </a:r>
            <a:br>
              <a:rPr lang="en-CA" sz="2000" dirty="0" smtClean="0">
                <a:effectLst>
                  <a:outerShdw blurRad="38100" dist="38100" dir="2700000" algn="tl">
                    <a:srgbClr val="DDDDDD"/>
                  </a:outerShdw>
                </a:effectLst>
              </a:rPr>
            </a:br>
            <a:r>
              <a:rPr lang="en-CA" sz="2000" dirty="0" smtClean="0">
                <a:effectLst>
                  <a:outerShdw blurRad="38100" dist="38100" dir="2700000" algn="tl">
                    <a:srgbClr val="DDDDDD"/>
                  </a:outerShdw>
                </a:effectLst>
              </a:rPr>
              <a:t>by sex and age group</a:t>
            </a:r>
            <a:r>
              <a:rPr lang="en-US" sz="2000" dirty="0" smtClean="0">
                <a:effectLst>
                  <a:outerShdw blurRad="38100" dist="38100" dir="2700000" algn="tl">
                    <a:srgbClr val="DDDDDD"/>
                  </a:outerShdw>
                </a:effectLst>
              </a:rPr>
              <a:t/>
            </a:r>
            <a:br>
              <a:rPr lang="en-US" sz="2000" dirty="0" smtClean="0">
                <a:effectLst>
                  <a:outerShdw blurRad="38100" dist="38100" dir="2700000" algn="tl">
                    <a:srgbClr val="DDDDDD"/>
                  </a:outerShdw>
                </a:effectLst>
              </a:rPr>
            </a:br>
            <a:endParaRPr lang="en-US" sz="2000" dirty="0"/>
          </a:p>
        </p:txBody>
      </p:sp>
      <p:sp>
        <p:nvSpPr>
          <p:cNvPr id="7" name="Rectangle 6"/>
          <p:cNvSpPr>
            <a:spLocks noGrp="1" noChangeArrowheads="1"/>
          </p:cNvSpPr>
          <p:nvPr>
            <p:ph type="sldNum" sz="quarter" idx="12"/>
          </p:nvPr>
        </p:nvSpPr>
        <p:spPr>
          <a:ln/>
        </p:spPr>
        <p:txBody>
          <a:bodyPr/>
          <a:lstStyle/>
          <a:p>
            <a:fld id="{49BAFBE6-FA3E-9A4C-8F2D-4CB5009ED45E}" type="slidenum">
              <a:rPr lang="en-US"/>
              <a:pPr/>
              <a:t>24</a:t>
            </a:fld>
            <a:endParaRPr lang="en-US"/>
          </a:p>
        </p:txBody>
      </p:sp>
      <p:sp>
        <p:nvSpPr>
          <p:cNvPr id="62468" name="Rectangle 3"/>
          <p:cNvSpPr>
            <a:spLocks noChangeArrowheads="1"/>
          </p:cNvSpPr>
          <p:nvPr/>
        </p:nvSpPr>
        <p:spPr bwMode="auto">
          <a:xfrm>
            <a:off x="2233613" y="2066925"/>
            <a:ext cx="9144000" cy="0"/>
          </a:xfrm>
          <a:prstGeom prst="rect">
            <a:avLst/>
          </a:prstGeom>
          <a:noFill/>
          <a:ln w="9525">
            <a:noFill/>
            <a:miter lim="800000"/>
            <a:headEnd/>
            <a:tailEnd/>
          </a:ln>
        </p:spPr>
        <p:txBody>
          <a:bodyPr>
            <a:prstTxWarp prst="textNoShape">
              <a:avLst/>
            </a:prstTxWarp>
            <a:spAutoFit/>
          </a:bodyPr>
          <a:lstStyle/>
          <a:p>
            <a:endParaRPr lang="en-US">
              <a:solidFill>
                <a:schemeClr val="tx1"/>
              </a:solidFill>
              <a:effectLst/>
            </a:endParaRPr>
          </a:p>
        </p:txBody>
      </p:sp>
      <p:sp>
        <p:nvSpPr>
          <p:cNvPr id="62469" name="Rectangle 4"/>
          <p:cNvSpPr>
            <a:spLocks noChangeArrowheads="1"/>
          </p:cNvSpPr>
          <p:nvPr/>
        </p:nvSpPr>
        <p:spPr bwMode="auto">
          <a:xfrm>
            <a:off x="2233613" y="2066925"/>
            <a:ext cx="9144000" cy="0"/>
          </a:xfrm>
          <a:prstGeom prst="rect">
            <a:avLst/>
          </a:prstGeom>
          <a:noFill/>
          <a:ln w="9525">
            <a:noFill/>
            <a:miter lim="800000"/>
            <a:headEnd/>
            <a:tailEnd/>
          </a:ln>
        </p:spPr>
        <p:txBody>
          <a:bodyPr>
            <a:prstTxWarp prst="textNoShape">
              <a:avLst/>
            </a:prstTxWarp>
            <a:spAutoFit/>
          </a:bodyPr>
          <a:lstStyle/>
          <a:p>
            <a:endParaRPr lang="en-US">
              <a:solidFill>
                <a:schemeClr val="tx1"/>
              </a:solidFill>
              <a:effectLst/>
            </a:endParaRPr>
          </a:p>
        </p:txBody>
      </p:sp>
      <p:sp>
        <p:nvSpPr>
          <p:cNvPr id="62470" name="Text Box 5"/>
          <p:cNvSpPr txBox="1">
            <a:spLocks noChangeArrowheads="1"/>
          </p:cNvSpPr>
          <p:nvPr/>
        </p:nvSpPr>
        <p:spPr bwMode="auto">
          <a:xfrm>
            <a:off x="241300" y="6248400"/>
            <a:ext cx="6921500" cy="457200"/>
          </a:xfrm>
          <a:prstGeom prst="rect">
            <a:avLst/>
          </a:prstGeom>
          <a:noFill/>
          <a:ln w="12700">
            <a:noFill/>
            <a:miter lim="800000"/>
            <a:headEnd/>
            <a:tailEnd/>
          </a:ln>
        </p:spPr>
        <p:txBody>
          <a:bodyPr>
            <a:prstTxWarp prst="textNoShape">
              <a:avLst/>
            </a:prstTxWarp>
            <a:spAutoFit/>
          </a:bodyPr>
          <a:lstStyle/>
          <a:p>
            <a:pPr marL="1195388" indent="-1195388" eaLnBrk="0" hangingPunct="0"/>
            <a:r>
              <a:rPr lang="en-US" sz="1200">
                <a:solidFill>
                  <a:srgbClr val="00256E"/>
                </a:solidFill>
                <a:effectLst/>
              </a:rPr>
              <a:t>Data sources:  </a:t>
            </a:r>
            <a:r>
              <a:rPr lang="en-CA" sz="1200">
                <a:solidFill>
                  <a:srgbClr val="00256E"/>
                </a:solidFill>
                <a:effectLst/>
              </a:rPr>
              <a:t>CCHS, Cycle 1.1; OHIP</a:t>
            </a:r>
          </a:p>
          <a:p>
            <a:pPr marL="1195388" indent="-1195388" eaLnBrk="0" hangingPunct="0"/>
            <a:r>
              <a:rPr lang="en-CA" sz="1200">
                <a:solidFill>
                  <a:srgbClr val="00256E"/>
                </a:solidFill>
                <a:effectLst/>
              </a:rPr>
              <a:t>* Interpret with caution due to high sampling variability</a:t>
            </a:r>
            <a:endParaRPr lang="en-US" sz="1200">
              <a:solidFill>
                <a:srgbClr val="00256E"/>
              </a:solidFill>
              <a:effectLst/>
            </a:endParaRPr>
          </a:p>
        </p:txBody>
      </p:sp>
      <p:graphicFrame>
        <p:nvGraphicFramePr>
          <p:cNvPr id="62466" name="Object 2"/>
          <p:cNvGraphicFramePr>
            <a:graphicFrameLocks noChangeAspect="1"/>
          </p:cNvGraphicFramePr>
          <p:nvPr/>
        </p:nvGraphicFramePr>
        <p:xfrm>
          <a:off x="503238" y="1379538"/>
          <a:ext cx="8088312" cy="4527550"/>
        </p:xfrm>
        <a:graphic>
          <a:graphicData uri="http://schemas.openxmlformats.org/presentationml/2006/ole">
            <p:oleObj spid="_x0000_s62466" name="Chart" r:id="rId4" imgW="5476951" imgH="2724302" progId="Excel.Chart.8">
              <p:embed/>
            </p:oleObj>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Rectangle 6"/>
          <p:cNvSpPr>
            <a:spLocks noGrp="1" noChangeArrowheads="1"/>
          </p:cNvSpPr>
          <p:nvPr>
            <p:ph type="sldNum" sz="quarter" idx="12"/>
          </p:nvPr>
        </p:nvSpPr>
        <p:spPr>
          <a:ln/>
        </p:spPr>
        <p:txBody>
          <a:bodyPr/>
          <a:lstStyle/>
          <a:p>
            <a:fld id="{157BBE6D-586B-774E-94AB-A4E7DE98C295}" type="slidenum">
              <a:rPr lang="en-US"/>
              <a:pPr/>
              <a:t>25</a:t>
            </a:fld>
            <a:endParaRPr lang="en-US"/>
          </a:p>
        </p:txBody>
      </p:sp>
      <p:sp>
        <p:nvSpPr>
          <p:cNvPr id="112642" name="Rectangle 2"/>
          <p:cNvSpPr>
            <a:spLocks noGrp="1" noChangeArrowheads="1"/>
          </p:cNvSpPr>
          <p:nvPr>
            <p:ph type="title"/>
          </p:nvPr>
        </p:nvSpPr>
        <p:spPr>
          <a:xfrm>
            <a:off x="457200" y="76200"/>
            <a:ext cx="8229600" cy="1143000"/>
          </a:xfrm>
        </p:spPr>
        <p:txBody>
          <a:bodyPr/>
          <a:lstStyle/>
          <a:p>
            <a:r>
              <a:rPr lang="en-US" sz="2400" dirty="0">
                <a:effectLst>
                  <a:outerShdw blurRad="38100" dist="38100" dir="2700000" algn="tl">
                    <a:srgbClr val="DDDDDD"/>
                  </a:outerShdw>
                </a:effectLst>
                <a:ea typeface="Arial" charset="0"/>
                <a:cs typeface="Arial" charset="0"/>
              </a:rPr>
              <a:t>Age-standardized percentage of screen-eligible^ women who had at least one Pap test in the last three years, </a:t>
            </a:r>
            <a:br>
              <a:rPr lang="en-US" sz="2400" dirty="0">
                <a:effectLst>
                  <a:outerShdw blurRad="38100" dist="38100" dir="2700000" algn="tl">
                    <a:srgbClr val="DDDDDD"/>
                  </a:outerShdw>
                </a:effectLst>
                <a:ea typeface="Arial" charset="0"/>
                <a:cs typeface="Arial" charset="0"/>
              </a:rPr>
            </a:br>
            <a:r>
              <a:rPr lang="en-US" sz="2400" dirty="0">
                <a:effectLst>
                  <a:outerShdw blurRad="38100" dist="38100" dir="2700000" algn="tl">
                    <a:srgbClr val="DDDDDD"/>
                  </a:outerShdw>
                </a:effectLst>
                <a:ea typeface="Arial" charset="0"/>
                <a:cs typeface="Arial" charset="0"/>
              </a:rPr>
              <a:t>by </a:t>
            </a:r>
            <a:r>
              <a:rPr lang="en-US" sz="2400" dirty="0" err="1">
                <a:effectLst>
                  <a:outerShdw blurRad="38100" dist="38100" dir="2700000" algn="tl">
                    <a:srgbClr val="DDDDDD"/>
                  </a:outerShdw>
                </a:effectLst>
                <a:ea typeface="Arial" charset="0"/>
                <a:cs typeface="Arial" charset="0"/>
              </a:rPr>
              <a:t>neighbourhood</a:t>
            </a:r>
            <a:r>
              <a:rPr lang="en-US" sz="2400" dirty="0">
                <a:effectLst>
                  <a:outerShdw blurRad="38100" dist="38100" dir="2700000" algn="tl">
                    <a:srgbClr val="DDDDDD"/>
                  </a:outerShdw>
                </a:effectLst>
                <a:ea typeface="Arial" charset="0"/>
                <a:cs typeface="Arial" charset="0"/>
              </a:rPr>
              <a:t> income quintile, 2004/05</a:t>
            </a:r>
            <a:endParaRPr lang="en-US" sz="2400" dirty="0">
              <a:effectLst>
                <a:outerShdw blurRad="38100" dist="38100" dir="2700000" algn="tl">
                  <a:srgbClr val="DDDDDD"/>
                </a:outerShdw>
              </a:effectLst>
              <a:ea typeface="Times New Roman" charset="0"/>
              <a:cs typeface="Times New Roman" charset="0"/>
            </a:endParaRPr>
          </a:p>
        </p:txBody>
      </p:sp>
      <p:sp>
        <p:nvSpPr>
          <p:cNvPr id="112643" name="Rectangle 3"/>
          <p:cNvSpPr>
            <a:spLocks noChangeArrowheads="1"/>
          </p:cNvSpPr>
          <p:nvPr/>
        </p:nvSpPr>
        <p:spPr bwMode="auto">
          <a:xfrm>
            <a:off x="2057400" y="2295525"/>
            <a:ext cx="9144000" cy="0"/>
          </a:xfrm>
          <a:prstGeom prst="rect">
            <a:avLst/>
          </a:prstGeom>
          <a:noFill/>
          <a:ln w="9525">
            <a:noFill/>
            <a:miter lim="800000"/>
            <a:headEnd/>
            <a:tailEnd/>
          </a:ln>
          <a:effectLst/>
        </p:spPr>
        <p:txBody>
          <a:bodyPr>
            <a:prstTxWarp prst="textNoShape">
              <a:avLst/>
            </a:prstTxWarp>
            <a:spAutoFit/>
          </a:bodyPr>
          <a:lstStyle/>
          <a:p>
            <a:endParaRPr lang="en-US"/>
          </a:p>
        </p:txBody>
      </p:sp>
      <p:graphicFrame>
        <p:nvGraphicFramePr>
          <p:cNvPr id="112644" name="Object 4"/>
          <p:cNvGraphicFramePr>
            <a:graphicFrameLocks noChangeAspect="1"/>
          </p:cNvGraphicFramePr>
          <p:nvPr>
            <p:ph idx="1"/>
          </p:nvPr>
        </p:nvGraphicFramePr>
        <p:xfrm>
          <a:off x="511175" y="1462088"/>
          <a:ext cx="7681913" cy="4052887"/>
        </p:xfrm>
        <a:graphic>
          <a:graphicData uri="http://schemas.openxmlformats.org/presentationml/2006/ole">
            <p:oleObj spid="_x0000_s112644" name="Chart" r:id="rId3" imgW="8591702" imgH="4029151" progId="Excel.Chart.8">
              <p:embed/>
            </p:oleObj>
          </a:graphicData>
        </a:graphic>
      </p:graphicFrame>
      <p:sp>
        <p:nvSpPr>
          <p:cNvPr id="112645" name="Text Box 5"/>
          <p:cNvSpPr txBox="1">
            <a:spLocks noChangeArrowheads="1"/>
          </p:cNvSpPr>
          <p:nvPr/>
        </p:nvSpPr>
        <p:spPr bwMode="auto">
          <a:xfrm>
            <a:off x="211138" y="5638800"/>
            <a:ext cx="6570662" cy="985838"/>
          </a:xfrm>
          <a:prstGeom prst="rect">
            <a:avLst/>
          </a:prstGeom>
          <a:noFill/>
          <a:ln w="12700">
            <a:noFill/>
            <a:miter lim="800000"/>
            <a:headEnd/>
            <a:tailEnd/>
          </a:ln>
          <a:effectLst/>
        </p:spPr>
        <p:txBody>
          <a:bodyPr>
            <a:prstTxWarp prst="textNoShape">
              <a:avLst/>
            </a:prstTxWarp>
            <a:spAutoFit/>
          </a:bodyPr>
          <a:lstStyle/>
          <a:p>
            <a:pPr marL="1195388" indent="-1195388" eaLnBrk="0" hangingPunct="0">
              <a:spcBef>
                <a:spcPct val="20000"/>
              </a:spcBef>
            </a:pPr>
            <a:r>
              <a:rPr lang="en-US" sz="1400">
                <a:effectLst/>
              </a:rPr>
              <a:t>Data sources:  CytoBase; OCR; OHIP; RPDB; Canadian Institute for Health Information Discharge Abstracts Database (CIHI-DAD); Statistics Canada 2001 Census</a:t>
            </a:r>
          </a:p>
          <a:p>
            <a:pPr marL="1195388" indent="-1195388" eaLnBrk="0" hangingPunct="0">
              <a:spcBef>
                <a:spcPct val="20000"/>
              </a:spcBef>
            </a:pPr>
            <a:r>
              <a:rPr lang="en-US" sz="1400">
                <a:effectLst/>
              </a:rPr>
              <a:t>^Women aged 18-70 with no history of cervical cancer or prior hysterectomy</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Rectangle 6"/>
          <p:cNvSpPr>
            <a:spLocks noGrp="1" noChangeArrowheads="1"/>
          </p:cNvSpPr>
          <p:nvPr>
            <p:ph type="sldNum" sz="quarter" idx="12"/>
          </p:nvPr>
        </p:nvSpPr>
        <p:spPr>
          <a:ln/>
        </p:spPr>
        <p:txBody>
          <a:bodyPr/>
          <a:lstStyle/>
          <a:p>
            <a:fld id="{CE7C960E-60B2-6F48-B1ED-84EBB93A6571}" type="slidenum">
              <a:rPr lang="en-US"/>
              <a:pPr/>
              <a:t>26</a:t>
            </a:fld>
            <a:endParaRPr lang="en-US"/>
          </a:p>
        </p:txBody>
      </p:sp>
      <p:sp>
        <p:nvSpPr>
          <p:cNvPr id="113666" name="Rectangle 2"/>
          <p:cNvSpPr>
            <a:spLocks noGrp="1" noChangeArrowheads="1"/>
          </p:cNvSpPr>
          <p:nvPr>
            <p:ph type="title"/>
          </p:nvPr>
        </p:nvSpPr>
        <p:spPr>
          <a:xfrm>
            <a:off x="304800" y="76200"/>
            <a:ext cx="8262938" cy="1104900"/>
          </a:xfrm>
        </p:spPr>
        <p:txBody>
          <a:bodyPr/>
          <a:lstStyle/>
          <a:p>
            <a:r>
              <a:rPr lang="en-US" sz="2000" dirty="0">
                <a:effectLst>
                  <a:outerShdw blurRad="38100" dist="38100" dir="2700000" algn="tl">
                    <a:srgbClr val="DDDDDD"/>
                  </a:outerShdw>
                </a:effectLst>
                <a:ea typeface="Arial" charset="0"/>
                <a:cs typeface="Arial" charset="0"/>
              </a:rPr>
              <a:t>Age-standardized percentage of women who had a Pap test that showed a low grade lesion^ who had a repeat Pap test or </a:t>
            </a:r>
            <a:r>
              <a:rPr lang="en-US" sz="2000" dirty="0" err="1">
                <a:effectLst>
                  <a:outerShdw blurRad="38100" dist="38100" dir="2700000" algn="tl">
                    <a:srgbClr val="DDDDDD"/>
                  </a:outerShdw>
                </a:effectLst>
                <a:ea typeface="Arial" charset="0"/>
                <a:cs typeface="Arial" charset="0"/>
              </a:rPr>
              <a:t>colposcopy</a:t>
            </a:r>
            <a:r>
              <a:rPr lang="en-US" sz="2000" dirty="0">
                <a:effectLst>
                  <a:outerShdw blurRad="38100" dist="38100" dir="2700000" algn="tl">
                    <a:srgbClr val="DDDDDD"/>
                  </a:outerShdw>
                </a:effectLst>
                <a:ea typeface="Arial" charset="0"/>
                <a:cs typeface="Arial" charset="0"/>
              </a:rPr>
              <a:t> within 6 months of the initial abnormal test, </a:t>
            </a:r>
            <a:br>
              <a:rPr lang="en-US" sz="2000" dirty="0">
                <a:effectLst>
                  <a:outerShdw blurRad="38100" dist="38100" dir="2700000" algn="tl">
                    <a:srgbClr val="DDDDDD"/>
                  </a:outerShdw>
                </a:effectLst>
                <a:ea typeface="Arial" charset="0"/>
                <a:cs typeface="Arial" charset="0"/>
              </a:rPr>
            </a:br>
            <a:r>
              <a:rPr lang="en-US" sz="2000" dirty="0">
                <a:effectLst>
                  <a:outerShdw blurRad="38100" dist="38100" dir="2700000" algn="tl">
                    <a:srgbClr val="DDDDDD"/>
                  </a:outerShdw>
                </a:effectLst>
                <a:ea typeface="Arial" charset="0"/>
                <a:cs typeface="Arial" charset="0"/>
              </a:rPr>
              <a:t>by </a:t>
            </a:r>
            <a:r>
              <a:rPr lang="en-US" sz="2000" dirty="0" err="1">
                <a:effectLst>
                  <a:outerShdw blurRad="38100" dist="38100" dir="2700000" algn="tl">
                    <a:srgbClr val="DDDDDD"/>
                  </a:outerShdw>
                </a:effectLst>
                <a:ea typeface="Arial" charset="0"/>
                <a:cs typeface="Arial" charset="0"/>
              </a:rPr>
              <a:t>neighbourhood</a:t>
            </a:r>
            <a:r>
              <a:rPr lang="en-US" sz="2000" dirty="0">
                <a:effectLst>
                  <a:outerShdw blurRad="38100" dist="38100" dir="2700000" algn="tl">
                    <a:srgbClr val="DDDDDD"/>
                  </a:outerShdw>
                </a:effectLst>
                <a:ea typeface="Arial" charset="0"/>
                <a:cs typeface="Arial" charset="0"/>
              </a:rPr>
              <a:t> income quintile, 2004/05</a:t>
            </a:r>
            <a:endParaRPr lang="en-US" sz="2000" dirty="0">
              <a:effectLst>
                <a:outerShdw blurRad="38100" dist="38100" dir="2700000" algn="tl">
                  <a:srgbClr val="DDDDDD"/>
                </a:outerShdw>
              </a:effectLst>
              <a:ea typeface="Times New Roman" charset="0"/>
              <a:cs typeface="Times New Roman" charset="0"/>
            </a:endParaRPr>
          </a:p>
        </p:txBody>
      </p:sp>
      <p:sp>
        <p:nvSpPr>
          <p:cNvPr id="113667" name="Rectangle 3"/>
          <p:cNvSpPr>
            <a:spLocks noChangeArrowheads="1"/>
          </p:cNvSpPr>
          <p:nvPr/>
        </p:nvSpPr>
        <p:spPr bwMode="auto">
          <a:xfrm>
            <a:off x="2057400" y="2295525"/>
            <a:ext cx="9144000" cy="0"/>
          </a:xfrm>
          <a:prstGeom prst="rect">
            <a:avLst/>
          </a:prstGeom>
          <a:noFill/>
          <a:ln w="9525">
            <a:noFill/>
            <a:miter lim="800000"/>
            <a:headEnd/>
            <a:tailEnd/>
          </a:ln>
          <a:effectLst/>
        </p:spPr>
        <p:txBody>
          <a:bodyPr>
            <a:prstTxWarp prst="textNoShape">
              <a:avLst/>
            </a:prstTxWarp>
            <a:spAutoFit/>
          </a:bodyPr>
          <a:lstStyle/>
          <a:p>
            <a:endParaRPr lang="en-US"/>
          </a:p>
        </p:txBody>
      </p:sp>
      <p:graphicFrame>
        <p:nvGraphicFramePr>
          <p:cNvPr id="113668" name="Object 4"/>
          <p:cNvGraphicFramePr>
            <a:graphicFrameLocks noChangeAspect="1"/>
          </p:cNvGraphicFramePr>
          <p:nvPr>
            <p:ph idx="1"/>
          </p:nvPr>
        </p:nvGraphicFramePr>
        <p:xfrm>
          <a:off x="366713" y="1776413"/>
          <a:ext cx="8035925" cy="3786187"/>
        </p:xfrm>
        <a:graphic>
          <a:graphicData uri="http://schemas.openxmlformats.org/presentationml/2006/ole">
            <p:oleObj spid="_x0000_s113668" name="Chart" r:id="rId3" imgW="8982151" imgH="3762451" progId="Excel.Chart.8">
              <p:embed/>
            </p:oleObj>
          </a:graphicData>
        </a:graphic>
      </p:graphicFrame>
      <p:sp>
        <p:nvSpPr>
          <p:cNvPr id="113669" name="Text Box 5"/>
          <p:cNvSpPr txBox="1">
            <a:spLocks noChangeArrowheads="1"/>
          </p:cNvSpPr>
          <p:nvPr/>
        </p:nvSpPr>
        <p:spPr bwMode="auto">
          <a:xfrm>
            <a:off x="236538" y="5715000"/>
            <a:ext cx="6435725" cy="985838"/>
          </a:xfrm>
          <a:prstGeom prst="rect">
            <a:avLst/>
          </a:prstGeom>
          <a:noFill/>
          <a:ln w="12700">
            <a:noFill/>
            <a:miter lim="800000"/>
            <a:headEnd/>
            <a:tailEnd/>
          </a:ln>
          <a:effectLst/>
        </p:spPr>
        <p:txBody>
          <a:bodyPr>
            <a:prstTxWarp prst="textNoShape">
              <a:avLst/>
            </a:prstTxWarp>
            <a:spAutoFit/>
          </a:bodyPr>
          <a:lstStyle/>
          <a:p>
            <a:pPr eaLnBrk="0" hangingPunct="0">
              <a:spcBef>
                <a:spcPct val="20000"/>
              </a:spcBef>
            </a:pPr>
            <a:r>
              <a:rPr lang="en-US" sz="1400">
                <a:effectLst/>
              </a:rPr>
              <a:t>Data sources:  CytoBase; OCR; OHIP; RPDB; CIHI-DAD; Statistics Canada 2001Census</a:t>
            </a:r>
          </a:p>
          <a:p>
            <a:pPr eaLnBrk="0" hangingPunct="0">
              <a:spcBef>
                <a:spcPct val="20000"/>
              </a:spcBef>
            </a:pPr>
            <a:r>
              <a:rPr lang="en-US" sz="1400">
                <a:effectLst/>
              </a:rPr>
              <a:t>^Atypical squamous cells of undetermined significance (ASCUS) or low-grade squamous intraepithelial lesion (LGSIL)</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Rectangle 6"/>
          <p:cNvSpPr>
            <a:spLocks noGrp="1" noChangeArrowheads="1"/>
          </p:cNvSpPr>
          <p:nvPr>
            <p:ph type="sldNum" sz="quarter" idx="12"/>
          </p:nvPr>
        </p:nvSpPr>
        <p:spPr>
          <a:ln/>
        </p:spPr>
        <p:txBody>
          <a:bodyPr/>
          <a:lstStyle/>
          <a:p>
            <a:fld id="{EBB1908F-586A-FA45-8342-4331A5919974}" type="slidenum">
              <a:rPr lang="en-US"/>
              <a:pPr/>
              <a:t>27</a:t>
            </a:fld>
            <a:endParaRPr lang="en-US"/>
          </a:p>
        </p:txBody>
      </p:sp>
      <p:sp>
        <p:nvSpPr>
          <p:cNvPr id="148482" name="Rectangle 2"/>
          <p:cNvSpPr>
            <a:spLocks noGrp="1" noChangeArrowheads="1"/>
          </p:cNvSpPr>
          <p:nvPr>
            <p:ph type="title" idx="4294967295"/>
          </p:nvPr>
        </p:nvSpPr>
        <p:spPr>
          <a:xfrm>
            <a:off x="457200" y="76200"/>
            <a:ext cx="8229600" cy="1143000"/>
          </a:xfrm>
        </p:spPr>
        <p:txBody>
          <a:bodyPr/>
          <a:lstStyle/>
          <a:p>
            <a:pPr eaLnBrk="1" hangingPunct="1"/>
            <a:r>
              <a:rPr lang="en-US" sz="3600" b="1" dirty="0">
                <a:effectLst>
                  <a:outerShdw blurRad="38100" dist="38100" dir="2700000" algn="tl">
                    <a:srgbClr val="DDDDDD"/>
                  </a:outerShdw>
                </a:effectLst>
                <a:ea typeface="ＭＳ Ｐゴシック" charset="-128"/>
                <a:cs typeface="ＭＳ Ｐゴシック" charset="-128"/>
              </a:rPr>
              <a:t>Quality of Care:</a:t>
            </a:r>
            <a:br>
              <a:rPr lang="en-US" sz="3600" b="1" dirty="0">
                <a:effectLst>
                  <a:outerShdw blurRad="38100" dist="38100" dir="2700000" algn="tl">
                    <a:srgbClr val="DDDDDD"/>
                  </a:outerShdw>
                </a:effectLst>
                <a:ea typeface="ＭＳ Ｐゴシック" charset="-128"/>
                <a:cs typeface="ＭＳ Ｐゴシック" charset="-128"/>
              </a:rPr>
            </a:br>
            <a:r>
              <a:rPr lang="en-US" sz="3600" b="1" dirty="0">
                <a:effectLst>
                  <a:outerShdw blurRad="38100" dist="38100" dir="2700000" algn="tl">
                    <a:srgbClr val="DDDDDD"/>
                  </a:outerShdw>
                </a:effectLst>
                <a:ea typeface="ＭＳ Ｐゴシック" charset="-128"/>
                <a:cs typeface="ＭＳ Ｐゴシック" charset="-128"/>
              </a:rPr>
              <a:t>Medicare Health Outcomes Survey</a:t>
            </a:r>
          </a:p>
        </p:txBody>
      </p:sp>
      <p:sp>
        <p:nvSpPr>
          <p:cNvPr id="148483" name="Rectangle 3"/>
          <p:cNvSpPr>
            <a:spLocks noGrp="1" noChangeArrowheads="1"/>
          </p:cNvSpPr>
          <p:nvPr>
            <p:ph type="body" idx="4294967295"/>
          </p:nvPr>
        </p:nvSpPr>
        <p:spPr>
          <a:xfrm>
            <a:off x="457200" y="1447800"/>
            <a:ext cx="8229600" cy="4525963"/>
          </a:xfrm>
        </p:spPr>
        <p:txBody>
          <a:bodyPr/>
          <a:lstStyle/>
          <a:p>
            <a:pPr>
              <a:lnSpc>
                <a:spcPct val="110000"/>
              </a:lnSpc>
            </a:pPr>
            <a:r>
              <a:rPr lang="en-US" sz="2000" dirty="0">
                <a:effectLst>
                  <a:outerShdw blurRad="38100" dist="38100" dir="2700000" algn="tl">
                    <a:srgbClr val="DDDDDD"/>
                  </a:outerShdw>
                </a:effectLst>
                <a:ea typeface="ＭＳ Ｐゴシック" charset="-128"/>
                <a:cs typeface="ＭＳ Ｐゴシック" charset="-128"/>
              </a:rPr>
              <a:t>Plan-level HEDIS diabetes indicators linked to patient-level HOS data.</a:t>
            </a:r>
          </a:p>
          <a:p>
            <a:pPr>
              <a:lnSpc>
                <a:spcPct val="110000"/>
              </a:lnSpc>
            </a:pPr>
            <a:r>
              <a:rPr lang="en-US" sz="2000" dirty="0">
                <a:effectLst>
                  <a:outerShdw blurRad="38100" dist="38100" dir="2700000" algn="tl">
                    <a:srgbClr val="DDDDDD"/>
                  </a:outerShdw>
                </a:effectLst>
                <a:ea typeface="ＭＳ Ｐゴシック" charset="-128"/>
                <a:cs typeface="ＭＳ Ｐゴシック" charset="-128"/>
              </a:rPr>
              <a:t>Hierarchical linear models estimated the relationship between plan HEDIS performance on diabetes </a:t>
            </a:r>
            <a:r>
              <a:rPr lang="en-US" sz="2000" dirty="0" err="1">
                <a:effectLst>
                  <a:outerShdw blurRad="38100" dist="38100" dir="2700000" algn="tl">
                    <a:srgbClr val="DDDDDD"/>
                  </a:outerShdw>
                </a:effectLst>
                <a:ea typeface="ＭＳ Ｐゴシック" charset="-128"/>
                <a:cs typeface="ＭＳ Ｐゴシック" charset="-128"/>
              </a:rPr>
              <a:t>QIs</a:t>
            </a:r>
            <a:r>
              <a:rPr lang="en-US" sz="2000" dirty="0">
                <a:effectLst>
                  <a:outerShdw blurRad="38100" dist="38100" dir="2700000" algn="tl">
                    <a:srgbClr val="DDDDDD"/>
                  </a:outerShdw>
                </a:effectLst>
                <a:ea typeface="ＭＳ Ｐゴシック" charset="-128"/>
                <a:cs typeface="ＭＳ Ｐゴシック" charset="-128"/>
              </a:rPr>
              <a:t> and 2-year change in HOS physical and mental health scores.</a:t>
            </a:r>
          </a:p>
          <a:p>
            <a:pPr>
              <a:lnSpc>
                <a:spcPct val="110000"/>
              </a:lnSpc>
            </a:pPr>
            <a:r>
              <a:rPr lang="en-US" sz="2000" dirty="0">
                <a:effectLst>
                  <a:outerShdw blurRad="38100" dist="38100" dir="2700000" algn="tl">
                    <a:srgbClr val="DDDDDD"/>
                  </a:outerShdw>
                </a:effectLst>
                <a:ea typeface="ＭＳ Ｐゴシック" charset="-128"/>
                <a:cs typeface="ＭＳ Ｐゴシック" charset="-128"/>
              </a:rPr>
              <a:t>Each 10% point improvement in plan performance on intermediate outcomes (</a:t>
            </a:r>
            <a:r>
              <a:rPr lang="en-US" sz="2000" dirty="0" err="1">
                <a:effectLst>
                  <a:outerShdw blurRad="38100" dist="38100" dir="2700000" algn="tl">
                    <a:srgbClr val="DDDDDD"/>
                  </a:outerShdw>
                </a:effectLst>
                <a:ea typeface="ＭＳ Ｐゴシック" charset="-128"/>
                <a:cs typeface="ＭＳ Ｐゴシック" charset="-128"/>
              </a:rPr>
              <a:t>ie</a:t>
            </a:r>
            <a:r>
              <a:rPr lang="en-US" sz="2000" dirty="0">
                <a:effectLst>
                  <a:outerShdw blurRad="38100" dist="38100" dir="2700000" algn="tl">
                    <a:srgbClr val="DDDDDD"/>
                  </a:outerShdw>
                </a:effectLst>
                <a:ea typeface="ＭＳ Ｐゴシック" charset="-128"/>
                <a:cs typeface="ＭＳ Ｐゴシック" charset="-128"/>
              </a:rPr>
              <a:t>, the proportion of well-controlled diabetes) was related to significant increase in the probability of being healthy for physical health scores (7 percentage point increase, </a:t>
            </a:r>
            <a:r>
              <a:rPr lang="en-US" sz="2000" i="1" dirty="0">
                <a:effectLst>
                  <a:outerShdw blurRad="38100" dist="38100" dir="2700000" algn="tl">
                    <a:srgbClr val="DDDDDD"/>
                  </a:outerShdw>
                </a:effectLst>
                <a:ea typeface="ＭＳ Ｐゴシック" charset="-128"/>
                <a:cs typeface="ＭＳ Ｐゴシック" charset="-128"/>
              </a:rPr>
              <a:t>P </a:t>
            </a:r>
            <a:r>
              <a:rPr lang="en-US" sz="2000" dirty="0">
                <a:effectLst>
                  <a:outerShdw blurRad="38100" dist="38100" dir="2700000" algn="tl">
                    <a:srgbClr val="DDDDDD"/>
                  </a:outerShdw>
                </a:effectLst>
                <a:ea typeface="ＭＳ Ｐゴシック" charset="-128"/>
                <a:cs typeface="ＭＳ Ｐゴシック" charset="-128"/>
              </a:rPr>
              <a:t> 0.05) and mental health scores (11 percentage point increase, </a:t>
            </a:r>
            <a:r>
              <a:rPr lang="en-US" sz="2000" i="1" dirty="0">
                <a:effectLst>
                  <a:outerShdw blurRad="38100" dist="38100" dir="2700000" algn="tl">
                    <a:srgbClr val="DDDDDD"/>
                  </a:outerShdw>
                </a:effectLst>
                <a:ea typeface="ＭＳ Ｐゴシック" charset="-128"/>
                <a:cs typeface="ＭＳ Ｐゴシック" charset="-128"/>
              </a:rPr>
              <a:t>P </a:t>
            </a:r>
            <a:r>
              <a:rPr lang="en-US" sz="2000" dirty="0">
                <a:effectLst>
                  <a:outerShdw blurRad="38100" dist="38100" dir="2700000" algn="tl">
                    <a:srgbClr val="DDDDDD"/>
                  </a:outerShdw>
                </a:effectLst>
                <a:ea typeface="ＭＳ Ｐゴシック" charset="-128"/>
                <a:cs typeface="ＭＳ Ｐゴシック" charset="-128"/>
              </a:rPr>
              <a:t> 0.01).</a:t>
            </a:r>
          </a:p>
        </p:txBody>
      </p:sp>
      <p:sp>
        <p:nvSpPr>
          <p:cNvPr id="148484" name="Text Box 4"/>
          <p:cNvSpPr txBox="1">
            <a:spLocks noChangeArrowheads="1"/>
          </p:cNvSpPr>
          <p:nvPr/>
        </p:nvSpPr>
        <p:spPr bwMode="auto">
          <a:xfrm>
            <a:off x="838200" y="5980113"/>
            <a:ext cx="4387850" cy="366712"/>
          </a:xfrm>
          <a:prstGeom prst="rect">
            <a:avLst/>
          </a:prstGeom>
          <a:noFill/>
          <a:ln w="9525">
            <a:noFill/>
            <a:miter lim="800000"/>
            <a:headEnd/>
            <a:tailEnd/>
          </a:ln>
          <a:effectLst/>
        </p:spPr>
        <p:txBody>
          <a:bodyPr wrap="none">
            <a:prstTxWarp prst="textNoShape">
              <a:avLst/>
            </a:prstTxWarp>
            <a:spAutoFit/>
          </a:bodyPr>
          <a:lstStyle/>
          <a:p>
            <a:r>
              <a:rPr lang="en-US">
                <a:effectLst>
                  <a:outerShdw blurRad="38100" dist="38100" dir="2700000" algn="tl">
                    <a:srgbClr val="DDDDDD"/>
                  </a:outerShdw>
                </a:effectLst>
              </a:rPr>
              <a:t>Source: Harman et al. Medical Care 2010</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Rectangle 6"/>
          <p:cNvSpPr>
            <a:spLocks noGrp="1" noChangeArrowheads="1"/>
          </p:cNvSpPr>
          <p:nvPr>
            <p:ph type="sldNum" sz="quarter" idx="12"/>
          </p:nvPr>
        </p:nvSpPr>
        <p:spPr>
          <a:ln/>
        </p:spPr>
        <p:txBody>
          <a:bodyPr/>
          <a:lstStyle/>
          <a:p>
            <a:fld id="{BB6E131E-644A-A242-BA4B-98687AA4C1E2}" type="slidenum">
              <a:rPr lang="en-US"/>
              <a:pPr/>
              <a:t>28</a:t>
            </a:fld>
            <a:endParaRPr lang="en-US"/>
          </a:p>
        </p:txBody>
      </p:sp>
      <p:sp>
        <p:nvSpPr>
          <p:cNvPr id="160770" name="Rectangle 2"/>
          <p:cNvSpPr>
            <a:spLocks noGrp="1" noChangeArrowheads="1"/>
          </p:cNvSpPr>
          <p:nvPr>
            <p:ph type="title" idx="4294967295"/>
          </p:nvPr>
        </p:nvSpPr>
        <p:spPr>
          <a:xfrm>
            <a:off x="381000" y="152400"/>
            <a:ext cx="8229600" cy="1020763"/>
          </a:xfrm>
        </p:spPr>
        <p:txBody>
          <a:bodyPr/>
          <a:lstStyle/>
          <a:p>
            <a:pPr eaLnBrk="1" hangingPunct="1"/>
            <a:r>
              <a:rPr lang="en-US" sz="3200" b="1" dirty="0" smtClean="0">
                <a:effectLst>
                  <a:outerShdw blurRad="38100" dist="38100" dir="2700000" algn="tl">
                    <a:srgbClr val="DDDDDD"/>
                  </a:outerShdw>
                </a:effectLst>
                <a:ea typeface="ＭＳ Ｐゴシック" charset="-128"/>
                <a:cs typeface="ＭＳ Ｐゴシック" charset="-128"/>
              </a:rPr>
              <a:t>Identifying Populations at Risk</a:t>
            </a:r>
            <a:br>
              <a:rPr lang="en-US" sz="3200" b="1" dirty="0" smtClean="0">
                <a:effectLst>
                  <a:outerShdw blurRad="38100" dist="38100" dir="2700000" algn="tl">
                    <a:srgbClr val="DDDDDD"/>
                  </a:outerShdw>
                </a:effectLst>
                <a:ea typeface="ＭＳ Ｐゴシック" charset="-128"/>
                <a:cs typeface="ＭＳ Ｐゴシック" charset="-128"/>
              </a:rPr>
            </a:br>
            <a:r>
              <a:rPr lang="en-US" sz="3200" b="1" dirty="0" smtClean="0">
                <a:effectLst>
                  <a:outerShdw blurRad="38100" dist="38100" dir="2700000" algn="tl">
                    <a:srgbClr val="DDDDDD"/>
                  </a:outerShdw>
                </a:effectLst>
                <a:ea typeface="ＭＳ Ｐゴシック" charset="-128"/>
                <a:cs typeface="ＭＳ Ｐゴシック" charset="-128"/>
              </a:rPr>
              <a:t>CART Analysis</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Rectangle 6"/>
          <p:cNvSpPr>
            <a:spLocks noGrp="1" noChangeArrowheads="1"/>
          </p:cNvSpPr>
          <p:nvPr>
            <p:ph type="sldNum" sz="quarter" idx="12"/>
          </p:nvPr>
        </p:nvSpPr>
        <p:spPr>
          <a:ln/>
        </p:spPr>
        <p:txBody>
          <a:bodyPr/>
          <a:lstStyle/>
          <a:p>
            <a:fld id="{9C5BE7AB-750B-254C-9A57-54D93B15E53C}" type="slidenum">
              <a:rPr lang="en-US"/>
              <a:pPr/>
              <a:t>29</a:t>
            </a:fld>
            <a:endParaRPr lang="en-US"/>
          </a:p>
        </p:txBody>
      </p:sp>
      <p:pic>
        <p:nvPicPr>
          <p:cNvPr id="158726" name="Picture 6"/>
          <p:cNvPicPr>
            <a:picLocks noChangeAspect="1" noChangeArrowheads="1"/>
          </p:cNvPicPr>
          <p:nvPr/>
        </p:nvPicPr>
        <p:blipFill>
          <a:blip r:embed="rId2"/>
          <a:srcRect/>
          <a:stretch>
            <a:fillRect/>
          </a:stretch>
        </p:blipFill>
        <p:spPr bwMode="auto">
          <a:xfrm>
            <a:off x="1838325" y="217488"/>
            <a:ext cx="6251575" cy="6335712"/>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Rectangle 6"/>
          <p:cNvSpPr>
            <a:spLocks noGrp="1" noChangeArrowheads="1"/>
          </p:cNvSpPr>
          <p:nvPr>
            <p:ph type="sldNum" sz="quarter" idx="12"/>
          </p:nvPr>
        </p:nvSpPr>
        <p:spPr>
          <a:ln/>
        </p:spPr>
        <p:txBody>
          <a:bodyPr/>
          <a:lstStyle/>
          <a:p>
            <a:fld id="{5393B419-FDD2-5E46-B718-843B26E09F96}" type="slidenum">
              <a:rPr lang="en-US"/>
              <a:pPr/>
              <a:t>3</a:t>
            </a:fld>
            <a:endParaRPr lang="en-US"/>
          </a:p>
        </p:txBody>
      </p:sp>
      <p:sp>
        <p:nvSpPr>
          <p:cNvPr id="134146" name="Rectangle 2"/>
          <p:cNvSpPr>
            <a:spLocks noGrp="1" noChangeArrowheads="1"/>
          </p:cNvSpPr>
          <p:nvPr>
            <p:ph type="title"/>
          </p:nvPr>
        </p:nvSpPr>
        <p:spPr>
          <a:xfrm>
            <a:off x="228600" y="76200"/>
            <a:ext cx="8686800" cy="1143000"/>
          </a:xfrm>
        </p:spPr>
        <p:txBody>
          <a:bodyPr/>
          <a:lstStyle/>
          <a:p>
            <a:r>
              <a:rPr lang="en-US" sz="3000" b="1" dirty="0">
                <a:effectLst>
                  <a:outerShdw blurRad="38100" dist="38100" dir="2700000" algn="tl">
                    <a:srgbClr val="DDDDDD"/>
                  </a:outerShdw>
                </a:effectLst>
                <a:ea typeface="ＭＳ Ｐゴシック" charset="-128"/>
                <a:cs typeface="ＭＳ Ｐゴシック" charset="-128"/>
              </a:rPr>
              <a:t>Health and Health Care Surveys</a:t>
            </a:r>
            <a:br>
              <a:rPr lang="en-US" sz="3000" b="1" dirty="0">
                <a:effectLst>
                  <a:outerShdw blurRad="38100" dist="38100" dir="2700000" algn="tl">
                    <a:srgbClr val="DDDDDD"/>
                  </a:outerShdw>
                </a:effectLst>
                <a:ea typeface="ＭＳ Ｐゴシック" charset="-128"/>
                <a:cs typeface="ＭＳ Ｐゴシック" charset="-128"/>
              </a:rPr>
            </a:br>
            <a:r>
              <a:rPr lang="en-US" sz="3000" b="1" dirty="0">
                <a:effectLst>
                  <a:outerShdw blurRad="38100" dist="38100" dir="2700000" algn="tl">
                    <a:srgbClr val="DDDDDD"/>
                  </a:outerShdw>
                </a:effectLst>
                <a:ea typeface="ＭＳ Ｐゴシック" charset="-128"/>
                <a:cs typeface="ＭＳ Ｐゴシック" charset="-128"/>
              </a:rPr>
              <a:t>Unique Contributions</a:t>
            </a:r>
          </a:p>
        </p:txBody>
      </p:sp>
      <p:sp>
        <p:nvSpPr>
          <p:cNvPr id="134147" name="Rectangle 3"/>
          <p:cNvSpPr>
            <a:spLocks noGrp="1" noChangeArrowheads="1"/>
          </p:cNvSpPr>
          <p:nvPr>
            <p:ph type="body" idx="1"/>
          </p:nvPr>
        </p:nvSpPr>
        <p:spPr>
          <a:xfrm>
            <a:off x="457200" y="1265238"/>
            <a:ext cx="8229600" cy="4525962"/>
          </a:xfrm>
        </p:spPr>
        <p:txBody>
          <a:bodyPr/>
          <a:lstStyle/>
          <a:p>
            <a:r>
              <a:rPr lang="en-US" dirty="0">
                <a:ea typeface="ＭＳ Ｐゴシック" charset="-128"/>
                <a:cs typeface="ＭＳ Ｐゴシック" charset="-128"/>
              </a:rPr>
              <a:t> </a:t>
            </a:r>
            <a:r>
              <a:rPr lang="en-US" sz="2800" dirty="0">
                <a:effectLst>
                  <a:outerShdw blurRad="38100" dist="38100" dir="2700000" algn="tl">
                    <a:srgbClr val="DDDDDD"/>
                  </a:outerShdw>
                </a:effectLst>
                <a:ea typeface="ＭＳ Ｐゴシック" charset="-128"/>
                <a:cs typeface="ＭＳ Ｐゴシック" charset="-128"/>
              </a:rPr>
              <a:t>Patient Reported Outcomes</a:t>
            </a:r>
          </a:p>
          <a:p>
            <a:pPr lvl="2"/>
            <a:r>
              <a:rPr lang="en-US" dirty="0">
                <a:effectLst>
                  <a:outerShdw blurRad="38100" dist="38100" dir="2700000" algn="tl">
                    <a:srgbClr val="DDDDDD"/>
                  </a:outerShdw>
                </a:effectLst>
                <a:ea typeface="ＭＳ Ｐゴシック" charset="-128"/>
              </a:rPr>
              <a:t>Health and Functional Status</a:t>
            </a:r>
          </a:p>
          <a:p>
            <a:pPr lvl="2"/>
            <a:r>
              <a:rPr lang="en-US" dirty="0">
                <a:effectLst>
                  <a:outerShdw blurRad="38100" dist="38100" dir="2700000" algn="tl">
                    <a:srgbClr val="DDDDDD"/>
                  </a:outerShdw>
                </a:effectLst>
                <a:ea typeface="ＭＳ Ｐゴシック" charset="-128"/>
              </a:rPr>
              <a:t>Physical and Mental Health</a:t>
            </a:r>
          </a:p>
          <a:p>
            <a:r>
              <a:rPr lang="en-US" dirty="0">
                <a:effectLst>
                  <a:outerShdw blurRad="38100" dist="38100" dir="2700000" algn="tl">
                    <a:srgbClr val="DDDDDD"/>
                  </a:outerShdw>
                </a:effectLst>
                <a:ea typeface="ＭＳ Ｐゴシック" charset="-128"/>
                <a:cs typeface="ＭＳ Ｐゴシック" charset="-128"/>
              </a:rPr>
              <a:t> </a:t>
            </a:r>
            <a:r>
              <a:rPr lang="en-US" sz="2800" dirty="0">
                <a:effectLst>
                  <a:outerShdw blurRad="38100" dist="38100" dir="2700000" algn="tl">
                    <a:srgbClr val="DDDDDD"/>
                  </a:outerShdw>
                </a:effectLst>
                <a:ea typeface="ＭＳ Ｐゴシック" charset="-128"/>
                <a:cs typeface="ＭＳ Ｐゴシック" charset="-128"/>
              </a:rPr>
              <a:t>Health Behaviors and Risk Factors</a:t>
            </a:r>
          </a:p>
          <a:p>
            <a:r>
              <a:rPr lang="en-US" sz="2800" dirty="0">
                <a:effectLst>
                  <a:outerShdw blurRad="38100" dist="38100" dir="2700000" algn="tl">
                    <a:srgbClr val="DDDDDD"/>
                  </a:outerShdw>
                </a:effectLst>
                <a:ea typeface="ＭＳ Ｐゴシック" charset="-128"/>
                <a:cs typeface="ＭＳ Ｐゴシック" charset="-128"/>
              </a:rPr>
              <a:t> Patient Experiences with Care</a:t>
            </a:r>
          </a:p>
          <a:p>
            <a:r>
              <a:rPr lang="en-US" sz="2800" dirty="0">
                <a:effectLst>
                  <a:outerShdw blurRad="38100" dist="38100" dir="2700000" algn="tl">
                    <a:srgbClr val="DDDDDD"/>
                  </a:outerShdw>
                </a:effectLst>
                <a:ea typeface="ＭＳ Ｐゴシック" charset="-128"/>
                <a:cs typeface="ＭＳ Ｐゴシック" charset="-128"/>
              </a:rPr>
              <a:t> Non-Medical Determinants of Health</a:t>
            </a:r>
          </a:p>
          <a:p>
            <a:r>
              <a:rPr lang="en-US" sz="2800" dirty="0">
                <a:effectLst>
                  <a:outerShdw blurRad="38100" dist="38100" dir="2700000" algn="tl">
                    <a:srgbClr val="DDDDDD"/>
                  </a:outerShdw>
                </a:effectLst>
                <a:ea typeface="ＭＳ Ｐゴシック" charset="-128"/>
                <a:cs typeface="ＭＳ Ｐゴシック" charset="-128"/>
              </a:rPr>
              <a:t> Health Needs of Diverse Populations</a:t>
            </a:r>
          </a:p>
          <a:p>
            <a:pPr lvl="1">
              <a:buFont typeface="Wingdings" charset="2"/>
              <a:buChar char="Ø"/>
            </a:pPr>
            <a:endParaRPr lang="en-US" dirty="0">
              <a:effectLst>
                <a:outerShdw blurRad="38100" dist="38100" dir="2700000" algn="tl">
                  <a:srgbClr val="DDDDDD"/>
                </a:outerShdw>
              </a:effectLst>
              <a:ea typeface="ＭＳ Ｐゴシック" charset="-128"/>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lang="en-US" b="1" dirty="0" smtClean="0">
                <a:effectLst>
                  <a:outerShdw blurRad="38100" dist="38100" dir="2700000" algn="tl">
                    <a:srgbClr val="DDDDDD"/>
                  </a:outerShdw>
                </a:effectLst>
              </a:rPr>
              <a:t>CART Risk </a:t>
            </a:r>
            <a:r>
              <a:rPr lang="en-US" b="1" dirty="0" smtClean="0">
                <a:effectLst>
                  <a:outerShdw blurRad="38100" dist="38100" dir="2700000" algn="tl">
                    <a:srgbClr val="DDDDDD"/>
                  </a:outerShdw>
                </a:effectLst>
              </a:rPr>
              <a:t>Profiles</a:t>
            </a:r>
            <a:endParaRPr lang="en-US" dirty="0"/>
          </a:p>
        </p:txBody>
      </p:sp>
      <p:sp>
        <p:nvSpPr>
          <p:cNvPr id="21" name="Rectangle 6"/>
          <p:cNvSpPr>
            <a:spLocks noGrp="1" noChangeArrowheads="1"/>
          </p:cNvSpPr>
          <p:nvPr>
            <p:ph type="sldNum" sz="quarter" idx="12"/>
          </p:nvPr>
        </p:nvSpPr>
        <p:spPr>
          <a:ln/>
        </p:spPr>
        <p:txBody>
          <a:bodyPr/>
          <a:lstStyle/>
          <a:p>
            <a:fld id="{BF166D1D-C329-FE4E-AAD9-3E4E9E009EE4}" type="slidenum">
              <a:rPr lang="en-US"/>
              <a:pPr/>
              <a:t>30</a:t>
            </a:fld>
            <a:endParaRPr lang="en-US"/>
          </a:p>
        </p:txBody>
      </p:sp>
      <p:sp>
        <p:nvSpPr>
          <p:cNvPr id="157700" name="Rectangle 4"/>
          <p:cNvSpPr>
            <a:spLocks noChangeArrowheads="1"/>
          </p:cNvSpPr>
          <p:nvPr/>
        </p:nvSpPr>
        <p:spPr bwMode="auto">
          <a:xfrm>
            <a:off x="381000" y="1544638"/>
            <a:ext cx="5321300" cy="396875"/>
          </a:xfrm>
          <a:prstGeom prst="rect">
            <a:avLst/>
          </a:prstGeom>
          <a:noFill/>
          <a:ln w="9525">
            <a:noFill/>
            <a:miter lim="800000"/>
            <a:headEnd/>
            <a:tailEnd/>
          </a:ln>
          <a:effectLst/>
        </p:spPr>
        <p:txBody>
          <a:bodyPr wrap="none" anchor="ctr">
            <a:prstTxWarp prst="textNoShape">
              <a:avLst/>
            </a:prstTxWarp>
            <a:spAutoFit/>
          </a:bodyPr>
          <a:lstStyle/>
          <a:p>
            <a:pPr eaLnBrk="0" hangingPunct="0"/>
            <a:r>
              <a:rPr lang="en-US" sz="2000" b="1">
                <a:solidFill>
                  <a:srgbClr val="00256E"/>
                </a:solidFill>
                <a:effectLst>
                  <a:outerShdw blurRad="38100" dist="38100" dir="2700000" algn="tl">
                    <a:srgbClr val="DDDDDD"/>
                  </a:outerShdw>
                </a:effectLst>
                <a:ea typeface="Times New Roman" charset="0"/>
                <a:cs typeface="Times New Roman" charset="0"/>
              </a:rPr>
              <a:t>Sample Groups Formed by CART Analysis</a:t>
            </a:r>
            <a:endParaRPr lang="en-US" sz="2000" b="1">
              <a:solidFill>
                <a:srgbClr val="00256E"/>
              </a:solidFill>
              <a:effectLst>
                <a:outerShdw blurRad="38100" dist="38100" dir="2700000" algn="tl">
                  <a:srgbClr val="DDDDDD"/>
                </a:outerShdw>
              </a:effectLst>
            </a:endParaRPr>
          </a:p>
        </p:txBody>
      </p:sp>
      <p:sp>
        <p:nvSpPr>
          <p:cNvPr id="157701" name="Rectangle 5"/>
          <p:cNvSpPr>
            <a:spLocks noChangeArrowheads="1"/>
          </p:cNvSpPr>
          <p:nvPr/>
        </p:nvSpPr>
        <p:spPr bwMode="auto">
          <a:xfrm>
            <a:off x="527050" y="1604963"/>
            <a:ext cx="6072188" cy="0"/>
          </a:xfrm>
          <a:prstGeom prst="rect">
            <a:avLst/>
          </a:prstGeom>
          <a:solidFill>
            <a:srgbClr val="FFFFFF"/>
          </a:solidFill>
          <a:ln w="9525">
            <a:noFill/>
            <a:miter lim="800000"/>
            <a:headEnd/>
            <a:tailEnd/>
          </a:ln>
          <a:effectLst/>
        </p:spPr>
        <p:txBody>
          <a:bodyPr wrap="none" anchor="ctr">
            <a:prstTxWarp prst="textNoShape">
              <a:avLst/>
            </a:prstTxWarp>
            <a:spAutoFit/>
          </a:bodyPr>
          <a:lstStyle/>
          <a:p>
            <a:endParaRPr lang="en-US"/>
          </a:p>
        </p:txBody>
      </p:sp>
      <p:graphicFrame>
        <p:nvGraphicFramePr>
          <p:cNvPr id="157845" name="Group 149"/>
          <p:cNvGraphicFramePr>
            <a:graphicFrameLocks noGrp="1"/>
          </p:cNvGraphicFramePr>
          <p:nvPr/>
        </p:nvGraphicFramePr>
        <p:xfrm>
          <a:off x="381000" y="2093913"/>
          <a:ext cx="8153400" cy="2600325"/>
        </p:xfrm>
        <a:graphic>
          <a:graphicData uri="http://schemas.openxmlformats.org/drawingml/2006/table">
            <a:tbl>
              <a:tblPr/>
              <a:tblGrid>
                <a:gridCol w="1581150"/>
                <a:gridCol w="1271588"/>
                <a:gridCol w="1558925"/>
                <a:gridCol w="1284287"/>
                <a:gridCol w="1228725"/>
                <a:gridCol w="1228725"/>
              </a:tblGrid>
              <a:tr h="2600325">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rgbClr val="00256E"/>
                          </a:solidFill>
                          <a:effectLst>
                            <a:outerShdw blurRad="38100" dist="38100" dir="2700000" algn="tl">
                              <a:srgbClr val="DDDDDD"/>
                            </a:outerShdw>
                          </a:effectLst>
                          <a:latin typeface="Arial" charset="0"/>
                          <a:ea typeface="Times New Roman" charset="0"/>
                          <a:cs typeface="Times New Roman" charset="0"/>
                        </a:rPr>
                        <a:t>Health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rgbClr val="00256E"/>
                          </a:solidFill>
                          <a:effectLst>
                            <a:outerShdw blurRad="38100" dist="38100" dir="2700000" algn="tl">
                              <a:srgbClr val="DDDDDD"/>
                            </a:outerShdw>
                          </a:effectLst>
                          <a:latin typeface="Arial" charset="0"/>
                          <a:ea typeface="Times New Roman" charset="0"/>
                          <a:cs typeface="Times New Roman" charset="0"/>
                        </a:rPr>
                        <a:t>Socio-Economic</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rgbClr val="00256E"/>
                          </a:solidFill>
                          <a:effectLst>
                            <a:outerShdw blurRad="38100" dist="38100" dir="2700000" algn="tl">
                              <a:srgbClr val="DDDDDD"/>
                            </a:outerShdw>
                          </a:effectLst>
                          <a:latin typeface="Arial" charset="0"/>
                          <a:ea typeface="Times New Roman" charset="0"/>
                          <a:cs typeface="Times New Roman" charset="0"/>
                        </a:rPr>
                        <a:t>Determinants</a:t>
                      </a:r>
                      <a:endParaRPr kumimoji="0" lang="en-US" sz="1400" b="1" i="0" u="none" strike="noStrike" cap="none" normalizeH="0" baseline="0">
                        <a:ln>
                          <a:noFill/>
                        </a:ln>
                        <a:solidFill>
                          <a:srgbClr val="00256E"/>
                        </a:solidFill>
                        <a:effectLst>
                          <a:outerShdw blurRad="38100" dist="38100" dir="2700000" algn="tl">
                            <a:srgbClr val="DDDDDD"/>
                          </a:outerShdw>
                        </a:effectLst>
                        <a:latin typeface="Arial" charset="0"/>
                        <a:ea typeface="ＭＳ Ｐゴシック" charset="-128"/>
                        <a:cs typeface="ＭＳ Ｐゴシック" charset="-128"/>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rgbClr val="00256E"/>
                          </a:solidFill>
                          <a:effectLst>
                            <a:outerShdw blurRad="38100" dist="38100" dir="2700000" algn="tl">
                              <a:srgbClr val="DDDDDD"/>
                            </a:outerShdw>
                          </a:effectLst>
                          <a:latin typeface="Arial" charset="0"/>
                          <a:ea typeface="Times New Roman" charset="0"/>
                          <a:cs typeface="Times New Roman" charset="0"/>
                        </a:rPr>
                        <a:t>(Health Very Good to Excellent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rgbClr val="00256E"/>
                          </a:solidFill>
                          <a:effectLst>
                            <a:outerShdw blurRad="38100" dist="38100" dir="2700000" algn="tl">
                              <a:srgbClr val="DDDDDD"/>
                            </a:outerShdw>
                          </a:effectLst>
                          <a:latin typeface="Arial" charset="0"/>
                          <a:ea typeface="Times New Roman" charset="0"/>
                          <a:cs typeface="Times New Roman" charset="0"/>
                        </a:rPr>
                        <a:t>Age &lt; 50)</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rgbClr val="00256E"/>
                          </a:solidFill>
                          <a:effectLst>
                            <a:outerShdw blurRad="38100" dist="38100" dir="2700000" algn="tl">
                              <a:srgbClr val="DDDDDD"/>
                            </a:outerShdw>
                          </a:effectLst>
                          <a:latin typeface="Arial" charset="0"/>
                          <a:ea typeface="Times New Roman" charset="0"/>
                          <a:cs typeface="Times New Roman" charset="0"/>
                        </a:rPr>
                        <a:t>Middle to High Income</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rgbClr val="00256E"/>
                          </a:solidFill>
                          <a:effectLst>
                            <a:outerShdw blurRad="38100" dist="38100" dir="2700000" algn="tl">
                              <a:srgbClr val="DDDDDD"/>
                            </a:outerShdw>
                          </a:effectLst>
                          <a:latin typeface="Arial" charset="0"/>
                          <a:ea typeface="Times New Roman" charset="0"/>
                          <a:cs typeface="Times New Roman" charset="0"/>
                        </a:rPr>
                        <a:t>Employed </a:t>
                      </a:r>
                      <a:endParaRPr kumimoji="0" lang="en-US" sz="1400" b="1" i="0" u="none" strike="noStrike" cap="none" normalizeH="0" baseline="0">
                        <a:ln>
                          <a:noFill/>
                        </a:ln>
                        <a:solidFill>
                          <a:srgbClr val="00256E"/>
                        </a:solidFill>
                        <a:effectLst>
                          <a:outerShdw blurRad="38100" dist="38100" dir="2700000" algn="tl">
                            <a:srgbClr val="DDDDDD"/>
                          </a:outerShdw>
                        </a:effectLst>
                        <a:latin typeface="Arial" charset="0"/>
                        <a:ea typeface="ＭＳ Ｐゴシック" charset="-128"/>
                        <a:cs typeface="ＭＳ Ｐゴシック" charset="-128"/>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rgbClr val="00256E"/>
                          </a:solidFill>
                          <a:effectLst>
                            <a:outerShdw blurRad="38100" dist="38100" dir="2700000" algn="tl">
                              <a:srgbClr val="DDDDDD"/>
                            </a:outerShdw>
                          </a:effectLst>
                          <a:latin typeface="Arial" charset="0"/>
                          <a:ea typeface="Times New Roman" charset="0"/>
                          <a:cs typeface="Times New Roman" charset="0"/>
                        </a:rPr>
                        <a:t>(Health Very Good to Excellent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rgbClr val="00256E"/>
                          </a:solidFill>
                          <a:effectLst>
                            <a:outerShdw blurRad="38100" dist="38100" dir="2700000" algn="tl">
                              <a:srgbClr val="DDDDDD"/>
                            </a:outerShdw>
                          </a:effectLst>
                          <a:latin typeface="Arial" charset="0"/>
                          <a:ea typeface="Times New Roman" charset="0"/>
                          <a:cs typeface="Times New Roman" charset="0"/>
                        </a:rPr>
                        <a:t> Age &lt; 50)</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rgbClr val="00256E"/>
                          </a:solidFill>
                          <a:effectLst>
                            <a:outerShdw blurRad="38100" dist="38100" dir="2700000" algn="tl">
                              <a:srgbClr val="DDDDDD"/>
                            </a:outerShdw>
                          </a:effectLst>
                          <a:latin typeface="Arial" charset="0"/>
                          <a:ea typeface="Times New Roman" charset="0"/>
                          <a:cs typeface="Times New Roman" charset="0"/>
                        </a:rPr>
                        <a:t>Lower to Middle to  Income</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rgbClr val="00256E"/>
                          </a:solidFill>
                          <a:effectLst>
                            <a:outerShdw blurRad="38100" dist="38100" dir="2700000" algn="tl">
                              <a:srgbClr val="DDDDDD"/>
                            </a:outerShdw>
                          </a:effectLst>
                          <a:latin typeface="Arial" charset="0"/>
                          <a:ea typeface="Times New Roman" charset="0"/>
                          <a:cs typeface="Times New Roman" charset="0"/>
                        </a:rPr>
                        <a:t>Not Employed </a:t>
                      </a:r>
                      <a:endParaRPr kumimoji="0" lang="en-US" sz="1400" b="1" i="0" u="none" strike="noStrike" cap="none" normalizeH="0" baseline="0">
                        <a:ln>
                          <a:noFill/>
                        </a:ln>
                        <a:solidFill>
                          <a:srgbClr val="00256E"/>
                        </a:solidFill>
                        <a:effectLst>
                          <a:outerShdw blurRad="38100" dist="38100" dir="2700000" algn="tl">
                            <a:srgbClr val="DDDDDD"/>
                          </a:outerShdw>
                        </a:effectLst>
                        <a:latin typeface="Arial" charset="0"/>
                        <a:ea typeface="ＭＳ Ｐゴシック" charset="-128"/>
                        <a:cs typeface="ＭＳ Ｐゴシック" charset="-128"/>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rgbClr val="00256E"/>
                          </a:solidFill>
                          <a:effectLst>
                            <a:outerShdw blurRad="38100" dist="38100" dir="2700000" algn="tl">
                              <a:srgbClr val="DDDDDD"/>
                            </a:outerShdw>
                          </a:effectLst>
                          <a:latin typeface="Arial" charset="0"/>
                          <a:ea typeface="Times New Roman" charset="0"/>
                          <a:cs typeface="Times New Roman" charset="0"/>
                        </a:rPr>
                        <a:t> (Health Good to Excellent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rgbClr val="00256E"/>
                          </a:solidFill>
                          <a:effectLst>
                            <a:outerShdw blurRad="38100" dist="38100" dir="2700000" algn="tl">
                              <a:srgbClr val="DDDDDD"/>
                            </a:outerShdw>
                          </a:effectLst>
                          <a:latin typeface="Arial" charset="0"/>
                          <a:ea typeface="Times New Roman" charset="0"/>
                          <a:cs typeface="Times New Roman" charset="0"/>
                        </a:rPr>
                        <a:t>Age &gt;= 50)</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rgbClr val="00256E"/>
                          </a:solidFill>
                          <a:effectLst>
                            <a:outerShdw blurRad="38100" dist="38100" dir="2700000" algn="tl">
                              <a:srgbClr val="DDDDDD"/>
                            </a:outerShdw>
                          </a:effectLst>
                          <a:latin typeface="Arial" charset="0"/>
                          <a:ea typeface="Times New Roman" charset="0"/>
                          <a:cs typeface="Times New Roman" charset="0"/>
                        </a:rPr>
                        <a:t>Low Income</a:t>
                      </a:r>
                      <a:endParaRPr kumimoji="0" lang="en-US" sz="1400" b="1" i="0" u="none" strike="noStrike" cap="none" normalizeH="0" baseline="0">
                        <a:ln>
                          <a:noFill/>
                        </a:ln>
                        <a:solidFill>
                          <a:srgbClr val="00256E"/>
                        </a:solidFill>
                        <a:effectLst>
                          <a:outerShdw blurRad="38100" dist="38100" dir="2700000" algn="tl">
                            <a:srgbClr val="DDDDDD"/>
                          </a:outerShdw>
                        </a:effectLst>
                        <a:latin typeface="Arial" charset="0"/>
                        <a:ea typeface="ＭＳ Ｐゴシック" charset="-128"/>
                        <a:cs typeface="ＭＳ Ｐゴシック" charset="-128"/>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rgbClr val="00256E"/>
                          </a:solidFill>
                          <a:effectLst>
                            <a:outerShdw blurRad="38100" dist="38100" dir="2700000" algn="tl">
                              <a:srgbClr val="DDDDDD"/>
                            </a:outerShdw>
                          </a:effectLst>
                          <a:latin typeface="Arial" charset="0"/>
                          <a:ea typeface="Times New Roman" charset="0"/>
                          <a:cs typeface="Times New Roman" charset="0"/>
                        </a:rPr>
                        <a:t>(Health Poor to Average</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rgbClr val="00256E"/>
                          </a:solidFill>
                          <a:effectLst>
                            <a:outerShdw blurRad="38100" dist="38100" dir="2700000" algn="tl">
                              <a:srgbClr val="DDDDDD"/>
                            </a:outerShdw>
                          </a:effectLst>
                          <a:latin typeface="Arial" charset="0"/>
                          <a:ea typeface="Times New Roman" charset="0"/>
                          <a:cs typeface="Times New Roman" charset="0"/>
                        </a:rPr>
                        <a:t>Age &gt;= 50)</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rgbClr val="00256E"/>
                          </a:solidFill>
                          <a:effectLst>
                            <a:outerShdw blurRad="38100" dist="38100" dir="2700000" algn="tl">
                              <a:srgbClr val="DDDDDD"/>
                            </a:outerShdw>
                          </a:effectLst>
                          <a:latin typeface="Arial" charset="0"/>
                          <a:ea typeface="Times New Roman" charset="0"/>
                          <a:cs typeface="Times New Roman" charset="0"/>
                        </a:rPr>
                        <a:t>Working Part Time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rgbClr val="00256E"/>
                          </a:solidFill>
                          <a:effectLst>
                            <a:outerShdw blurRad="38100" dist="38100" dir="2700000" algn="tl">
                              <a:srgbClr val="DDDDDD"/>
                            </a:outerShdw>
                          </a:effectLst>
                          <a:latin typeface="Arial" charset="0"/>
                          <a:ea typeface="Times New Roman" charset="0"/>
                          <a:cs typeface="Times New Roman" charset="0"/>
                        </a:rPr>
                        <a:t>Household Size 2 or less</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rgbClr val="00256E"/>
                          </a:solidFill>
                          <a:effectLst>
                            <a:outerShdw blurRad="38100" dist="38100" dir="2700000" algn="tl">
                              <a:srgbClr val="DDDDDD"/>
                            </a:outerShdw>
                          </a:effectLst>
                          <a:latin typeface="Arial" charset="0"/>
                          <a:ea typeface="Times New Roman" charset="0"/>
                          <a:cs typeface="Times New Roman" charset="0"/>
                        </a:rPr>
                        <a:t>Language-Non English</a:t>
                      </a:r>
                      <a:endParaRPr kumimoji="0" lang="en-US" sz="1400" b="1" i="0" u="none" strike="noStrike" cap="none" normalizeH="0" baseline="0">
                        <a:ln>
                          <a:noFill/>
                        </a:ln>
                        <a:solidFill>
                          <a:srgbClr val="00256E"/>
                        </a:solidFill>
                        <a:effectLst>
                          <a:outerShdw blurRad="38100" dist="38100" dir="2700000" algn="tl">
                            <a:srgbClr val="DDDDDD"/>
                          </a:outerShdw>
                        </a:effectLst>
                        <a:latin typeface="Arial" charset="0"/>
                        <a:ea typeface="ＭＳ Ｐゴシック" charset="-128"/>
                        <a:cs typeface="ＭＳ Ｐゴシック" charset="-128"/>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rgbClr val="00256E"/>
                          </a:solidFill>
                          <a:effectLst>
                            <a:outerShdw blurRad="38100" dist="38100" dir="2700000" algn="tl">
                              <a:srgbClr val="DDDDDD"/>
                            </a:outerShdw>
                          </a:effectLst>
                          <a:latin typeface="Arial" charset="0"/>
                          <a:ea typeface="Times New Roman" charset="0"/>
                          <a:cs typeface="Times New Roman" charset="0"/>
                        </a:rPr>
                        <a:t>(Health Poor to Average</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rgbClr val="00256E"/>
                          </a:solidFill>
                          <a:effectLst>
                            <a:outerShdw blurRad="38100" dist="38100" dir="2700000" algn="tl">
                              <a:srgbClr val="DDDDDD"/>
                            </a:outerShdw>
                          </a:effectLst>
                          <a:latin typeface="Arial" charset="0"/>
                          <a:ea typeface="Times New Roman" charset="0"/>
                          <a:cs typeface="Times New Roman" charset="0"/>
                        </a:rPr>
                        <a:t>Age &gt;= 50)</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rgbClr val="00256E"/>
                          </a:solidFill>
                          <a:effectLst>
                            <a:outerShdw blurRad="38100" dist="38100" dir="2700000" algn="tl">
                              <a:srgbClr val="DDDDDD"/>
                            </a:outerShdw>
                          </a:effectLst>
                          <a:latin typeface="Arial" charset="0"/>
                          <a:ea typeface="Times New Roman" charset="0"/>
                          <a:cs typeface="Times New Roman" charset="0"/>
                        </a:rPr>
                        <a:t>Working Part Time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rgbClr val="00256E"/>
                          </a:solidFill>
                          <a:effectLst>
                            <a:outerShdw blurRad="38100" dist="38100" dir="2700000" algn="tl">
                              <a:srgbClr val="DDDDDD"/>
                            </a:outerShdw>
                          </a:effectLst>
                          <a:latin typeface="Arial" charset="0"/>
                          <a:ea typeface="Times New Roman" charset="0"/>
                          <a:cs typeface="Times New Roman" charset="0"/>
                        </a:rPr>
                        <a:t>Household Size 3 or more</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rgbClr val="00256E"/>
                          </a:solidFill>
                          <a:effectLst>
                            <a:outerShdw blurRad="38100" dist="38100" dir="2700000" algn="tl">
                              <a:srgbClr val="DDDDDD"/>
                            </a:outerShdw>
                          </a:effectLst>
                          <a:latin typeface="Arial" charset="0"/>
                          <a:ea typeface="Times New Roman" charset="0"/>
                          <a:cs typeface="Times New Roman" charset="0"/>
                        </a:rPr>
                        <a:t>Language-Non English</a:t>
                      </a:r>
                      <a:endParaRPr kumimoji="0" lang="en-US" sz="1400" b="1" i="0" u="none" strike="noStrike" cap="none" normalizeH="0" baseline="0">
                        <a:ln>
                          <a:noFill/>
                        </a:ln>
                        <a:solidFill>
                          <a:srgbClr val="00256E"/>
                        </a:solidFill>
                        <a:effectLst>
                          <a:outerShdw blurRad="38100" dist="38100" dir="2700000" algn="tl">
                            <a:srgbClr val="DDDDDD"/>
                          </a:outerShdw>
                        </a:effectLst>
                        <a:latin typeface="Arial" charset="0"/>
                        <a:ea typeface="ＭＳ Ｐゴシック" charset="-128"/>
                        <a:cs typeface="ＭＳ Ｐゴシック" charset="-128"/>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bl>
          </a:graphicData>
        </a:graphic>
      </p:graphicFrame>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Rectangle 6"/>
          <p:cNvSpPr>
            <a:spLocks noGrp="1" noChangeArrowheads="1"/>
          </p:cNvSpPr>
          <p:nvPr>
            <p:ph type="sldNum" sz="quarter" idx="12"/>
          </p:nvPr>
        </p:nvSpPr>
        <p:spPr>
          <a:ln/>
        </p:spPr>
        <p:txBody>
          <a:bodyPr/>
          <a:lstStyle/>
          <a:p>
            <a:fld id="{48BB8E61-079E-A24F-9017-877FE9574D91}" type="slidenum">
              <a:rPr lang="en-US"/>
              <a:pPr/>
              <a:t>31</a:t>
            </a:fld>
            <a:endParaRPr lang="en-US"/>
          </a:p>
        </p:txBody>
      </p:sp>
      <p:sp>
        <p:nvSpPr>
          <p:cNvPr id="146434" name="Rectangle 2"/>
          <p:cNvSpPr>
            <a:spLocks noGrp="1" noChangeArrowheads="1"/>
          </p:cNvSpPr>
          <p:nvPr>
            <p:ph type="title"/>
          </p:nvPr>
        </p:nvSpPr>
        <p:spPr/>
        <p:txBody>
          <a:bodyPr/>
          <a:lstStyle/>
          <a:p>
            <a:r>
              <a:rPr lang="en-US" b="1" dirty="0">
                <a:effectLst>
                  <a:outerShdw blurRad="38100" dist="38100" dir="2700000" algn="tl">
                    <a:srgbClr val="DDDDDD"/>
                  </a:outerShdw>
                </a:effectLst>
                <a:ea typeface="ＭＳ Ｐゴシック" charset="-128"/>
                <a:cs typeface="ＭＳ Ｐゴシック" charset="-128"/>
              </a:rPr>
              <a:t>Data Linkages</a:t>
            </a:r>
          </a:p>
        </p:txBody>
      </p:sp>
      <p:sp>
        <p:nvSpPr>
          <p:cNvPr id="146435" name="Rectangle 3"/>
          <p:cNvSpPr>
            <a:spLocks noGrp="1" noChangeArrowheads="1"/>
          </p:cNvSpPr>
          <p:nvPr>
            <p:ph type="body" idx="1"/>
          </p:nvPr>
        </p:nvSpPr>
        <p:spPr/>
        <p:txBody>
          <a:bodyPr/>
          <a:lstStyle/>
          <a:p>
            <a:pPr>
              <a:lnSpc>
                <a:spcPct val="90000"/>
              </a:lnSpc>
            </a:pPr>
            <a:r>
              <a:rPr lang="en-US" sz="2800" dirty="0">
                <a:effectLst>
                  <a:outerShdw blurRad="38100" dist="38100" dir="2700000" algn="tl">
                    <a:srgbClr val="DDDDDD"/>
                  </a:outerShdw>
                </a:effectLst>
                <a:ea typeface="ＭＳ Ｐゴシック" charset="-128"/>
                <a:cs typeface="ＭＳ Ｐゴシック" charset="-128"/>
              </a:rPr>
              <a:t> Physician Claims</a:t>
            </a:r>
          </a:p>
          <a:p>
            <a:pPr>
              <a:lnSpc>
                <a:spcPct val="90000"/>
              </a:lnSpc>
            </a:pPr>
            <a:r>
              <a:rPr lang="en-US" sz="2800" dirty="0">
                <a:effectLst>
                  <a:outerShdw blurRad="38100" dist="38100" dir="2700000" algn="tl">
                    <a:srgbClr val="DDDDDD"/>
                  </a:outerShdw>
                </a:effectLst>
                <a:ea typeface="ＭＳ Ｐゴシック" charset="-128"/>
                <a:cs typeface="ＭＳ Ｐゴシック" charset="-128"/>
              </a:rPr>
              <a:t> Pathology Data</a:t>
            </a:r>
          </a:p>
          <a:p>
            <a:pPr>
              <a:lnSpc>
                <a:spcPct val="90000"/>
              </a:lnSpc>
            </a:pPr>
            <a:r>
              <a:rPr lang="en-US" sz="2800" dirty="0">
                <a:effectLst>
                  <a:outerShdw blurRad="38100" dist="38100" dir="2700000" algn="tl">
                    <a:srgbClr val="DDDDDD"/>
                  </a:outerShdw>
                </a:effectLst>
                <a:ea typeface="ＭＳ Ｐゴシック" charset="-128"/>
                <a:cs typeface="ＭＳ Ｐゴシック" charset="-128"/>
              </a:rPr>
              <a:t> Hospital Discharge Data</a:t>
            </a:r>
          </a:p>
          <a:p>
            <a:pPr>
              <a:lnSpc>
                <a:spcPct val="90000"/>
              </a:lnSpc>
            </a:pPr>
            <a:r>
              <a:rPr lang="en-US" sz="2800" dirty="0">
                <a:effectLst>
                  <a:outerShdw blurRad="38100" dist="38100" dir="2700000" algn="tl">
                    <a:srgbClr val="DDDDDD"/>
                  </a:outerShdw>
                </a:effectLst>
                <a:ea typeface="ＭＳ Ｐゴシック" charset="-128"/>
                <a:cs typeface="ＭＳ Ｐゴシック" charset="-128"/>
              </a:rPr>
              <a:t> Performance Data</a:t>
            </a:r>
          </a:p>
          <a:p>
            <a:pPr>
              <a:lnSpc>
                <a:spcPct val="90000"/>
              </a:lnSpc>
            </a:pPr>
            <a:r>
              <a:rPr lang="en-US" sz="2800" dirty="0">
                <a:effectLst>
                  <a:outerShdw blurRad="38100" dist="38100" dir="2700000" algn="tl">
                    <a:srgbClr val="DDDDDD"/>
                  </a:outerShdw>
                </a:effectLst>
                <a:ea typeface="ＭＳ Ｐゴシック" charset="-128"/>
                <a:cs typeface="ＭＳ Ｐゴシック" charset="-128"/>
              </a:rPr>
              <a:t> Other</a:t>
            </a:r>
          </a:p>
          <a:p>
            <a:pPr lvl="1">
              <a:lnSpc>
                <a:spcPct val="90000"/>
              </a:lnSpc>
            </a:pPr>
            <a:r>
              <a:rPr lang="en-US" sz="2400" dirty="0">
                <a:effectLst>
                  <a:outerShdw blurRad="38100" dist="38100" dir="2700000" algn="tl">
                    <a:srgbClr val="DDDDDD"/>
                  </a:outerShdw>
                </a:effectLst>
                <a:ea typeface="ＭＳ Ｐゴシック" charset="-128"/>
              </a:rPr>
              <a:t>Census</a:t>
            </a:r>
          </a:p>
          <a:p>
            <a:pPr lvl="1">
              <a:lnSpc>
                <a:spcPct val="90000"/>
              </a:lnSpc>
            </a:pPr>
            <a:r>
              <a:rPr lang="en-US" sz="2400" dirty="0">
                <a:effectLst>
                  <a:outerShdw blurRad="38100" dist="38100" dir="2700000" algn="tl">
                    <a:srgbClr val="DDDDDD"/>
                  </a:outerShdw>
                </a:effectLst>
                <a:ea typeface="ＭＳ Ｐゴシック" charset="-128"/>
              </a:rPr>
              <a:t>Other Surveys</a:t>
            </a:r>
          </a:p>
          <a:p>
            <a:pPr lvl="1">
              <a:lnSpc>
                <a:spcPct val="90000"/>
              </a:lnSpc>
            </a:pPr>
            <a:r>
              <a:rPr lang="en-US" sz="2400" dirty="0">
                <a:effectLst>
                  <a:outerShdw blurRad="38100" dist="38100" dir="2700000" algn="tl">
                    <a:srgbClr val="DDDDDD"/>
                  </a:outerShdw>
                </a:effectLst>
                <a:ea typeface="ＭＳ Ｐゴシック" charset="-128"/>
              </a:rPr>
              <a:t>Lab Data</a:t>
            </a:r>
          </a:p>
          <a:p>
            <a:pPr lvl="1">
              <a:lnSpc>
                <a:spcPct val="90000"/>
              </a:lnSpc>
            </a:pPr>
            <a:r>
              <a:rPr lang="en-US" sz="2400" dirty="0">
                <a:effectLst>
                  <a:outerShdw blurRad="38100" dist="38100" dir="2700000" algn="tl">
                    <a:srgbClr val="DDDDDD"/>
                  </a:outerShdw>
                </a:effectLst>
                <a:ea typeface="ＭＳ Ｐゴシック" charset="-128"/>
              </a:rPr>
              <a:t>EMR?</a:t>
            </a:r>
          </a:p>
          <a:p>
            <a:pPr lvl="1">
              <a:lnSpc>
                <a:spcPct val="90000"/>
              </a:lnSpc>
            </a:pPr>
            <a:r>
              <a:rPr lang="en-US" sz="2400" dirty="0">
                <a:effectLst>
                  <a:outerShdw blurRad="38100" dist="38100" dir="2700000" algn="tl">
                    <a:srgbClr val="DDDDDD"/>
                  </a:outerShdw>
                </a:effectLst>
                <a:ea typeface="ＭＳ Ｐゴシック" charset="-128"/>
              </a:rPr>
              <a:t>All Payer Databases?</a:t>
            </a:r>
          </a:p>
          <a:p>
            <a:pPr>
              <a:lnSpc>
                <a:spcPct val="90000"/>
              </a:lnSpc>
            </a:pPr>
            <a:endParaRPr lang="en-US" sz="2800" dirty="0">
              <a:effectLst>
                <a:outerShdw blurRad="38100" dist="38100" dir="2700000" algn="tl">
                  <a:srgbClr val="DDDDDD"/>
                </a:outerShdw>
              </a:effectLst>
              <a:ea typeface="ＭＳ Ｐゴシック" charset="-128"/>
              <a:cs typeface="ＭＳ Ｐゴシック" charset="-128"/>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Rectangle 6"/>
          <p:cNvSpPr>
            <a:spLocks noGrp="1" noChangeArrowheads="1"/>
          </p:cNvSpPr>
          <p:nvPr>
            <p:ph type="sldNum" sz="quarter" idx="12"/>
          </p:nvPr>
        </p:nvSpPr>
        <p:spPr>
          <a:ln/>
        </p:spPr>
        <p:txBody>
          <a:bodyPr/>
          <a:lstStyle/>
          <a:p>
            <a:fld id="{67F82AB0-1519-9747-BE43-B742AF5BEBCD}" type="slidenum">
              <a:rPr lang="en-US"/>
              <a:pPr/>
              <a:t>32</a:t>
            </a:fld>
            <a:endParaRPr lang="en-US"/>
          </a:p>
        </p:txBody>
      </p:sp>
      <p:sp>
        <p:nvSpPr>
          <p:cNvPr id="141314" name="Rectangle 2"/>
          <p:cNvSpPr>
            <a:spLocks noGrp="1" noChangeArrowheads="1"/>
          </p:cNvSpPr>
          <p:nvPr>
            <p:ph type="title"/>
          </p:nvPr>
        </p:nvSpPr>
        <p:spPr>
          <a:xfrm>
            <a:off x="457200" y="152400"/>
            <a:ext cx="8229600" cy="1143000"/>
          </a:xfrm>
        </p:spPr>
        <p:txBody>
          <a:bodyPr/>
          <a:lstStyle/>
          <a:p>
            <a:r>
              <a:rPr lang="en-US" sz="3200" b="1" dirty="0">
                <a:effectLst>
                  <a:outerShdw blurRad="38100" dist="38100" dir="2700000" algn="tl">
                    <a:srgbClr val="DDDDDD"/>
                  </a:outerShdw>
                </a:effectLst>
                <a:ea typeface="ＭＳ Ｐゴシック" charset="-128"/>
                <a:cs typeface="ＭＳ Ｐゴシック" charset="-128"/>
              </a:rPr>
              <a:t>Future Directions:</a:t>
            </a:r>
            <a:br>
              <a:rPr lang="en-US" sz="3200" b="1" dirty="0">
                <a:effectLst>
                  <a:outerShdw blurRad="38100" dist="38100" dir="2700000" algn="tl">
                    <a:srgbClr val="DDDDDD"/>
                  </a:outerShdw>
                </a:effectLst>
                <a:ea typeface="ＭＳ Ｐゴシック" charset="-128"/>
                <a:cs typeface="ＭＳ Ｐゴシック" charset="-128"/>
              </a:rPr>
            </a:br>
            <a:r>
              <a:rPr lang="en-US" sz="3200" b="1" dirty="0">
                <a:effectLst>
                  <a:outerShdw blurRad="38100" dist="38100" dir="2700000" algn="tl">
                    <a:srgbClr val="DDDDDD"/>
                  </a:outerShdw>
                </a:effectLst>
                <a:ea typeface="ＭＳ Ｐゴシック" charset="-128"/>
                <a:cs typeface="ＭＳ Ｐゴシック" charset="-128"/>
              </a:rPr>
              <a:t> A 21st Century Data Strategy</a:t>
            </a:r>
            <a:r>
              <a:rPr lang="en-US" sz="2800" b="1" dirty="0">
                <a:ea typeface="ＭＳ Ｐゴシック" charset="-128"/>
                <a:cs typeface="ＭＳ Ｐゴシック" charset="-128"/>
              </a:rPr>
              <a:t> </a:t>
            </a:r>
          </a:p>
        </p:txBody>
      </p:sp>
      <p:sp>
        <p:nvSpPr>
          <p:cNvPr id="141315" name="Rectangle 3"/>
          <p:cNvSpPr>
            <a:spLocks noGrp="1" noChangeArrowheads="1"/>
          </p:cNvSpPr>
          <p:nvPr>
            <p:ph type="body" idx="1"/>
          </p:nvPr>
        </p:nvSpPr>
        <p:spPr>
          <a:xfrm>
            <a:off x="457200" y="1447800"/>
            <a:ext cx="8229600" cy="4525963"/>
          </a:xfrm>
        </p:spPr>
        <p:txBody>
          <a:bodyPr/>
          <a:lstStyle/>
          <a:p>
            <a:r>
              <a:rPr lang="en-US" sz="2800" dirty="0">
                <a:effectLst>
                  <a:outerShdw blurRad="38100" dist="38100" dir="2700000" algn="tl">
                    <a:srgbClr val="DDDDDD"/>
                  </a:outerShdw>
                </a:effectLst>
                <a:ea typeface="ＭＳ Ｐゴシック" charset="-128"/>
                <a:cs typeface="ＭＳ Ｐゴシック" charset="-128"/>
              </a:rPr>
              <a:t>Survey Development: Asking What Matters</a:t>
            </a:r>
          </a:p>
          <a:p>
            <a:r>
              <a:rPr lang="en-US" sz="2800" dirty="0">
                <a:effectLst>
                  <a:outerShdw blurRad="38100" dist="38100" dir="2700000" algn="tl">
                    <a:srgbClr val="DDDDDD"/>
                  </a:outerShdw>
                </a:effectLst>
                <a:ea typeface="ＭＳ Ｐゴシック" charset="-128"/>
                <a:cs typeface="ＭＳ Ｐゴシック" charset="-128"/>
              </a:rPr>
              <a:t>Fostering Data Linkages</a:t>
            </a:r>
          </a:p>
          <a:p>
            <a:r>
              <a:rPr lang="en-US" sz="2800" dirty="0">
                <a:effectLst>
                  <a:outerShdw blurRad="38100" dist="38100" dir="2700000" algn="tl">
                    <a:srgbClr val="DDDDDD"/>
                  </a:outerShdw>
                </a:effectLst>
                <a:ea typeface="ＭＳ Ｐゴシック" charset="-128"/>
                <a:cs typeface="ＭＳ Ｐゴシック" charset="-128"/>
              </a:rPr>
              <a:t>Oversampling of Diverse Populations</a:t>
            </a:r>
          </a:p>
          <a:p>
            <a:r>
              <a:rPr lang="en-US" sz="2800" dirty="0">
                <a:effectLst>
                  <a:outerShdw blurRad="38100" dist="38100" dir="2700000" algn="tl">
                    <a:srgbClr val="DDDDDD"/>
                  </a:outerShdw>
                </a:effectLst>
                <a:ea typeface="ＭＳ Ｐゴシック" charset="-128"/>
                <a:cs typeface="ＭＳ Ｐゴシック" charset="-128"/>
              </a:rPr>
              <a:t>Knowledge Translation (Translating Research into Practice)</a:t>
            </a:r>
          </a:p>
          <a:p>
            <a:r>
              <a:rPr lang="en-US" sz="2800" dirty="0">
                <a:effectLst>
                  <a:outerShdw blurRad="38100" dist="38100" dir="2700000" algn="tl">
                    <a:srgbClr val="DDDDDD"/>
                  </a:outerShdw>
                </a:effectLst>
                <a:ea typeface="ＭＳ Ｐゴシック" charset="-128"/>
                <a:cs typeface="ＭＳ Ｐゴシック" charset="-128"/>
              </a:rPr>
              <a:t>Support Priority Setting, Inform Policy and Practice, Monitor Progress</a:t>
            </a:r>
          </a:p>
          <a:p>
            <a:r>
              <a:rPr lang="en-US" sz="2800" dirty="0">
                <a:effectLst>
                  <a:outerShdw blurRad="38100" dist="38100" dir="2700000" algn="tl">
                    <a:srgbClr val="DDDDDD"/>
                  </a:outerShdw>
                </a:effectLst>
                <a:ea typeface="ＭＳ Ｐゴシック" charset="-128"/>
                <a:cs typeface="ＭＳ Ｐゴシック" charset="-128"/>
              </a:rPr>
              <a:t>Innovative Analyses and Pragmatic Trials</a:t>
            </a:r>
          </a:p>
          <a:p>
            <a:r>
              <a:rPr lang="en-US" sz="2800" dirty="0">
                <a:effectLst>
                  <a:outerShdw blurRad="38100" dist="38100" dir="2700000" algn="tl">
                    <a:srgbClr val="DDDDDD"/>
                  </a:outerShdw>
                </a:effectLst>
                <a:ea typeface="ＭＳ Ｐゴシック" charset="-128"/>
                <a:cs typeface="ＭＳ Ｐゴシック" charset="-128"/>
              </a:rPr>
              <a:t>Community Engagement</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lstStyle/>
          <a:p>
            <a:r>
              <a:rPr lang="en-US" sz="3200" b="1" dirty="0" smtClean="0">
                <a:solidFill>
                  <a:srgbClr val="00256E"/>
                </a:solidFill>
                <a:effectLst/>
              </a:rPr>
              <a:t>For more information, please contact us:</a:t>
            </a:r>
            <a:endParaRPr lang="en-US" dirty="0"/>
          </a:p>
        </p:txBody>
      </p:sp>
      <p:sp>
        <p:nvSpPr>
          <p:cNvPr id="12" name="Rectangle 6"/>
          <p:cNvSpPr>
            <a:spLocks noGrp="1" noChangeArrowheads="1"/>
          </p:cNvSpPr>
          <p:nvPr>
            <p:ph type="sldNum" sz="quarter" idx="12"/>
          </p:nvPr>
        </p:nvSpPr>
        <p:spPr>
          <a:ln/>
        </p:spPr>
        <p:txBody>
          <a:bodyPr/>
          <a:lstStyle/>
          <a:p>
            <a:fld id="{5413B343-06EE-394E-AE85-9A4604E93AE5}" type="slidenum">
              <a:rPr lang="en-US"/>
              <a:pPr/>
              <a:t>33</a:t>
            </a:fld>
            <a:endParaRPr lang="en-US"/>
          </a:p>
        </p:txBody>
      </p:sp>
      <p:sp>
        <p:nvSpPr>
          <p:cNvPr id="11" name="Rectangle 10"/>
          <p:cNvSpPr/>
          <p:nvPr/>
        </p:nvSpPr>
        <p:spPr>
          <a:xfrm>
            <a:off x="6553200" y="5943600"/>
            <a:ext cx="2362200" cy="914400"/>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anchor="ctr">
            <a:prstTxWarp prst="textNoShape">
              <a:avLst/>
            </a:prstTxWarp>
          </a:bodyPr>
          <a:lstStyle/>
          <a:p>
            <a:pPr algn="ctr"/>
            <a:endParaRPr lang="en-US">
              <a:solidFill>
                <a:srgbClr val="FFFFFF"/>
              </a:solidFill>
              <a:effectLst/>
              <a:ea typeface="ＭＳ Ｐゴシック" charset="-128"/>
              <a:cs typeface="ＭＳ Ｐゴシック" charset="-128"/>
            </a:endParaRPr>
          </a:p>
        </p:txBody>
      </p:sp>
      <p:sp>
        <p:nvSpPr>
          <p:cNvPr id="75781" name="Rectangle 11"/>
          <p:cNvSpPr>
            <a:spLocks noChangeArrowheads="1"/>
          </p:cNvSpPr>
          <p:nvPr/>
        </p:nvSpPr>
        <p:spPr bwMode="auto">
          <a:xfrm>
            <a:off x="0" y="0"/>
            <a:ext cx="134938" cy="6858000"/>
          </a:xfrm>
          <a:prstGeom prst="rect">
            <a:avLst/>
          </a:prstGeom>
          <a:gradFill rotWithShape="1">
            <a:gsLst>
              <a:gs pos="0">
                <a:srgbClr val="6F8CA9"/>
              </a:gs>
              <a:gs pos="100000">
                <a:srgbClr val="003366"/>
              </a:gs>
            </a:gsLst>
            <a:path path="shape">
              <a:fillToRect l="50000" t="50000" r="50000" b="50000"/>
            </a:path>
          </a:gradFill>
          <a:ln w="9525">
            <a:noFill/>
            <a:miter lim="800000"/>
            <a:headEnd/>
            <a:tailEnd/>
          </a:ln>
        </p:spPr>
        <p:txBody>
          <a:bodyPr wrap="none" anchor="ctr">
            <a:prstTxWarp prst="textNoShape">
              <a:avLst/>
            </a:prstTxWarp>
          </a:bodyPr>
          <a:lstStyle/>
          <a:p>
            <a:endParaRPr lang="en-US">
              <a:solidFill>
                <a:schemeClr val="tx1"/>
              </a:solidFill>
              <a:effectLst/>
            </a:endParaRPr>
          </a:p>
        </p:txBody>
      </p:sp>
      <p:sp>
        <p:nvSpPr>
          <p:cNvPr id="75782" name="Rectangle 11"/>
          <p:cNvSpPr>
            <a:spLocks noChangeArrowheads="1"/>
          </p:cNvSpPr>
          <p:nvPr/>
        </p:nvSpPr>
        <p:spPr bwMode="auto">
          <a:xfrm>
            <a:off x="9042400" y="0"/>
            <a:ext cx="134938" cy="6858000"/>
          </a:xfrm>
          <a:prstGeom prst="rect">
            <a:avLst/>
          </a:prstGeom>
          <a:gradFill rotWithShape="1">
            <a:gsLst>
              <a:gs pos="0">
                <a:srgbClr val="6F8CA9"/>
              </a:gs>
              <a:gs pos="100000">
                <a:srgbClr val="003366"/>
              </a:gs>
            </a:gsLst>
            <a:path path="shape">
              <a:fillToRect l="50000" t="50000" r="50000" b="50000"/>
            </a:path>
          </a:gradFill>
          <a:ln w="9525">
            <a:noFill/>
            <a:miter lim="800000"/>
            <a:headEnd/>
            <a:tailEnd/>
          </a:ln>
        </p:spPr>
        <p:txBody>
          <a:bodyPr wrap="none" anchor="ctr">
            <a:prstTxWarp prst="textNoShape">
              <a:avLst/>
            </a:prstTxWarp>
          </a:bodyPr>
          <a:lstStyle/>
          <a:p>
            <a:endParaRPr lang="en-US">
              <a:solidFill>
                <a:schemeClr val="tx1"/>
              </a:solidFill>
              <a:effectLst/>
            </a:endParaRPr>
          </a:p>
        </p:txBody>
      </p:sp>
      <p:grpSp>
        <p:nvGrpSpPr>
          <p:cNvPr id="14" name="Group 13"/>
          <p:cNvGrpSpPr/>
          <p:nvPr/>
        </p:nvGrpSpPr>
        <p:grpSpPr>
          <a:xfrm>
            <a:off x="914400" y="1447800"/>
            <a:ext cx="7315200" cy="5181600"/>
            <a:chOff x="914400" y="1447800"/>
            <a:chExt cx="7315200" cy="5181600"/>
          </a:xfrm>
        </p:grpSpPr>
        <p:sp>
          <p:nvSpPr>
            <p:cNvPr id="75779" name="Rectangle 1"/>
            <p:cNvSpPr>
              <a:spLocks noChangeArrowheads="1"/>
            </p:cNvSpPr>
            <p:nvPr/>
          </p:nvSpPr>
          <p:spPr bwMode="auto">
            <a:xfrm>
              <a:off x="914400" y="4343400"/>
              <a:ext cx="7315200" cy="777875"/>
            </a:xfrm>
            <a:prstGeom prst="rect">
              <a:avLst/>
            </a:prstGeom>
            <a:noFill/>
            <a:ln w="9525">
              <a:noFill/>
              <a:miter lim="800000"/>
              <a:headEnd/>
              <a:tailEnd/>
            </a:ln>
          </p:spPr>
          <p:txBody>
            <a:bodyPr anchor="ctr">
              <a:prstTxWarp prst="textNoShape">
                <a:avLst/>
              </a:prstTxWarp>
              <a:spAutoFit/>
            </a:bodyPr>
            <a:lstStyle/>
            <a:p>
              <a:pPr algn="ctr"/>
              <a:r>
                <a:rPr lang="en-US" sz="1500" i="1" dirty="0">
                  <a:effectLst/>
                  <a:ea typeface="Times New Roman" charset="0"/>
                  <a:cs typeface="Times New Roman" charset="0"/>
                </a:rPr>
                <a:t>The POWER Study is funded by Echo: Improving Women's Health in Ontario, an agency of the Ministry of Health and Long-Term Care.  This presentation does not necessarily reflect the views of Echo or the Ministry.</a:t>
              </a:r>
            </a:p>
          </p:txBody>
        </p:sp>
        <p:pic>
          <p:nvPicPr>
            <p:cNvPr id="75783" name="Picture 9" descr="logo with address"/>
            <p:cNvPicPr>
              <a:picLocks noChangeAspect="1" noChangeArrowheads="1"/>
            </p:cNvPicPr>
            <p:nvPr/>
          </p:nvPicPr>
          <p:blipFill>
            <a:blip r:embed="rId3"/>
            <a:srcRect/>
            <a:stretch>
              <a:fillRect/>
            </a:stretch>
          </p:blipFill>
          <p:spPr bwMode="auto">
            <a:xfrm>
              <a:off x="3086100" y="1447800"/>
              <a:ext cx="2971800" cy="2765425"/>
            </a:xfrm>
            <a:prstGeom prst="rect">
              <a:avLst/>
            </a:prstGeom>
            <a:noFill/>
            <a:ln w="9525">
              <a:noFill/>
              <a:miter lim="800000"/>
              <a:headEnd/>
              <a:tailEnd/>
            </a:ln>
          </p:spPr>
        </p:pic>
        <p:grpSp>
          <p:nvGrpSpPr>
            <p:cNvPr id="75784" name="Group 10"/>
            <p:cNvGrpSpPr>
              <a:grpSpLocks/>
            </p:cNvGrpSpPr>
            <p:nvPr/>
          </p:nvGrpSpPr>
          <p:grpSpPr bwMode="auto">
            <a:xfrm>
              <a:off x="1544638" y="5181600"/>
              <a:ext cx="6062662" cy="1447800"/>
              <a:chOff x="1050" y="3400"/>
              <a:chExt cx="4368" cy="858"/>
            </a:xfrm>
          </p:grpSpPr>
          <p:pic>
            <p:nvPicPr>
              <p:cNvPr id="75786" name="Picture 11" descr="logos"/>
              <p:cNvPicPr>
                <a:picLocks noChangeAspect="1" noChangeArrowheads="1"/>
              </p:cNvPicPr>
              <p:nvPr/>
            </p:nvPicPr>
            <p:blipFill>
              <a:blip r:embed="rId4"/>
              <a:srcRect/>
              <a:stretch>
                <a:fillRect/>
              </a:stretch>
            </p:blipFill>
            <p:spPr bwMode="auto">
              <a:xfrm>
                <a:off x="1050" y="3400"/>
                <a:ext cx="4368" cy="858"/>
              </a:xfrm>
              <a:prstGeom prst="rect">
                <a:avLst/>
              </a:prstGeom>
              <a:noFill/>
              <a:ln w="9525">
                <a:noFill/>
                <a:miter lim="800000"/>
                <a:headEnd/>
                <a:tailEnd/>
              </a:ln>
            </p:spPr>
          </p:pic>
          <p:pic>
            <p:nvPicPr>
              <p:cNvPr id="75787" name="Picture 12" descr="smh NEW small"/>
              <p:cNvPicPr>
                <a:picLocks noChangeAspect="1" noChangeArrowheads="1"/>
              </p:cNvPicPr>
              <p:nvPr/>
            </p:nvPicPr>
            <p:blipFill>
              <a:blip r:embed="rId5"/>
              <a:srcRect/>
              <a:stretch>
                <a:fillRect/>
              </a:stretch>
            </p:blipFill>
            <p:spPr bwMode="auto">
              <a:xfrm>
                <a:off x="2694" y="3561"/>
                <a:ext cx="1266" cy="286"/>
              </a:xfrm>
              <a:prstGeom prst="rect">
                <a:avLst/>
              </a:prstGeom>
              <a:noFill/>
              <a:ln w="9525">
                <a:noFill/>
                <a:miter lim="800000"/>
                <a:headEnd/>
                <a:tailEnd/>
              </a:ln>
            </p:spPr>
          </p:pic>
        </p:grpSp>
      </p:gr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 name="Title 12"/>
          <p:cNvSpPr>
            <a:spLocks noGrp="1"/>
          </p:cNvSpPr>
          <p:nvPr>
            <p:ph type="title"/>
          </p:nvPr>
        </p:nvSpPr>
        <p:spPr>
          <a:xfrm>
            <a:off x="5105400" y="274638"/>
            <a:ext cx="4191000" cy="1143000"/>
          </a:xfrm>
        </p:spPr>
        <p:txBody>
          <a:bodyPr/>
          <a:lstStyle/>
          <a:p>
            <a:pPr algn="l"/>
            <a:r>
              <a:rPr lang="en-US" sz="3200" b="1" dirty="0" smtClean="0">
                <a:solidFill>
                  <a:srgbClr val="7D0849"/>
                </a:solidFill>
                <a:effectLst>
                  <a:outerShdw blurRad="38100" dist="38100" dir="2700000" algn="tl">
                    <a:srgbClr val="DDDDDD"/>
                  </a:outerShdw>
                </a:effectLst>
              </a:rPr>
              <a:t>Actionable Data for</a:t>
            </a:r>
            <a:br>
              <a:rPr lang="en-US" sz="3200" b="1" dirty="0" smtClean="0">
                <a:solidFill>
                  <a:srgbClr val="7D0849"/>
                </a:solidFill>
                <a:effectLst>
                  <a:outerShdw blurRad="38100" dist="38100" dir="2700000" algn="tl">
                    <a:srgbClr val="DDDDDD"/>
                  </a:outerShdw>
                </a:effectLst>
              </a:rPr>
            </a:br>
            <a:r>
              <a:rPr lang="en-US" sz="3200" b="1" dirty="0" smtClean="0">
                <a:solidFill>
                  <a:srgbClr val="7D0849"/>
                </a:solidFill>
                <a:effectLst>
                  <a:outerShdw blurRad="38100" dist="38100" dir="2700000" algn="tl">
                    <a:srgbClr val="DDDDDD"/>
                  </a:outerShdw>
                </a:effectLst>
              </a:rPr>
              <a:t> Improvement</a:t>
            </a:r>
            <a:br>
              <a:rPr lang="en-US" sz="3200" b="1" dirty="0" smtClean="0">
                <a:solidFill>
                  <a:srgbClr val="7D0849"/>
                </a:solidFill>
                <a:effectLst>
                  <a:outerShdw blurRad="38100" dist="38100" dir="2700000" algn="tl">
                    <a:srgbClr val="DDDDDD"/>
                  </a:outerShdw>
                </a:effectLst>
              </a:rPr>
            </a:br>
            <a:endParaRPr lang="en-US" sz="3200" dirty="0"/>
          </a:p>
        </p:txBody>
      </p:sp>
      <p:pic>
        <p:nvPicPr>
          <p:cNvPr id="135175" name="Picture 7" descr="cover image_eng2"/>
          <p:cNvPicPr>
            <a:picLocks noChangeAspect="1" noChangeArrowheads="1"/>
          </p:cNvPicPr>
          <p:nvPr>
            <p:ph sz="half" idx="1"/>
          </p:nvPr>
        </p:nvPicPr>
        <p:blipFill>
          <a:blip r:embed="rId2"/>
          <a:srcRect l="-10475" r="-10475"/>
          <a:stretch>
            <a:fillRect/>
          </a:stretch>
        </p:blipFill>
        <p:spPr>
          <a:xfrm>
            <a:off x="-500631" y="-22314"/>
            <a:ext cx="6139431" cy="6880314"/>
          </a:xfrm>
        </p:spPr>
      </p:pic>
      <p:sp>
        <p:nvSpPr>
          <p:cNvPr id="9" name="Rectangle 6"/>
          <p:cNvSpPr>
            <a:spLocks noGrp="1" noChangeArrowheads="1"/>
          </p:cNvSpPr>
          <p:nvPr>
            <p:ph type="sldNum" sz="quarter" idx="12"/>
          </p:nvPr>
        </p:nvSpPr>
        <p:spPr/>
        <p:txBody>
          <a:bodyPr/>
          <a:lstStyle/>
          <a:p>
            <a:fld id="{76B83777-3AF2-D04A-9B26-8607FD9D58EF}" type="slidenum">
              <a:rPr lang="en-US" smtClean="0"/>
              <a:pPr/>
              <a:t>4</a:t>
            </a:fld>
            <a:endParaRPr lang="en-US"/>
          </a:p>
        </p:txBody>
      </p:sp>
      <p:sp>
        <p:nvSpPr>
          <p:cNvPr id="22539" name="Rectangle 11"/>
          <p:cNvSpPr>
            <a:spLocks noChangeArrowheads="1"/>
          </p:cNvSpPr>
          <p:nvPr/>
        </p:nvSpPr>
        <p:spPr bwMode="auto">
          <a:xfrm>
            <a:off x="0" y="0"/>
            <a:ext cx="134938" cy="6858000"/>
          </a:xfrm>
          <a:prstGeom prst="rect">
            <a:avLst/>
          </a:prstGeom>
          <a:gradFill rotWithShape="1">
            <a:gsLst>
              <a:gs pos="0">
                <a:srgbClr val="003366">
                  <a:gamma/>
                  <a:tint val="56471"/>
                  <a:invGamma/>
                </a:srgbClr>
              </a:gs>
              <a:gs pos="100000">
                <a:srgbClr val="003366"/>
              </a:gs>
            </a:gsLst>
            <a:path path="shape">
              <a:fillToRect l="50000" t="50000" r="50000" b="50000"/>
            </a:path>
          </a:gradFill>
          <a:ln w="9525">
            <a:solidFill>
              <a:schemeClr val="tx1"/>
            </a:solidFill>
            <a:miter lim="800000"/>
            <a:headEnd/>
            <a:tailEnd/>
          </a:ln>
          <a:effectLst/>
        </p:spPr>
        <p:txBody>
          <a:bodyPr wrap="none" anchor="ctr"/>
          <a:lstStyle/>
          <a:p>
            <a:pPr>
              <a:defRPr/>
            </a:pPr>
            <a:endParaRPr lang="en-US">
              <a:solidFill>
                <a:schemeClr val="tx1"/>
              </a:solidFill>
              <a:effectLst/>
              <a:ea typeface="+mn-ea"/>
              <a:cs typeface="+mn-cs"/>
            </a:endParaRPr>
          </a:p>
        </p:txBody>
      </p:sp>
      <p:sp>
        <p:nvSpPr>
          <p:cNvPr id="2" name="Rectangle 11"/>
          <p:cNvSpPr>
            <a:spLocks noChangeArrowheads="1"/>
          </p:cNvSpPr>
          <p:nvPr/>
        </p:nvSpPr>
        <p:spPr bwMode="auto">
          <a:xfrm>
            <a:off x="9042400" y="0"/>
            <a:ext cx="134938" cy="6858000"/>
          </a:xfrm>
          <a:prstGeom prst="rect">
            <a:avLst/>
          </a:prstGeom>
          <a:gradFill rotWithShape="1">
            <a:gsLst>
              <a:gs pos="0">
                <a:srgbClr val="003366">
                  <a:gamma/>
                  <a:tint val="56471"/>
                  <a:invGamma/>
                </a:srgbClr>
              </a:gs>
              <a:gs pos="100000">
                <a:srgbClr val="003366"/>
              </a:gs>
            </a:gsLst>
            <a:path path="shape">
              <a:fillToRect l="50000" t="50000" r="50000" b="50000"/>
            </a:path>
          </a:gradFill>
          <a:ln w="9525">
            <a:solidFill>
              <a:schemeClr val="tx1"/>
            </a:solidFill>
            <a:miter lim="800000"/>
            <a:headEnd/>
            <a:tailEnd/>
          </a:ln>
          <a:effectLst/>
        </p:spPr>
        <p:txBody>
          <a:bodyPr wrap="none" anchor="ctr"/>
          <a:lstStyle/>
          <a:p>
            <a:pPr>
              <a:defRPr/>
            </a:pPr>
            <a:endParaRPr lang="en-US">
              <a:solidFill>
                <a:schemeClr val="tx1"/>
              </a:solidFill>
              <a:effectLst/>
              <a:ea typeface="+mn-ea"/>
              <a:cs typeface="+mn-cs"/>
            </a:endParaRPr>
          </a:p>
        </p:txBody>
      </p:sp>
      <p:sp>
        <p:nvSpPr>
          <p:cNvPr id="135172" name="Text Box 4"/>
          <p:cNvSpPr txBox="1">
            <a:spLocks noChangeArrowheads="1"/>
          </p:cNvSpPr>
          <p:nvPr/>
        </p:nvSpPr>
        <p:spPr bwMode="auto">
          <a:xfrm>
            <a:off x="4978400" y="685800"/>
            <a:ext cx="3454400" cy="457200"/>
          </a:xfrm>
          <a:prstGeom prst="rect">
            <a:avLst/>
          </a:prstGeom>
          <a:noFill/>
          <a:ln w="12700">
            <a:noFill/>
            <a:miter lim="800000"/>
            <a:headEnd/>
            <a:tailEnd/>
          </a:ln>
          <a:effectLst/>
        </p:spPr>
        <p:txBody>
          <a:bodyPr>
            <a:prstTxWarp prst="textNoShape">
              <a:avLst/>
            </a:prstTxWarp>
            <a:spAutoFit/>
          </a:bodyPr>
          <a:lstStyle/>
          <a:p>
            <a:pPr eaLnBrk="0" hangingPunct="0">
              <a:spcBef>
                <a:spcPct val="50000"/>
              </a:spcBef>
            </a:pPr>
            <a:endParaRPr lang="en-US" sz="2400">
              <a:solidFill>
                <a:schemeClr val="tx1"/>
              </a:solidFill>
              <a:effectLst/>
              <a:latin typeface="Times New Roman" charset="0"/>
            </a:endParaRPr>
          </a:p>
        </p:txBody>
      </p:sp>
      <p:sp>
        <p:nvSpPr>
          <p:cNvPr id="14" name="Content Placeholder 13"/>
          <p:cNvSpPr>
            <a:spLocks noGrp="1"/>
          </p:cNvSpPr>
          <p:nvPr>
            <p:ph sz="half" idx="2"/>
          </p:nvPr>
        </p:nvSpPr>
        <p:spPr>
          <a:xfrm>
            <a:off x="5105400" y="1371600"/>
            <a:ext cx="3657600" cy="4525963"/>
          </a:xfrm>
        </p:spPr>
        <p:txBody>
          <a:bodyPr/>
          <a:lstStyle/>
          <a:p>
            <a:pPr>
              <a:buNone/>
            </a:pPr>
            <a:r>
              <a:rPr lang="en-US" sz="2400" dirty="0" smtClean="0">
                <a:effectLst>
                  <a:outerShdw blurRad="38100" dist="38100" dir="2700000" algn="tl">
                    <a:srgbClr val="DDDDDD"/>
                  </a:outerShdw>
                </a:effectLst>
              </a:rPr>
              <a:t>	</a:t>
            </a:r>
            <a:r>
              <a:rPr lang="en-US" sz="2200" dirty="0" smtClean="0">
                <a:effectLst>
                  <a:outerShdw blurRad="38100" dist="38100" dir="2700000" algn="tl">
                    <a:srgbClr val="DDDDDD"/>
                  </a:outerShdw>
                </a:effectLst>
              </a:rPr>
              <a:t>The </a:t>
            </a:r>
            <a:r>
              <a:rPr lang="en-US" sz="2200" b="1" dirty="0" smtClean="0">
                <a:solidFill>
                  <a:srgbClr val="7C3366"/>
                </a:solidFill>
                <a:effectLst>
                  <a:outerShdw blurRad="38100" dist="38100" dir="2700000" algn="tl">
                    <a:srgbClr val="DDDDDD"/>
                  </a:outerShdw>
                </a:effectLst>
              </a:rPr>
              <a:t>POWER </a:t>
            </a:r>
            <a:r>
              <a:rPr lang="en-US" sz="2200" dirty="0" smtClean="0">
                <a:solidFill>
                  <a:srgbClr val="00256E"/>
                </a:solidFill>
                <a:effectLst>
                  <a:outerShdw blurRad="38100" dist="38100" dir="2700000" algn="tl">
                    <a:srgbClr val="DDDDDD"/>
                  </a:outerShdw>
                </a:effectLst>
              </a:rPr>
              <a:t>Study</a:t>
            </a:r>
            <a:r>
              <a:rPr lang="en-US" sz="2200" b="1" dirty="0" smtClean="0">
                <a:solidFill>
                  <a:srgbClr val="666699"/>
                </a:solidFill>
                <a:effectLst>
                  <a:outerShdw blurRad="38100" dist="38100" dir="2700000" algn="tl">
                    <a:srgbClr val="DDDDDD"/>
                  </a:outerShdw>
                </a:effectLst>
              </a:rPr>
              <a:t> </a:t>
            </a:r>
            <a:r>
              <a:rPr lang="en-US" sz="2200" b="1" dirty="0" smtClean="0">
                <a:solidFill>
                  <a:srgbClr val="00256E"/>
                </a:solidFill>
                <a:effectLst>
                  <a:outerShdw blurRad="38100" dist="38100" dir="2700000" algn="tl">
                    <a:srgbClr val="DDDDDD"/>
                  </a:outerShdw>
                </a:effectLst>
              </a:rPr>
              <a:t>(</a:t>
            </a:r>
            <a:r>
              <a:rPr lang="en-US" sz="2200" b="1" dirty="0" smtClean="0">
                <a:solidFill>
                  <a:srgbClr val="7C3366"/>
                </a:solidFill>
                <a:effectLst>
                  <a:outerShdw blurRad="38100" dist="38100" dir="2700000" algn="tl">
                    <a:srgbClr val="DDDDDD"/>
                  </a:outerShdw>
                </a:effectLst>
              </a:rPr>
              <a:t>P</a:t>
            </a:r>
            <a:r>
              <a:rPr lang="en-US" sz="2200" dirty="0" smtClean="0">
                <a:effectLst>
                  <a:outerShdw blurRad="38100" dist="38100" dir="2700000" algn="tl">
                    <a:srgbClr val="DDDDDD"/>
                  </a:outerShdw>
                </a:effectLst>
              </a:rPr>
              <a:t>roject for an </a:t>
            </a:r>
            <a:r>
              <a:rPr lang="en-US" sz="2200" b="1" dirty="0" smtClean="0">
                <a:solidFill>
                  <a:srgbClr val="7C3366"/>
                </a:solidFill>
                <a:effectLst>
                  <a:outerShdw blurRad="38100" dist="38100" dir="2700000" algn="tl">
                    <a:srgbClr val="DDDDDD"/>
                  </a:outerShdw>
                </a:effectLst>
              </a:rPr>
              <a:t>O</a:t>
            </a:r>
            <a:r>
              <a:rPr lang="en-US" sz="2200" dirty="0" smtClean="0">
                <a:effectLst>
                  <a:outerShdw blurRad="38100" dist="38100" dir="2700000" algn="tl">
                    <a:srgbClr val="DDDDDD"/>
                  </a:outerShdw>
                </a:effectLst>
              </a:rPr>
              <a:t>ntario </a:t>
            </a:r>
            <a:r>
              <a:rPr lang="en-US" sz="2200" b="1" dirty="0" smtClean="0">
                <a:solidFill>
                  <a:srgbClr val="7C3366"/>
                </a:solidFill>
                <a:effectLst>
                  <a:outerShdw blurRad="38100" dist="38100" dir="2700000" algn="tl">
                    <a:srgbClr val="DDDDDD"/>
                  </a:outerShdw>
                </a:effectLst>
              </a:rPr>
              <a:t>W</a:t>
            </a:r>
            <a:r>
              <a:rPr lang="en-US" sz="2200" dirty="0" smtClean="0">
                <a:effectLst>
                  <a:outerShdw blurRad="38100" dist="38100" dir="2700000" algn="tl">
                    <a:srgbClr val="DDDDDD"/>
                  </a:outerShdw>
                </a:effectLst>
              </a:rPr>
              <a:t>omen’s Health </a:t>
            </a:r>
            <a:r>
              <a:rPr lang="en-US" sz="2200" b="1" dirty="0" smtClean="0">
                <a:solidFill>
                  <a:srgbClr val="993366"/>
                </a:solidFill>
                <a:effectLst>
                  <a:outerShdw blurRad="38100" dist="38100" dir="2700000" algn="tl">
                    <a:srgbClr val="DDDDDD"/>
                  </a:outerShdw>
                </a:effectLst>
              </a:rPr>
              <a:t>E</a:t>
            </a:r>
            <a:r>
              <a:rPr lang="en-US" sz="2200" dirty="0" smtClean="0">
                <a:effectLst>
                  <a:outerShdw blurRad="38100" dist="38100" dir="2700000" algn="tl">
                    <a:srgbClr val="DDDDDD"/>
                  </a:outerShdw>
                </a:effectLst>
              </a:rPr>
              <a:t>vidence-Based </a:t>
            </a:r>
            <a:r>
              <a:rPr lang="en-US" sz="2200" b="1" dirty="0" smtClean="0">
                <a:solidFill>
                  <a:srgbClr val="7C3366"/>
                </a:solidFill>
                <a:effectLst>
                  <a:outerShdw blurRad="38100" dist="38100" dir="2700000" algn="tl">
                    <a:srgbClr val="DDDDDD"/>
                  </a:outerShdw>
                </a:effectLst>
              </a:rPr>
              <a:t>R</a:t>
            </a:r>
            <a:r>
              <a:rPr lang="en-US" sz="2200" dirty="0" smtClean="0">
                <a:effectLst>
                  <a:outerShdw blurRad="38100" dist="38100" dir="2700000" algn="tl">
                    <a:srgbClr val="DDDDDD"/>
                  </a:outerShdw>
                </a:effectLst>
              </a:rPr>
              <a:t>eport)</a:t>
            </a:r>
            <a:r>
              <a:rPr lang="en-US" sz="2200" dirty="0" smtClean="0">
                <a:effectLst>
                  <a:outerShdw blurRad="38100" dist="38100" dir="2700000" algn="tl">
                    <a:srgbClr val="DDDDDD"/>
                  </a:outerShdw>
                </a:effectLst>
              </a:rPr>
              <a:t> is </a:t>
            </a:r>
            <a:r>
              <a:rPr lang="en-US" sz="2200" dirty="0" smtClean="0">
                <a:effectLst>
                  <a:outerShdw blurRad="38100" dist="38100" dir="2700000" algn="tl">
                    <a:srgbClr val="DDDDDD"/>
                  </a:outerShdw>
                </a:effectLst>
              </a:rPr>
              <a:t>providing actionable data to help policymakers and providers to improve the health of and reduce inequities among the women of Ontario.</a:t>
            </a:r>
            <a:endParaRPr lang="en-US" sz="2200" dirty="0" smtClean="0">
              <a:effectLst>
                <a:outerShdw blurRad="38100" dist="38100" dir="2700000" algn="tl">
                  <a:srgbClr val="DDDDDD"/>
                </a:outerShdw>
              </a:effectLst>
            </a:endParaRPr>
          </a:p>
          <a:p>
            <a:pPr>
              <a:buNone/>
            </a:pPr>
            <a:r>
              <a:rPr lang="en-US" sz="1800" b="1" dirty="0" smtClean="0">
                <a:solidFill>
                  <a:srgbClr val="7C3366"/>
                </a:solidFill>
                <a:effectLst>
                  <a:outerShdw blurRad="38100" dist="38100" dir="2700000" algn="tl">
                    <a:srgbClr val="DDDDDD"/>
                  </a:outerShdw>
                </a:effectLst>
                <a:hlinkClick r:id="rId3"/>
              </a:rPr>
              <a:t>http://www.powerstudy.ca</a:t>
            </a:r>
            <a:endParaRPr lang="en-US" sz="1800" b="1" dirty="0" smtClean="0">
              <a:solidFill>
                <a:srgbClr val="7C3366"/>
              </a:solidFill>
              <a:effectLst>
                <a:outerShdw blurRad="38100" dist="38100" dir="2700000" algn="tl">
                  <a:srgbClr val="DDDDDD"/>
                </a:outerShdw>
              </a:effectLst>
            </a:endParaRPr>
          </a:p>
          <a:p>
            <a:pPr>
              <a:buNone/>
            </a:pPr>
            <a:endParaRPr lang="en-US" sz="24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Rectangle 6"/>
          <p:cNvSpPr>
            <a:spLocks noGrp="1" noChangeArrowheads="1"/>
          </p:cNvSpPr>
          <p:nvPr>
            <p:ph type="sldNum" sz="quarter" idx="12"/>
          </p:nvPr>
        </p:nvSpPr>
        <p:spPr>
          <a:ln/>
        </p:spPr>
        <p:txBody>
          <a:bodyPr/>
          <a:lstStyle/>
          <a:p>
            <a:fld id="{A37F9628-ECA7-B04C-A782-8D6955B74759}" type="slidenum">
              <a:rPr lang="en-US"/>
              <a:pPr/>
              <a:t>5</a:t>
            </a:fld>
            <a:endParaRPr lang="en-US"/>
          </a:p>
        </p:txBody>
      </p:sp>
      <p:sp>
        <p:nvSpPr>
          <p:cNvPr id="97282" name="Rectangle 2"/>
          <p:cNvSpPr>
            <a:spLocks noGrp="1" noChangeArrowheads="1"/>
          </p:cNvSpPr>
          <p:nvPr>
            <p:ph type="title"/>
          </p:nvPr>
        </p:nvSpPr>
        <p:spPr/>
        <p:txBody>
          <a:bodyPr/>
          <a:lstStyle/>
          <a:p>
            <a:r>
              <a:rPr lang="en-US" sz="4000" b="1" dirty="0">
                <a:effectLst>
                  <a:outerShdw blurRad="38100" dist="38100" dir="2700000" algn="tl">
                    <a:srgbClr val="DDDDDD"/>
                  </a:outerShdw>
                </a:effectLst>
                <a:ea typeface="ＭＳ Ｐゴシック" charset="-128"/>
                <a:cs typeface="ＭＳ Ｐゴシック" charset="-128"/>
              </a:rPr>
              <a:t>Community-Engaged Research</a:t>
            </a:r>
          </a:p>
        </p:txBody>
      </p:sp>
      <p:sp>
        <p:nvSpPr>
          <p:cNvPr id="97283" name="Rectangle 3"/>
          <p:cNvSpPr>
            <a:spLocks noGrp="1" noChangeArrowheads="1"/>
          </p:cNvSpPr>
          <p:nvPr>
            <p:ph type="body" idx="1"/>
          </p:nvPr>
        </p:nvSpPr>
        <p:spPr>
          <a:xfrm>
            <a:off x="457200" y="1371600"/>
            <a:ext cx="8229600" cy="4800600"/>
          </a:xfrm>
        </p:spPr>
        <p:txBody>
          <a:bodyPr/>
          <a:lstStyle/>
          <a:p>
            <a:pPr>
              <a:buSzPct val="90000"/>
            </a:pPr>
            <a:r>
              <a:rPr lang="en-US" sz="2800" dirty="0">
                <a:effectLst>
                  <a:outerShdw blurRad="38100" dist="38100" dir="2700000" algn="tl">
                    <a:srgbClr val="DDDDDD"/>
                  </a:outerShdw>
                </a:effectLst>
                <a:ea typeface="ＭＳ Ｐゴシック" charset="-128"/>
                <a:cs typeface="ＭＳ Ｐゴシック" charset="-128"/>
              </a:rPr>
              <a:t>POWER Study Roundtables</a:t>
            </a:r>
          </a:p>
          <a:p>
            <a:pPr lvl="1">
              <a:buSzPct val="90000"/>
            </a:pPr>
            <a:r>
              <a:rPr lang="en-US" sz="2400" dirty="0">
                <a:effectLst>
                  <a:outerShdw blurRad="38100" dist="38100" dir="2700000" algn="tl">
                    <a:srgbClr val="DDDDDD"/>
                  </a:outerShdw>
                </a:effectLst>
                <a:ea typeface="ＭＳ Ｐゴシック" charset="-128"/>
              </a:rPr>
              <a:t>Inform indicator selection and interpretation</a:t>
            </a:r>
          </a:p>
          <a:p>
            <a:pPr lvl="1">
              <a:buSzPct val="90000"/>
            </a:pPr>
            <a:r>
              <a:rPr lang="en-US" sz="2400" dirty="0">
                <a:effectLst>
                  <a:outerShdw blurRad="38100" dist="38100" dir="2700000" algn="tl">
                    <a:srgbClr val="DDDDDD"/>
                  </a:outerShdw>
                </a:effectLst>
                <a:ea typeface="ＭＳ Ｐゴシック" charset="-128"/>
              </a:rPr>
              <a:t>Increase uptake of findings</a:t>
            </a:r>
          </a:p>
          <a:p>
            <a:pPr>
              <a:buSzPct val="90000"/>
            </a:pPr>
            <a:r>
              <a:rPr lang="en-US" sz="2800" dirty="0">
                <a:effectLst>
                  <a:outerShdw blurRad="38100" dist="38100" dir="2700000" algn="tl">
                    <a:srgbClr val="DDDDDD"/>
                  </a:outerShdw>
                </a:effectLst>
                <a:ea typeface="ＭＳ Ｐゴシック" charset="-128"/>
                <a:cs typeface="ＭＳ Ｐゴシック" charset="-128"/>
              </a:rPr>
              <a:t>Consumers: representatives of community based organizations and associations</a:t>
            </a:r>
          </a:p>
          <a:p>
            <a:pPr>
              <a:buSzPct val="90000"/>
            </a:pPr>
            <a:r>
              <a:rPr lang="en-US" sz="2800" dirty="0">
                <a:effectLst>
                  <a:outerShdw blurRad="38100" dist="38100" dir="2700000" algn="tl">
                    <a:srgbClr val="DDDDDD"/>
                  </a:outerShdw>
                </a:effectLst>
                <a:ea typeface="ＭＳ Ｐゴシック" charset="-128"/>
                <a:cs typeface="ＭＳ Ｐゴシック" charset="-128"/>
              </a:rPr>
              <a:t>Providers: Clinicians, Hospitals, Community Health </a:t>
            </a:r>
            <a:r>
              <a:rPr lang="en-US" sz="2800" dirty="0" err="1">
                <a:effectLst>
                  <a:outerShdw blurRad="38100" dist="38100" dir="2700000" algn="tl">
                    <a:srgbClr val="DDDDDD"/>
                  </a:outerShdw>
                </a:effectLst>
                <a:ea typeface="ＭＳ Ｐゴシック" charset="-128"/>
                <a:cs typeface="ＭＳ Ｐゴシック" charset="-128"/>
              </a:rPr>
              <a:t>Centres</a:t>
            </a:r>
            <a:endParaRPr lang="en-US" sz="2800" dirty="0">
              <a:effectLst>
                <a:outerShdw blurRad="38100" dist="38100" dir="2700000" algn="tl">
                  <a:srgbClr val="DDDDDD"/>
                </a:outerShdw>
              </a:effectLst>
              <a:ea typeface="ＭＳ Ｐゴシック" charset="-128"/>
              <a:cs typeface="ＭＳ Ｐゴシック" charset="-128"/>
            </a:endParaRPr>
          </a:p>
          <a:p>
            <a:pPr>
              <a:buSzPct val="90000"/>
            </a:pPr>
            <a:r>
              <a:rPr lang="en-US" sz="2800" dirty="0">
                <a:effectLst>
                  <a:outerShdw blurRad="38100" dist="38100" dir="2700000" algn="tl">
                    <a:srgbClr val="DDDDDD"/>
                  </a:outerShdw>
                </a:effectLst>
                <a:ea typeface="ＭＳ Ｐゴシック" charset="-128"/>
                <a:cs typeface="ＭＳ Ｐゴシック" charset="-128"/>
              </a:rPr>
              <a:t>Policymakers: Government, Regional Health Authorities, Public Health, Health Data Agencies</a:t>
            </a:r>
          </a:p>
          <a:p>
            <a:pPr>
              <a:buSzPct val="90000"/>
              <a:buFont typeface="Wingdings" charset="2"/>
              <a:buChar char="§"/>
            </a:pPr>
            <a:endParaRPr lang="en-US" sz="2800" dirty="0">
              <a:effectLst>
                <a:outerShdw blurRad="38100" dist="38100" dir="2700000" algn="tl">
                  <a:srgbClr val="DDDDDD"/>
                </a:outerShdw>
              </a:effectLst>
              <a:ea typeface="ＭＳ Ｐゴシック" charset="-128"/>
              <a:cs typeface="ＭＳ Ｐゴシック" charset="-128"/>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5" name="Rectangle 6"/>
          <p:cNvSpPr>
            <a:spLocks noGrp="1" noChangeArrowheads="1"/>
          </p:cNvSpPr>
          <p:nvPr>
            <p:ph type="sldNum" sz="quarter" idx="12"/>
          </p:nvPr>
        </p:nvSpPr>
        <p:spPr>
          <a:ln/>
        </p:spPr>
        <p:txBody>
          <a:bodyPr/>
          <a:lstStyle/>
          <a:p>
            <a:fld id="{E236A1F2-4937-A04A-8140-6FBF1575BF96}" type="slidenum">
              <a:rPr lang="en-US"/>
              <a:pPr/>
              <a:t>6</a:t>
            </a:fld>
            <a:endParaRPr lang="en-US"/>
          </a:p>
        </p:txBody>
      </p:sp>
      <p:grpSp>
        <p:nvGrpSpPr>
          <p:cNvPr id="36" name="Group 35"/>
          <p:cNvGrpSpPr/>
          <p:nvPr/>
        </p:nvGrpSpPr>
        <p:grpSpPr>
          <a:xfrm>
            <a:off x="76200" y="1600200"/>
            <a:ext cx="8864600" cy="4343400"/>
            <a:chOff x="76200" y="1600200"/>
            <a:chExt cx="8864600" cy="4343400"/>
          </a:xfrm>
        </p:grpSpPr>
        <p:sp>
          <p:nvSpPr>
            <p:cNvPr id="99330" name="Oval 2"/>
            <p:cNvSpPr>
              <a:spLocks noChangeArrowheads="1"/>
            </p:cNvSpPr>
            <p:nvPr/>
          </p:nvSpPr>
          <p:spPr bwMode="auto">
            <a:xfrm>
              <a:off x="3421063" y="1600200"/>
              <a:ext cx="2133600" cy="1524000"/>
            </a:xfrm>
            <a:prstGeom prst="ellipse">
              <a:avLst/>
            </a:prstGeom>
            <a:solidFill>
              <a:srgbClr val="666699"/>
            </a:solidFill>
            <a:ln w="9525">
              <a:solidFill>
                <a:srgbClr val="003366"/>
              </a:solidFill>
              <a:round/>
              <a:headEnd/>
              <a:tailEnd/>
            </a:ln>
            <a:effectLst/>
          </p:spPr>
          <p:txBody>
            <a:bodyPr wrap="none" anchor="ctr">
              <a:prstTxWarp prst="textNoShape">
                <a:avLst/>
              </a:prstTxWarp>
            </a:bodyPr>
            <a:lstStyle/>
            <a:p>
              <a:endParaRPr lang="en-US"/>
            </a:p>
          </p:txBody>
        </p:sp>
        <p:sp>
          <p:nvSpPr>
            <p:cNvPr id="99331" name="Text Box 3"/>
            <p:cNvSpPr txBox="1">
              <a:spLocks noChangeArrowheads="1"/>
            </p:cNvSpPr>
            <p:nvPr/>
          </p:nvSpPr>
          <p:spPr bwMode="auto">
            <a:xfrm>
              <a:off x="3624263" y="1812925"/>
              <a:ext cx="1760537" cy="885825"/>
            </a:xfrm>
            <a:prstGeom prst="rect">
              <a:avLst/>
            </a:prstGeom>
            <a:noFill/>
            <a:ln w="9525">
              <a:noFill/>
              <a:miter lim="800000"/>
              <a:headEnd/>
              <a:tailEnd/>
            </a:ln>
            <a:effectLst/>
          </p:spPr>
          <p:txBody>
            <a:bodyPr>
              <a:prstTxWarp prst="textNoShape">
                <a:avLst/>
              </a:prstTxWarp>
              <a:spAutoFit/>
            </a:bodyPr>
            <a:lstStyle/>
            <a:p>
              <a:pPr algn="ctr" eaLnBrk="0" hangingPunct="0">
                <a:spcBef>
                  <a:spcPct val="50000"/>
                </a:spcBef>
              </a:pPr>
              <a:r>
                <a:rPr lang="en-US" sz="2600" b="1">
                  <a:solidFill>
                    <a:schemeClr val="tx1"/>
                  </a:solidFill>
                  <a:effectLst/>
                  <a:latin typeface="Times" charset="0"/>
                  <a:ea typeface="Times New Roman" charset="0"/>
                  <a:cs typeface="Times New Roman" charset="0"/>
                </a:rPr>
                <a:t>Overall Population</a:t>
              </a:r>
              <a:endParaRPr lang="en-CA" sz="2600" b="1">
                <a:solidFill>
                  <a:schemeClr val="tx1"/>
                </a:solidFill>
                <a:effectLst/>
                <a:latin typeface="Times" charset="0"/>
                <a:ea typeface="Times New Roman" charset="0"/>
                <a:cs typeface="Times New Roman" charset="0"/>
              </a:endParaRPr>
            </a:p>
          </p:txBody>
        </p:sp>
        <p:sp>
          <p:nvSpPr>
            <p:cNvPr id="99332" name="Oval 4"/>
            <p:cNvSpPr>
              <a:spLocks noChangeArrowheads="1"/>
            </p:cNvSpPr>
            <p:nvPr/>
          </p:nvSpPr>
          <p:spPr bwMode="auto">
            <a:xfrm>
              <a:off x="1455738" y="2819400"/>
              <a:ext cx="1371600" cy="838200"/>
            </a:xfrm>
            <a:prstGeom prst="ellipse">
              <a:avLst/>
            </a:prstGeom>
            <a:solidFill>
              <a:srgbClr val="666699"/>
            </a:solidFill>
            <a:ln w="9525">
              <a:solidFill>
                <a:srgbClr val="003366"/>
              </a:solidFill>
              <a:round/>
              <a:headEnd/>
              <a:tailEnd/>
            </a:ln>
            <a:effectLst/>
          </p:spPr>
          <p:txBody>
            <a:bodyPr wrap="none" anchor="ctr">
              <a:prstTxWarp prst="textNoShape">
                <a:avLst/>
              </a:prstTxWarp>
            </a:bodyPr>
            <a:lstStyle/>
            <a:p>
              <a:endParaRPr lang="en-US"/>
            </a:p>
          </p:txBody>
        </p:sp>
        <p:sp>
          <p:nvSpPr>
            <p:cNvPr id="99333" name="Text Box 5"/>
            <p:cNvSpPr txBox="1">
              <a:spLocks noChangeArrowheads="1"/>
            </p:cNvSpPr>
            <p:nvPr/>
          </p:nvSpPr>
          <p:spPr bwMode="auto">
            <a:xfrm>
              <a:off x="1389063" y="3048000"/>
              <a:ext cx="1447800" cy="457200"/>
            </a:xfrm>
            <a:prstGeom prst="rect">
              <a:avLst/>
            </a:prstGeom>
            <a:noFill/>
            <a:ln w="9525">
              <a:noFill/>
              <a:miter lim="800000"/>
              <a:headEnd/>
              <a:tailEnd/>
            </a:ln>
            <a:effectLst/>
          </p:spPr>
          <p:txBody>
            <a:bodyPr>
              <a:prstTxWarp prst="textNoShape">
                <a:avLst/>
              </a:prstTxWarp>
              <a:spAutoFit/>
            </a:bodyPr>
            <a:lstStyle/>
            <a:p>
              <a:pPr algn="ctr" eaLnBrk="0" hangingPunct="0">
                <a:spcBef>
                  <a:spcPct val="50000"/>
                </a:spcBef>
              </a:pPr>
              <a:r>
                <a:rPr lang="en-CA" sz="2400" b="1">
                  <a:solidFill>
                    <a:schemeClr val="tx1"/>
                  </a:solidFill>
                  <a:effectLst/>
                  <a:latin typeface="Times" charset="0"/>
                  <a:ea typeface="Times New Roman" charset="0"/>
                  <a:cs typeface="Times New Roman" charset="0"/>
                </a:rPr>
                <a:t>Women</a:t>
              </a:r>
            </a:p>
          </p:txBody>
        </p:sp>
        <p:sp>
          <p:nvSpPr>
            <p:cNvPr id="99334" name="Oval 6"/>
            <p:cNvSpPr>
              <a:spLocks noChangeArrowheads="1"/>
            </p:cNvSpPr>
            <p:nvPr/>
          </p:nvSpPr>
          <p:spPr bwMode="auto">
            <a:xfrm>
              <a:off x="6197600" y="2971800"/>
              <a:ext cx="1371600" cy="838200"/>
            </a:xfrm>
            <a:prstGeom prst="ellipse">
              <a:avLst/>
            </a:prstGeom>
            <a:solidFill>
              <a:srgbClr val="666699"/>
            </a:solidFill>
            <a:ln w="9525">
              <a:solidFill>
                <a:srgbClr val="003366"/>
              </a:solidFill>
              <a:round/>
              <a:headEnd/>
              <a:tailEnd/>
            </a:ln>
            <a:effectLst/>
          </p:spPr>
          <p:txBody>
            <a:bodyPr wrap="none" anchor="ctr">
              <a:prstTxWarp prst="textNoShape">
                <a:avLst/>
              </a:prstTxWarp>
            </a:bodyPr>
            <a:lstStyle/>
            <a:p>
              <a:endParaRPr lang="en-US"/>
            </a:p>
          </p:txBody>
        </p:sp>
        <p:sp>
          <p:nvSpPr>
            <p:cNvPr id="99335" name="Text Box 7"/>
            <p:cNvSpPr txBox="1">
              <a:spLocks noChangeArrowheads="1"/>
            </p:cNvSpPr>
            <p:nvPr/>
          </p:nvSpPr>
          <p:spPr bwMode="auto">
            <a:xfrm>
              <a:off x="6172200" y="3108325"/>
              <a:ext cx="1447800" cy="457200"/>
            </a:xfrm>
            <a:prstGeom prst="rect">
              <a:avLst/>
            </a:prstGeom>
            <a:noFill/>
            <a:ln w="9525">
              <a:noFill/>
              <a:miter lim="800000"/>
              <a:headEnd/>
              <a:tailEnd/>
            </a:ln>
            <a:effectLst/>
          </p:spPr>
          <p:txBody>
            <a:bodyPr>
              <a:prstTxWarp prst="textNoShape">
                <a:avLst/>
              </a:prstTxWarp>
              <a:spAutoFit/>
            </a:bodyPr>
            <a:lstStyle/>
            <a:p>
              <a:pPr algn="ctr" eaLnBrk="0" hangingPunct="0">
                <a:spcBef>
                  <a:spcPct val="50000"/>
                </a:spcBef>
              </a:pPr>
              <a:r>
                <a:rPr lang="en-US" sz="2400" b="1">
                  <a:solidFill>
                    <a:schemeClr val="tx1"/>
                  </a:solidFill>
                  <a:effectLst/>
                  <a:latin typeface="Times" charset="0"/>
                  <a:ea typeface="Times New Roman" charset="0"/>
                  <a:cs typeface="Times New Roman" charset="0"/>
                </a:rPr>
                <a:t>Men</a:t>
              </a:r>
              <a:endParaRPr lang="en-CA" sz="2400" b="1">
                <a:solidFill>
                  <a:schemeClr val="tx1"/>
                </a:solidFill>
                <a:effectLst/>
                <a:latin typeface="Times" charset="0"/>
                <a:ea typeface="Times New Roman" charset="0"/>
                <a:cs typeface="Times New Roman" charset="0"/>
              </a:endParaRPr>
            </a:p>
          </p:txBody>
        </p:sp>
        <p:sp>
          <p:nvSpPr>
            <p:cNvPr id="99336" name="Oval 8"/>
            <p:cNvSpPr>
              <a:spLocks noChangeArrowheads="1"/>
            </p:cNvSpPr>
            <p:nvPr/>
          </p:nvSpPr>
          <p:spPr bwMode="auto">
            <a:xfrm>
              <a:off x="169863" y="3657600"/>
              <a:ext cx="1219200" cy="838200"/>
            </a:xfrm>
            <a:prstGeom prst="ellipse">
              <a:avLst/>
            </a:prstGeom>
            <a:solidFill>
              <a:srgbClr val="666699"/>
            </a:solidFill>
            <a:ln w="9525">
              <a:solidFill>
                <a:srgbClr val="003366"/>
              </a:solidFill>
              <a:round/>
              <a:headEnd/>
              <a:tailEnd/>
            </a:ln>
            <a:effectLst/>
          </p:spPr>
          <p:txBody>
            <a:bodyPr wrap="none" anchor="ctr">
              <a:prstTxWarp prst="textNoShape">
                <a:avLst/>
              </a:prstTxWarp>
            </a:bodyPr>
            <a:lstStyle/>
            <a:p>
              <a:endParaRPr lang="en-US"/>
            </a:p>
          </p:txBody>
        </p:sp>
        <p:sp>
          <p:nvSpPr>
            <p:cNvPr id="99337" name="Text Box 9"/>
            <p:cNvSpPr txBox="1">
              <a:spLocks noChangeArrowheads="1"/>
            </p:cNvSpPr>
            <p:nvPr/>
          </p:nvSpPr>
          <p:spPr bwMode="auto">
            <a:xfrm>
              <a:off x="76200" y="3870325"/>
              <a:ext cx="1447800" cy="396875"/>
            </a:xfrm>
            <a:prstGeom prst="rect">
              <a:avLst/>
            </a:prstGeom>
            <a:noFill/>
            <a:ln w="9525">
              <a:noFill/>
              <a:miter lim="800000"/>
              <a:headEnd/>
              <a:tailEnd/>
            </a:ln>
            <a:effectLst/>
          </p:spPr>
          <p:txBody>
            <a:bodyPr>
              <a:prstTxWarp prst="textNoShape">
                <a:avLst/>
              </a:prstTxWarp>
              <a:spAutoFit/>
            </a:bodyPr>
            <a:lstStyle/>
            <a:p>
              <a:pPr algn="ctr" eaLnBrk="0" hangingPunct="0"/>
              <a:r>
                <a:rPr lang="en-CA" sz="2000" b="1">
                  <a:solidFill>
                    <a:schemeClr val="tx1"/>
                  </a:solidFill>
                  <a:effectLst/>
                  <a:latin typeface="Times" charset="0"/>
                  <a:ea typeface="Times New Roman" charset="0"/>
                  <a:cs typeface="Times New Roman" charset="0"/>
                </a:rPr>
                <a:t>Income</a:t>
              </a:r>
              <a:r>
                <a:rPr lang="en-CA" sz="2000" b="1">
                  <a:solidFill>
                    <a:schemeClr val="bg2"/>
                  </a:solidFill>
                  <a:effectLst/>
                  <a:latin typeface="Times" charset="0"/>
                  <a:ea typeface="Times New Roman" charset="0"/>
                  <a:cs typeface="Times New Roman" charset="0"/>
                </a:rPr>
                <a:t> </a:t>
              </a:r>
            </a:p>
          </p:txBody>
        </p:sp>
        <p:sp>
          <p:nvSpPr>
            <p:cNvPr id="99338" name="Oval 10"/>
            <p:cNvSpPr>
              <a:spLocks noChangeArrowheads="1"/>
            </p:cNvSpPr>
            <p:nvPr/>
          </p:nvSpPr>
          <p:spPr bwMode="auto">
            <a:xfrm>
              <a:off x="642938" y="4800600"/>
              <a:ext cx="1219200" cy="838200"/>
            </a:xfrm>
            <a:prstGeom prst="ellipse">
              <a:avLst/>
            </a:prstGeom>
            <a:solidFill>
              <a:srgbClr val="666699"/>
            </a:solidFill>
            <a:ln w="9525">
              <a:solidFill>
                <a:srgbClr val="003366"/>
              </a:solidFill>
              <a:round/>
              <a:headEnd/>
              <a:tailEnd/>
            </a:ln>
            <a:effectLst/>
          </p:spPr>
          <p:txBody>
            <a:bodyPr wrap="none" anchor="ctr">
              <a:prstTxWarp prst="textNoShape">
                <a:avLst/>
              </a:prstTxWarp>
            </a:bodyPr>
            <a:lstStyle/>
            <a:p>
              <a:endParaRPr lang="en-US"/>
            </a:p>
          </p:txBody>
        </p:sp>
        <p:sp>
          <p:nvSpPr>
            <p:cNvPr id="99339" name="Oval 11"/>
            <p:cNvSpPr>
              <a:spLocks noChangeArrowheads="1"/>
            </p:cNvSpPr>
            <p:nvPr/>
          </p:nvSpPr>
          <p:spPr bwMode="auto">
            <a:xfrm>
              <a:off x="3081338" y="3733800"/>
              <a:ext cx="1219200" cy="838200"/>
            </a:xfrm>
            <a:prstGeom prst="ellipse">
              <a:avLst/>
            </a:prstGeom>
            <a:solidFill>
              <a:srgbClr val="666699"/>
            </a:solidFill>
            <a:ln w="9525">
              <a:solidFill>
                <a:srgbClr val="003366"/>
              </a:solidFill>
              <a:round/>
              <a:headEnd/>
              <a:tailEnd/>
            </a:ln>
            <a:effectLst/>
          </p:spPr>
          <p:txBody>
            <a:bodyPr wrap="none" anchor="ctr">
              <a:prstTxWarp prst="textNoShape">
                <a:avLst/>
              </a:prstTxWarp>
            </a:bodyPr>
            <a:lstStyle/>
            <a:p>
              <a:endParaRPr lang="en-US"/>
            </a:p>
          </p:txBody>
        </p:sp>
        <p:sp>
          <p:nvSpPr>
            <p:cNvPr id="99340" name="Oval 12"/>
            <p:cNvSpPr>
              <a:spLocks noChangeArrowheads="1"/>
            </p:cNvSpPr>
            <p:nvPr/>
          </p:nvSpPr>
          <p:spPr bwMode="auto">
            <a:xfrm>
              <a:off x="2405063" y="5029200"/>
              <a:ext cx="1219200" cy="838200"/>
            </a:xfrm>
            <a:prstGeom prst="ellipse">
              <a:avLst/>
            </a:prstGeom>
            <a:solidFill>
              <a:srgbClr val="666699"/>
            </a:solidFill>
            <a:ln w="9525">
              <a:solidFill>
                <a:srgbClr val="003366"/>
              </a:solidFill>
              <a:round/>
              <a:headEnd/>
              <a:tailEnd/>
            </a:ln>
            <a:effectLst/>
          </p:spPr>
          <p:txBody>
            <a:bodyPr wrap="none" anchor="ctr">
              <a:prstTxWarp prst="textNoShape">
                <a:avLst/>
              </a:prstTxWarp>
            </a:bodyPr>
            <a:lstStyle/>
            <a:p>
              <a:endParaRPr lang="en-US"/>
            </a:p>
          </p:txBody>
        </p:sp>
        <p:sp>
          <p:nvSpPr>
            <p:cNvPr id="99341" name="Oval 13"/>
            <p:cNvSpPr>
              <a:spLocks noChangeArrowheads="1"/>
            </p:cNvSpPr>
            <p:nvPr/>
          </p:nvSpPr>
          <p:spPr bwMode="auto">
            <a:xfrm>
              <a:off x="7485063" y="3886200"/>
              <a:ext cx="1455737" cy="838200"/>
            </a:xfrm>
            <a:prstGeom prst="ellipse">
              <a:avLst/>
            </a:prstGeom>
            <a:solidFill>
              <a:srgbClr val="666699"/>
            </a:solidFill>
            <a:ln w="9525">
              <a:solidFill>
                <a:srgbClr val="003366"/>
              </a:solidFill>
              <a:round/>
              <a:headEnd/>
              <a:tailEnd/>
            </a:ln>
            <a:effectLst/>
          </p:spPr>
          <p:txBody>
            <a:bodyPr wrap="none" anchor="ctr">
              <a:prstTxWarp prst="textNoShape">
                <a:avLst/>
              </a:prstTxWarp>
            </a:bodyPr>
            <a:lstStyle/>
            <a:p>
              <a:endParaRPr lang="en-US"/>
            </a:p>
          </p:txBody>
        </p:sp>
        <p:sp>
          <p:nvSpPr>
            <p:cNvPr id="99342" name="Oval 14"/>
            <p:cNvSpPr>
              <a:spLocks noChangeArrowheads="1"/>
            </p:cNvSpPr>
            <p:nvPr/>
          </p:nvSpPr>
          <p:spPr bwMode="auto">
            <a:xfrm>
              <a:off x="7213600" y="5105400"/>
              <a:ext cx="1219200" cy="838200"/>
            </a:xfrm>
            <a:prstGeom prst="ellipse">
              <a:avLst/>
            </a:prstGeom>
            <a:solidFill>
              <a:srgbClr val="666699"/>
            </a:solidFill>
            <a:ln w="9525">
              <a:solidFill>
                <a:srgbClr val="003366"/>
              </a:solidFill>
              <a:round/>
              <a:headEnd/>
              <a:tailEnd/>
            </a:ln>
            <a:effectLst/>
          </p:spPr>
          <p:txBody>
            <a:bodyPr wrap="none" anchor="ctr">
              <a:prstTxWarp prst="textNoShape">
                <a:avLst/>
              </a:prstTxWarp>
            </a:bodyPr>
            <a:lstStyle/>
            <a:p>
              <a:endParaRPr lang="en-US"/>
            </a:p>
          </p:txBody>
        </p:sp>
        <p:sp>
          <p:nvSpPr>
            <p:cNvPr id="99343" name="Oval 15"/>
            <p:cNvSpPr>
              <a:spLocks noChangeArrowheads="1"/>
            </p:cNvSpPr>
            <p:nvPr/>
          </p:nvSpPr>
          <p:spPr bwMode="auto">
            <a:xfrm>
              <a:off x="4775200" y="3810000"/>
              <a:ext cx="1219200" cy="838200"/>
            </a:xfrm>
            <a:prstGeom prst="ellipse">
              <a:avLst/>
            </a:prstGeom>
            <a:solidFill>
              <a:srgbClr val="666699"/>
            </a:solidFill>
            <a:ln w="9525">
              <a:solidFill>
                <a:srgbClr val="003366"/>
              </a:solidFill>
              <a:round/>
              <a:headEnd/>
              <a:tailEnd/>
            </a:ln>
            <a:effectLst/>
          </p:spPr>
          <p:txBody>
            <a:bodyPr wrap="none" anchor="ctr">
              <a:prstTxWarp prst="textNoShape">
                <a:avLst/>
              </a:prstTxWarp>
            </a:bodyPr>
            <a:lstStyle/>
            <a:p>
              <a:endParaRPr lang="en-US"/>
            </a:p>
          </p:txBody>
        </p:sp>
        <p:sp>
          <p:nvSpPr>
            <p:cNvPr id="99344" name="Oval 16"/>
            <p:cNvSpPr>
              <a:spLocks noChangeArrowheads="1"/>
            </p:cNvSpPr>
            <p:nvPr/>
          </p:nvSpPr>
          <p:spPr bwMode="auto">
            <a:xfrm>
              <a:off x="5645150" y="5054600"/>
              <a:ext cx="1219200" cy="838200"/>
            </a:xfrm>
            <a:prstGeom prst="ellipse">
              <a:avLst/>
            </a:prstGeom>
            <a:solidFill>
              <a:srgbClr val="666699"/>
            </a:solidFill>
            <a:ln w="9525">
              <a:solidFill>
                <a:srgbClr val="003366"/>
              </a:solidFill>
              <a:round/>
              <a:headEnd/>
              <a:tailEnd/>
            </a:ln>
            <a:effectLst/>
          </p:spPr>
          <p:txBody>
            <a:bodyPr wrap="none" anchor="ctr">
              <a:prstTxWarp prst="textNoShape">
                <a:avLst/>
              </a:prstTxWarp>
            </a:bodyPr>
            <a:lstStyle/>
            <a:p>
              <a:endParaRPr lang="en-US"/>
            </a:p>
          </p:txBody>
        </p:sp>
        <p:sp>
          <p:nvSpPr>
            <p:cNvPr id="99345" name="Text Box 17"/>
            <p:cNvSpPr txBox="1">
              <a:spLocks noChangeArrowheads="1"/>
            </p:cNvSpPr>
            <p:nvPr/>
          </p:nvSpPr>
          <p:spPr bwMode="auto">
            <a:xfrm>
              <a:off x="552450" y="5029200"/>
              <a:ext cx="1447800" cy="396875"/>
            </a:xfrm>
            <a:prstGeom prst="rect">
              <a:avLst/>
            </a:prstGeom>
            <a:noFill/>
            <a:ln w="9525">
              <a:noFill/>
              <a:miter lim="800000"/>
              <a:headEnd/>
              <a:tailEnd/>
            </a:ln>
            <a:effectLst/>
          </p:spPr>
          <p:txBody>
            <a:bodyPr>
              <a:prstTxWarp prst="textNoShape">
                <a:avLst/>
              </a:prstTxWarp>
              <a:spAutoFit/>
            </a:bodyPr>
            <a:lstStyle/>
            <a:p>
              <a:pPr algn="ctr" eaLnBrk="0" hangingPunct="0"/>
              <a:r>
                <a:rPr lang="en-CA" sz="2000" b="1">
                  <a:solidFill>
                    <a:schemeClr val="tx1"/>
                  </a:solidFill>
                  <a:effectLst/>
                  <a:latin typeface="Times" charset="0"/>
                  <a:ea typeface="Times New Roman" charset="0"/>
                  <a:cs typeface="Times New Roman" charset="0"/>
                </a:rPr>
                <a:t>Education</a:t>
              </a:r>
              <a:r>
                <a:rPr lang="en-CA" sz="2000" b="1">
                  <a:solidFill>
                    <a:schemeClr val="bg2"/>
                  </a:solidFill>
                  <a:effectLst/>
                  <a:latin typeface="Times" charset="0"/>
                  <a:ea typeface="Times New Roman" charset="0"/>
                  <a:cs typeface="Times New Roman" charset="0"/>
                </a:rPr>
                <a:t> </a:t>
              </a:r>
            </a:p>
          </p:txBody>
        </p:sp>
        <p:sp>
          <p:nvSpPr>
            <p:cNvPr id="99346" name="Text Box 18"/>
            <p:cNvSpPr txBox="1">
              <a:spLocks noChangeArrowheads="1"/>
            </p:cNvSpPr>
            <p:nvPr/>
          </p:nvSpPr>
          <p:spPr bwMode="auto">
            <a:xfrm>
              <a:off x="2268538" y="5241925"/>
              <a:ext cx="1447800" cy="396875"/>
            </a:xfrm>
            <a:prstGeom prst="rect">
              <a:avLst/>
            </a:prstGeom>
            <a:noFill/>
            <a:ln w="9525">
              <a:noFill/>
              <a:miter lim="800000"/>
              <a:headEnd/>
              <a:tailEnd/>
            </a:ln>
            <a:effectLst/>
          </p:spPr>
          <p:txBody>
            <a:bodyPr>
              <a:prstTxWarp prst="textNoShape">
                <a:avLst/>
              </a:prstTxWarp>
              <a:spAutoFit/>
            </a:bodyPr>
            <a:lstStyle/>
            <a:p>
              <a:pPr algn="ctr" eaLnBrk="0" hangingPunct="0"/>
              <a:r>
                <a:rPr lang="en-CA" sz="2000" b="1">
                  <a:solidFill>
                    <a:schemeClr val="tx1"/>
                  </a:solidFill>
                  <a:effectLst/>
                  <a:latin typeface="Times" charset="0"/>
                  <a:ea typeface="Times New Roman" charset="0"/>
                  <a:cs typeface="Times New Roman" charset="0"/>
                </a:rPr>
                <a:t>Ethnicity</a:t>
              </a:r>
            </a:p>
          </p:txBody>
        </p:sp>
        <p:sp>
          <p:nvSpPr>
            <p:cNvPr id="99347" name="Text Box 19"/>
            <p:cNvSpPr txBox="1">
              <a:spLocks noChangeArrowheads="1"/>
            </p:cNvSpPr>
            <p:nvPr/>
          </p:nvSpPr>
          <p:spPr bwMode="auto">
            <a:xfrm>
              <a:off x="2946400" y="3962400"/>
              <a:ext cx="1447800" cy="396875"/>
            </a:xfrm>
            <a:prstGeom prst="rect">
              <a:avLst/>
            </a:prstGeom>
            <a:noFill/>
            <a:ln w="9525">
              <a:noFill/>
              <a:miter lim="800000"/>
              <a:headEnd/>
              <a:tailEnd/>
            </a:ln>
            <a:effectLst/>
          </p:spPr>
          <p:txBody>
            <a:bodyPr>
              <a:prstTxWarp prst="textNoShape">
                <a:avLst/>
              </a:prstTxWarp>
              <a:spAutoFit/>
            </a:bodyPr>
            <a:lstStyle/>
            <a:p>
              <a:pPr algn="ctr" eaLnBrk="0" hangingPunct="0"/>
              <a:r>
                <a:rPr lang="en-CA" sz="2000" b="1">
                  <a:solidFill>
                    <a:schemeClr val="tx1"/>
                  </a:solidFill>
                  <a:effectLst/>
                  <a:latin typeface="Times" charset="0"/>
                  <a:ea typeface="Times New Roman" charset="0"/>
                  <a:cs typeface="Times New Roman" charset="0"/>
                </a:rPr>
                <a:t>Geography</a:t>
              </a:r>
              <a:r>
                <a:rPr lang="en-CA" sz="2000" b="1">
                  <a:solidFill>
                    <a:schemeClr val="bg2"/>
                  </a:solidFill>
                  <a:effectLst/>
                  <a:latin typeface="Times" charset="0"/>
                  <a:ea typeface="Times New Roman" charset="0"/>
                  <a:cs typeface="Times New Roman" charset="0"/>
                </a:rPr>
                <a:t> </a:t>
              </a:r>
            </a:p>
          </p:txBody>
        </p:sp>
        <p:sp>
          <p:nvSpPr>
            <p:cNvPr id="99348" name="Text Box 20"/>
            <p:cNvSpPr txBox="1">
              <a:spLocks noChangeArrowheads="1"/>
            </p:cNvSpPr>
            <p:nvPr/>
          </p:nvSpPr>
          <p:spPr bwMode="auto">
            <a:xfrm>
              <a:off x="7485063" y="4098925"/>
              <a:ext cx="1455737" cy="396875"/>
            </a:xfrm>
            <a:prstGeom prst="rect">
              <a:avLst/>
            </a:prstGeom>
            <a:noFill/>
            <a:ln w="9525">
              <a:noFill/>
              <a:miter lim="800000"/>
              <a:headEnd/>
              <a:tailEnd/>
            </a:ln>
            <a:effectLst/>
          </p:spPr>
          <p:txBody>
            <a:bodyPr>
              <a:prstTxWarp prst="textNoShape">
                <a:avLst/>
              </a:prstTxWarp>
              <a:spAutoFit/>
            </a:bodyPr>
            <a:lstStyle/>
            <a:p>
              <a:pPr algn="ctr" eaLnBrk="0" hangingPunct="0"/>
              <a:r>
                <a:rPr lang="en-CA" sz="2000" b="1">
                  <a:solidFill>
                    <a:schemeClr val="tx1"/>
                  </a:solidFill>
                  <a:effectLst/>
                  <a:latin typeface="Times" charset="0"/>
                  <a:ea typeface="Times New Roman" charset="0"/>
                  <a:cs typeface="Times New Roman" charset="0"/>
                </a:rPr>
                <a:t>Geography</a:t>
              </a:r>
              <a:r>
                <a:rPr lang="en-CA" sz="2000" b="1">
                  <a:solidFill>
                    <a:schemeClr val="bg2"/>
                  </a:solidFill>
                  <a:effectLst/>
                  <a:latin typeface="Times" charset="0"/>
                  <a:ea typeface="Times New Roman" charset="0"/>
                  <a:cs typeface="Times New Roman" charset="0"/>
                </a:rPr>
                <a:t> </a:t>
              </a:r>
            </a:p>
          </p:txBody>
        </p:sp>
        <p:sp>
          <p:nvSpPr>
            <p:cNvPr id="99349" name="Text Box 21"/>
            <p:cNvSpPr txBox="1">
              <a:spLocks noChangeArrowheads="1"/>
            </p:cNvSpPr>
            <p:nvPr/>
          </p:nvSpPr>
          <p:spPr bwMode="auto">
            <a:xfrm>
              <a:off x="7119938" y="5292725"/>
              <a:ext cx="1447800" cy="396875"/>
            </a:xfrm>
            <a:prstGeom prst="rect">
              <a:avLst/>
            </a:prstGeom>
            <a:noFill/>
            <a:ln w="9525">
              <a:noFill/>
              <a:miter lim="800000"/>
              <a:headEnd/>
              <a:tailEnd/>
            </a:ln>
            <a:effectLst/>
          </p:spPr>
          <p:txBody>
            <a:bodyPr>
              <a:prstTxWarp prst="textNoShape">
                <a:avLst/>
              </a:prstTxWarp>
              <a:spAutoFit/>
            </a:bodyPr>
            <a:lstStyle/>
            <a:p>
              <a:pPr algn="ctr" eaLnBrk="0" hangingPunct="0"/>
              <a:r>
                <a:rPr lang="en-CA" sz="2000" b="1">
                  <a:solidFill>
                    <a:schemeClr val="tx1"/>
                  </a:solidFill>
                  <a:effectLst/>
                  <a:latin typeface="Times" charset="0"/>
                  <a:ea typeface="Times New Roman" charset="0"/>
                  <a:cs typeface="Times New Roman" charset="0"/>
                </a:rPr>
                <a:t>Ethnicity</a:t>
              </a:r>
            </a:p>
          </p:txBody>
        </p:sp>
        <p:sp>
          <p:nvSpPr>
            <p:cNvPr id="99350" name="Text Box 22"/>
            <p:cNvSpPr txBox="1">
              <a:spLocks noChangeArrowheads="1"/>
            </p:cNvSpPr>
            <p:nvPr/>
          </p:nvSpPr>
          <p:spPr bwMode="auto">
            <a:xfrm>
              <a:off x="5508625" y="5191125"/>
              <a:ext cx="1447800" cy="396875"/>
            </a:xfrm>
            <a:prstGeom prst="rect">
              <a:avLst/>
            </a:prstGeom>
            <a:noFill/>
            <a:ln w="9525">
              <a:noFill/>
              <a:miter lim="800000"/>
              <a:headEnd/>
              <a:tailEnd/>
            </a:ln>
            <a:effectLst/>
          </p:spPr>
          <p:txBody>
            <a:bodyPr>
              <a:prstTxWarp prst="textNoShape">
                <a:avLst/>
              </a:prstTxWarp>
              <a:spAutoFit/>
            </a:bodyPr>
            <a:lstStyle/>
            <a:p>
              <a:pPr algn="ctr" eaLnBrk="0" hangingPunct="0"/>
              <a:r>
                <a:rPr lang="en-CA" sz="2000" b="1">
                  <a:solidFill>
                    <a:schemeClr val="tx1"/>
                  </a:solidFill>
                  <a:effectLst/>
                  <a:latin typeface="Times" charset="0"/>
                  <a:ea typeface="Times New Roman" charset="0"/>
                  <a:cs typeface="Times New Roman" charset="0"/>
                </a:rPr>
                <a:t>Education</a:t>
              </a:r>
              <a:r>
                <a:rPr lang="en-CA" sz="2000" b="1">
                  <a:solidFill>
                    <a:schemeClr val="bg2"/>
                  </a:solidFill>
                  <a:effectLst/>
                  <a:latin typeface="Times" charset="0"/>
                  <a:ea typeface="Times New Roman" charset="0"/>
                  <a:cs typeface="Times New Roman" charset="0"/>
                </a:rPr>
                <a:t> </a:t>
              </a:r>
            </a:p>
          </p:txBody>
        </p:sp>
        <p:sp>
          <p:nvSpPr>
            <p:cNvPr id="99351" name="Text Box 23"/>
            <p:cNvSpPr txBox="1">
              <a:spLocks noChangeArrowheads="1"/>
            </p:cNvSpPr>
            <p:nvPr/>
          </p:nvSpPr>
          <p:spPr bwMode="auto">
            <a:xfrm>
              <a:off x="4640263" y="4022725"/>
              <a:ext cx="1447800" cy="396875"/>
            </a:xfrm>
            <a:prstGeom prst="rect">
              <a:avLst/>
            </a:prstGeom>
            <a:noFill/>
            <a:ln w="9525">
              <a:noFill/>
              <a:miter lim="800000"/>
              <a:headEnd/>
              <a:tailEnd/>
            </a:ln>
            <a:effectLst/>
          </p:spPr>
          <p:txBody>
            <a:bodyPr>
              <a:prstTxWarp prst="textNoShape">
                <a:avLst/>
              </a:prstTxWarp>
              <a:spAutoFit/>
            </a:bodyPr>
            <a:lstStyle/>
            <a:p>
              <a:pPr algn="ctr" eaLnBrk="0" hangingPunct="0"/>
              <a:r>
                <a:rPr lang="en-CA" sz="2000" b="1">
                  <a:solidFill>
                    <a:schemeClr val="tx1"/>
                  </a:solidFill>
                  <a:effectLst/>
                  <a:latin typeface="Times" charset="0"/>
                  <a:ea typeface="Times New Roman" charset="0"/>
                  <a:cs typeface="Times New Roman" charset="0"/>
                </a:rPr>
                <a:t>Income</a:t>
              </a:r>
              <a:r>
                <a:rPr lang="en-CA" sz="2000" b="1">
                  <a:solidFill>
                    <a:schemeClr val="bg2"/>
                  </a:solidFill>
                  <a:effectLst/>
                  <a:latin typeface="Times" charset="0"/>
                  <a:ea typeface="Times New Roman" charset="0"/>
                  <a:cs typeface="Times New Roman" charset="0"/>
                </a:rPr>
                <a:t> </a:t>
              </a:r>
            </a:p>
          </p:txBody>
        </p:sp>
        <p:sp>
          <p:nvSpPr>
            <p:cNvPr id="99352" name="Line 24"/>
            <p:cNvSpPr>
              <a:spLocks noChangeShapeType="1"/>
            </p:cNvSpPr>
            <p:nvPr/>
          </p:nvSpPr>
          <p:spPr bwMode="auto">
            <a:xfrm flipH="1">
              <a:off x="2811463" y="2667000"/>
              <a:ext cx="609600" cy="381000"/>
            </a:xfrm>
            <a:prstGeom prst="line">
              <a:avLst/>
            </a:prstGeom>
            <a:noFill/>
            <a:ln w="12700">
              <a:solidFill>
                <a:srgbClr val="003366"/>
              </a:solidFill>
              <a:round/>
              <a:headEnd/>
              <a:tailEnd type="triangle" w="med" len="med"/>
            </a:ln>
            <a:effectLst/>
          </p:spPr>
          <p:txBody>
            <a:bodyPr>
              <a:prstTxWarp prst="textNoShape">
                <a:avLst/>
              </a:prstTxWarp>
            </a:bodyPr>
            <a:lstStyle/>
            <a:p>
              <a:endParaRPr lang="en-US"/>
            </a:p>
          </p:txBody>
        </p:sp>
        <p:sp>
          <p:nvSpPr>
            <p:cNvPr id="99353" name="Line 25"/>
            <p:cNvSpPr>
              <a:spLocks noChangeShapeType="1"/>
            </p:cNvSpPr>
            <p:nvPr/>
          </p:nvSpPr>
          <p:spPr bwMode="auto">
            <a:xfrm>
              <a:off x="5588000" y="2590800"/>
              <a:ext cx="744538" cy="457200"/>
            </a:xfrm>
            <a:prstGeom prst="line">
              <a:avLst/>
            </a:prstGeom>
            <a:noFill/>
            <a:ln w="12700">
              <a:solidFill>
                <a:srgbClr val="003366"/>
              </a:solidFill>
              <a:round/>
              <a:headEnd/>
              <a:tailEnd type="triangle" w="med" len="med"/>
            </a:ln>
            <a:effectLst/>
          </p:spPr>
          <p:txBody>
            <a:bodyPr>
              <a:prstTxWarp prst="textNoShape">
                <a:avLst/>
              </a:prstTxWarp>
            </a:bodyPr>
            <a:lstStyle/>
            <a:p>
              <a:endParaRPr lang="en-US"/>
            </a:p>
          </p:txBody>
        </p:sp>
        <p:sp>
          <p:nvSpPr>
            <p:cNvPr id="99354" name="Line 26"/>
            <p:cNvSpPr>
              <a:spLocks noChangeShapeType="1"/>
            </p:cNvSpPr>
            <p:nvPr/>
          </p:nvSpPr>
          <p:spPr bwMode="auto">
            <a:xfrm flipH="1">
              <a:off x="1320800" y="3581400"/>
              <a:ext cx="338138" cy="228600"/>
            </a:xfrm>
            <a:prstGeom prst="line">
              <a:avLst/>
            </a:prstGeom>
            <a:noFill/>
            <a:ln w="12700">
              <a:solidFill>
                <a:srgbClr val="003366"/>
              </a:solidFill>
              <a:round/>
              <a:headEnd/>
              <a:tailEnd type="triangle" w="med" len="med"/>
            </a:ln>
            <a:effectLst/>
          </p:spPr>
          <p:txBody>
            <a:bodyPr>
              <a:prstTxWarp prst="textNoShape">
                <a:avLst/>
              </a:prstTxWarp>
            </a:bodyPr>
            <a:lstStyle/>
            <a:p>
              <a:endParaRPr lang="en-US"/>
            </a:p>
          </p:txBody>
        </p:sp>
        <p:sp>
          <p:nvSpPr>
            <p:cNvPr id="99355" name="Line 27"/>
            <p:cNvSpPr>
              <a:spLocks noChangeShapeType="1"/>
            </p:cNvSpPr>
            <p:nvPr/>
          </p:nvSpPr>
          <p:spPr bwMode="auto">
            <a:xfrm>
              <a:off x="2811463" y="3505200"/>
              <a:ext cx="406400" cy="304800"/>
            </a:xfrm>
            <a:prstGeom prst="line">
              <a:avLst/>
            </a:prstGeom>
            <a:noFill/>
            <a:ln w="12700">
              <a:solidFill>
                <a:srgbClr val="003366"/>
              </a:solidFill>
              <a:round/>
              <a:headEnd/>
              <a:tailEnd type="triangle" w="med" len="med"/>
            </a:ln>
            <a:effectLst/>
          </p:spPr>
          <p:txBody>
            <a:bodyPr>
              <a:prstTxWarp prst="textNoShape">
                <a:avLst/>
              </a:prstTxWarp>
            </a:bodyPr>
            <a:lstStyle/>
            <a:p>
              <a:endParaRPr lang="en-US"/>
            </a:p>
          </p:txBody>
        </p:sp>
        <p:sp>
          <p:nvSpPr>
            <p:cNvPr id="99356" name="Line 28"/>
            <p:cNvSpPr>
              <a:spLocks noChangeShapeType="1"/>
            </p:cNvSpPr>
            <p:nvPr/>
          </p:nvSpPr>
          <p:spPr bwMode="auto">
            <a:xfrm flipH="1">
              <a:off x="1524000" y="3733800"/>
              <a:ext cx="406400" cy="1066800"/>
            </a:xfrm>
            <a:prstGeom prst="line">
              <a:avLst/>
            </a:prstGeom>
            <a:noFill/>
            <a:ln w="12700">
              <a:solidFill>
                <a:srgbClr val="003366"/>
              </a:solidFill>
              <a:round/>
              <a:headEnd/>
              <a:tailEnd type="triangle" w="med" len="med"/>
            </a:ln>
            <a:effectLst/>
          </p:spPr>
          <p:txBody>
            <a:bodyPr>
              <a:prstTxWarp prst="textNoShape">
                <a:avLst/>
              </a:prstTxWarp>
            </a:bodyPr>
            <a:lstStyle/>
            <a:p>
              <a:endParaRPr lang="en-US"/>
            </a:p>
          </p:txBody>
        </p:sp>
        <p:sp>
          <p:nvSpPr>
            <p:cNvPr id="99357" name="Line 29"/>
            <p:cNvSpPr>
              <a:spLocks noChangeShapeType="1"/>
            </p:cNvSpPr>
            <p:nvPr/>
          </p:nvSpPr>
          <p:spPr bwMode="auto">
            <a:xfrm>
              <a:off x="2405063" y="3810000"/>
              <a:ext cx="473075" cy="990600"/>
            </a:xfrm>
            <a:prstGeom prst="line">
              <a:avLst/>
            </a:prstGeom>
            <a:noFill/>
            <a:ln w="12700">
              <a:solidFill>
                <a:srgbClr val="003366"/>
              </a:solidFill>
              <a:round/>
              <a:headEnd/>
              <a:tailEnd type="triangle" w="med" len="med"/>
            </a:ln>
            <a:effectLst/>
          </p:spPr>
          <p:txBody>
            <a:bodyPr>
              <a:prstTxWarp prst="textNoShape">
                <a:avLst/>
              </a:prstTxWarp>
            </a:bodyPr>
            <a:lstStyle/>
            <a:p>
              <a:endParaRPr lang="en-US"/>
            </a:p>
          </p:txBody>
        </p:sp>
        <p:sp>
          <p:nvSpPr>
            <p:cNvPr id="99358" name="Line 30"/>
            <p:cNvSpPr>
              <a:spLocks noChangeShapeType="1"/>
            </p:cNvSpPr>
            <p:nvPr/>
          </p:nvSpPr>
          <p:spPr bwMode="auto">
            <a:xfrm flipH="1">
              <a:off x="5994400" y="3733800"/>
              <a:ext cx="338138" cy="304800"/>
            </a:xfrm>
            <a:prstGeom prst="line">
              <a:avLst/>
            </a:prstGeom>
            <a:noFill/>
            <a:ln w="12700">
              <a:solidFill>
                <a:srgbClr val="003366"/>
              </a:solidFill>
              <a:round/>
              <a:headEnd/>
              <a:tailEnd type="triangle" w="med" len="med"/>
            </a:ln>
            <a:effectLst/>
          </p:spPr>
          <p:txBody>
            <a:bodyPr>
              <a:prstTxWarp prst="textNoShape">
                <a:avLst/>
              </a:prstTxWarp>
            </a:bodyPr>
            <a:lstStyle/>
            <a:p>
              <a:endParaRPr lang="en-US"/>
            </a:p>
          </p:txBody>
        </p:sp>
        <p:sp>
          <p:nvSpPr>
            <p:cNvPr id="99359" name="Line 31"/>
            <p:cNvSpPr>
              <a:spLocks noChangeShapeType="1"/>
            </p:cNvSpPr>
            <p:nvPr/>
          </p:nvSpPr>
          <p:spPr bwMode="auto">
            <a:xfrm>
              <a:off x="7485063" y="3657600"/>
              <a:ext cx="338137" cy="228600"/>
            </a:xfrm>
            <a:prstGeom prst="line">
              <a:avLst/>
            </a:prstGeom>
            <a:noFill/>
            <a:ln w="12700">
              <a:solidFill>
                <a:srgbClr val="003366"/>
              </a:solidFill>
              <a:round/>
              <a:headEnd/>
              <a:tailEnd type="triangle" w="med" len="med"/>
            </a:ln>
            <a:effectLst/>
          </p:spPr>
          <p:txBody>
            <a:bodyPr>
              <a:prstTxWarp prst="textNoShape">
                <a:avLst/>
              </a:prstTxWarp>
            </a:bodyPr>
            <a:lstStyle/>
            <a:p>
              <a:endParaRPr lang="en-US"/>
            </a:p>
          </p:txBody>
        </p:sp>
        <p:sp>
          <p:nvSpPr>
            <p:cNvPr id="99360" name="Line 32"/>
            <p:cNvSpPr>
              <a:spLocks noChangeShapeType="1"/>
            </p:cNvSpPr>
            <p:nvPr/>
          </p:nvSpPr>
          <p:spPr bwMode="auto">
            <a:xfrm flipH="1">
              <a:off x="6332538" y="3886200"/>
              <a:ext cx="339725" cy="1143000"/>
            </a:xfrm>
            <a:prstGeom prst="line">
              <a:avLst/>
            </a:prstGeom>
            <a:noFill/>
            <a:ln w="12700">
              <a:solidFill>
                <a:srgbClr val="003366"/>
              </a:solidFill>
              <a:round/>
              <a:headEnd/>
              <a:tailEnd type="triangle" w="med" len="med"/>
            </a:ln>
            <a:effectLst/>
          </p:spPr>
          <p:txBody>
            <a:bodyPr>
              <a:prstTxWarp prst="textNoShape">
                <a:avLst/>
              </a:prstTxWarp>
            </a:bodyPr>
            <a:lstStyle/>
            <a:p>
              <a:endParaRPr lang="en-US"/>
            </a:p>
          </p:txBody>
        </p:sp>
        <p:sp>
          <p:nvSpPr>
            <p:cNvPr id="99361" name="Line 33"/>
            <p:cNvSpPr>
              <a:spLocks noChangeShapeType="1"/>
            </p:cNvSpPr>
            <p:nvPr/>
          </p:nvSpPr>
          <p:spPr bwMode="auto">
            <a:xfrm>
              <a:off x="7078663" y="3886200"/>
              <a:ext cx="541337" cy="1219200"/>
            </a:xfrm>
            <a:prstGeom prst="line">
              <a:avLst/>
            </a:prstGeom>
            <a:noFill/>
            <a:ln w="12700">
              <a:solidFill>
                <a:srgbClr val="003366"/>
              </a:solidFill>
              <a:round/>
              <a:headEnd/>
              <a:tailEnd type="triangle" w="med" len="med"/>
            </a:ln>
            <a:effectLst/>
          </p:spPr>
          <p:txBody>
            <a:bodyPr>
              <a:prstTxWarp prst="textNoShape">
                <a:avLst/>
              </a:prstTxWarp>
            </a:bodyPr>
            <a:lstStyle/>
            <a:p>
              <a:endParaRPr lang="en-US"/>
            </a:p>
          </p:txBody>
        </p:sp>
      </p:grpSp>
      <p:sp>
        <p:nvSpPr>
          <p:cNvPr id="99362" name="Rectangle 34"/>
          <p:cNvSpPr>
            <a:spLocks noGrp="1" noChangeArrowheads="1"/>
          </p:cNvSpPr>
          <p:nvPr>
            <p:ph type="title"/>
          </p:nvPr>
        </p:nvSpPr>
        <p:spPr>
          <a:xfrm>
            <a:off x="0" y="0"/>
            <a:ext cx="9144000" cy="1104900"/>
          </a:xfrm>
        </p:spPr>
        <p:txBody>
          <a:bodyPr/>
          <a:lstStyle/>
          <a:p>
            <a:r>
              <a:rPr lang="en-US" b="1" dirty="0">
                <a:solidFill>
                  <a:srgbClr val="7D0849"/>
                </a:solidFill>
                <a:effectLst>
                  <a:outerShdw blurRad="38100" dist="38100" dir="2700000" algn="tl">
                    <a:srgbClr val="DDDDDD"/>
                  </a:outerShdw>
                </a:effectLst>
                <a:ea typeface="ＭＳ Ｐゴシック" charset="-128"/>
                <a:cs typeface="ＭＳ Ｐゴシック" charset="-128"/>
              </a:rPr>
              <a:t>Assessing Equity</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Rectangle 6"/>
          <p:cNvSpPr>
            <a:spLocks noGrp="1" noChangeArrowheads="1"/>
          </p:cNvSpPr>
          <p:nvPr>
            <p:ph type="sldNum" sz="quarter" idx="12"/>
          </p:nvPr>
        </p:nvSpPr>
        <p:spPr>
          <a:ln/>
        </p:spPr>
        <p:txBody>
          <a:bodyPr/>
          <a:lstStyle/>
          <a:p>
            <a:fld id="{86DAAD3B-5A2E-B947-8ECD-CA12D95725F4}" type="slidenum">
              <a:rPr lang="en-US"/>
              <a:pPr/>
              <a:t>7</a:t>
            </a:fld>
            <a:endParaRPr lang="en-US"/>
          </a:p>
        </p:txBody>
      </p:sp>
      <p:sp>
        <p:nvSpPr>
          <p:cNvPr id="88066" name="Rectangle 2"/>
          <p:cNvSpPr>
            <a:spLocks noGrp="1" noChangeArrowheads="1"/>
          </p:cNvSpPr>
          <p:nvPr>
            <p:ph type="title" idx="4294967295"/>
          </p:nvPr>
        </p:nvSpPr>
        <p:spPr/>
        <p:txBody>
          <a:bodyPr/>
          <a:lstStyle/>
          <a:p>
            <a:pPr eaLnBrk="1" hangingPunct="1"/>
            <a:r>
              <a:rPr lang="en-US" sz="4000" b="1" dirty="0">
                <a:effectLst>
                  <a:outerShdw blurRad="38100" dist="38100" dir="2700000" algn="tl">
                    <a:srgbClr val="DDDDDD"/>
                  </a:outerShdw>
                </a:effectLst>
                <a:ea typeface="ＭＳ Ｐゴシック" charset="-128"/>
                <a:cs typeface="ＭＳ Ｐゴシック" charset="-128"/>
              </a:rPr>
              <a:t>Patient Reported Outcomes</a:t>
            </a:r>
          </a:p>
        </p:txBody>
      </p:sp>
      <p:sp>
        <p:nvSpPr>
          <p:cNvPr id="88067" name="Rectangle 3"/>
          <p:cNvSpPr>
            <a:spLocks noGrp="1" noChangeArrowheads="1"/>
          </p:cNvSpPr>
          <p:nvPr>
            <p:ph type="body" idx="4294967295"/>
          </p:nvPr>
        </p:nvSpPr>
        <p:spPr/>
        <p:txBody>
          <a:bodyPr/>
          <a:lstStyle/>
          <a:p>
            <a:pPr eaLnBrk="1" hangingPunct="1">
              <a:buFont typeface="Wingdings" charset="2"/>
              <a:buNone/>
            </a:pPr>
            <a:endParaRPr lang="en-US">
              <a:ea typeface="ＭＳ Ｐゴシック" charset="-128"/>
              <a:cs typeface="ＭＳ Ｐゴシック" charset="-128"/>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Rectangle 6"/>
          <p:cNvSpPr>
            <a:spLocks noGrp="1" noChangeArrowheads="1"/>
          </p:cNvSpPr>
          <p:nvPr>
            <p:ph type="sldNum" sz="quarter" idx="12"/>
          </p:nvPr>
        </p:nvSpPr>
        <p:spPr>
          <a:ln/>
        </p:spPr>
        <p:txBody>
          <a:bodyPr/>
          <a:lstStyle/>
          <a:p>
            <a:fld id="{78D04089-AFD5-CC4F-BAC6-DE9BB9B771A7}" type="slidenum">
              <a:rPr lang="en-US"/>
              <a:pPr/>
              <a:t>8</a:t>
            </a:fld>
            <a:endParaRPr lang="en-US"/>
          </a:p>
        </p:txBody>
      </p:sp>
      <p:sp>
        <p:nvSpPr>
          <p:cNvPr id="136194" name="Rectangle 2"/>
          <p:cNvSpPr>
            <a:spLocks noGrp="1" noChangeArrowheads="1"/>
          </p:cNvSpPr>
          <p:nvPr>
            <p:ph type="title" idx="4294967295"/>
          </p:nvPr>
        </p:nvSpPr>
        <p:spPr>
          <a:xfrm>
            <a:off x="169863" y="76200"/>
            <a:ext cx="8669337" cy="1104900"/>
          </a:xfrm>
        </p:spPr>
        <p:txBody>
          <a:bodyPr/>
          <a:lstStyle/>
          <a:p>
            <a:pPr eaLnBrk="1" hangingPunct="1"/>
            <a:r>
              <a:rPr lang="en-US" sz="2200" dirty="0">
                <a:effectLst>
                  <a:outerShdw blurRad="38100" dist="38100" dir="2700000" algn="tl">
                    <a:srgbClr val="DDDDDD"/>
                  </a:outerShdw>
                </a:effectLst>
                <a:ea typeface="ＭＳ Ｐゴシック" charset="-128"/>
                <a:cs typeface="ＭＳ Ｐゴシック" charset="-128"/>
              </a:rPr>
              <a:t>Age-specific percentage of adults aged </a:t>
            </a:r>
            <a:r>
              <a:rPr lang="en-US" sz="2200" u="sng" dirty="0">
                <a:effectLst>
                  <a:outerShdw blurRad="38100" dist="38100" dir="2700000" algn="tl">
                    <a:srgbClr val="DDDDDD"/>
                  </a:outerShdw>
                </a:effectLst>
                <a:ea typeface="ＭＳ Ｐゴシック" charset="-128"/>
                <a:cs typeface="ＭＳ Ｐゴシック" charset="-128"/>
              </a:rPr>
              <a:t>&gt; </a:t>
            </a:r>
            <a:r>
              <a:rPr lang="en-US" sz="2200" dirty="0">
                <a:effectLst>
                  <a:outerShdw blurRad="38100" dist="38100" dir="2700000" algn="tl">
                    <a:srgbClr val="DDDDDD"/>
                  </a:outerShdw>
                </a:effectLst>
                <a:ea typeface="ＭＳ Ｐゴシック" charset="-128"/>
                <a:cs typeface="ＭＳ Ｐゴシック" charset="-128"/>
              </a:rPr>
              <a:t>25 years who reported activities were prevented due to pain or discomfort, by sex and annual household income, Ontario, 2000/01</a:t>
            </a:r>
            <a:r>
              <a:rPr lang="en-US" sz="2200" dirty="0">
                <a:ea typeface="ＭＳ Ｐゴシック" charset="-128"/>
                <a:cs typeface="ＭＳ Ｐゴシック" charset="-128"/>
              </a:rPr>
              <a:t> </a:t>
            </a:r>
          </a:p>
        </p:txBody>
      </p:sp>
      <p:graphicFrame>
        <p:nvGraphicFramePr>
          <p:cNvPr id="136195" name="Object 3"/>
          <p:cNvGraphicFramePr>
            <a:graphicFrameLocks noChangeAspect="1"/>
          </p:cNvGraphicFramePr>
          <p:nvPr>
            <p:ph idx="4294967295"/>
          </p:nvPr>
        </p:nvGraphicFramePr>
        <p:xfrm>
          <a:off x="304800" y="1371600"/>
          <a:ext cx="8229600" cy="4521200"/>
        </p:xfrm>
        <a:graphic>
          <a:graphicData uri="http://schemas.openxmlformats.org/presentationml/2006/ole">
            <p:oleObj spid="_x0000_s136195" name="Chart" r:id="rId3" imgW="5105400" imgH="2495702" progId="Excel.Chart.8">
              <p:embed/>
            </p:oleObj>
          </a:graphicData>
        </a:graphic>
      </p:graphicFrame>
      <p:sp>
        <p:nvSpPr>
          <p:cNvPr id="136196" name="Rectangle 4"/>
          <p:cNvSpPr>
            <a:spLocks noChangeArrowheads="1"/>
          </p:cNvSpPr>
          <p:nvPr/>
        </p:nvSpPr>
        <p:spPr bwMode="auto">
          <a:xfrm>
            <a:off x="169863" y="6248400"/>
            <a:ext cx="5349875" cy="457200"/>
          </a:xfrm>
          <a:prstGeom prst="rect">
            <a:avLst/>
          </a:prstGeom>
          <a:noFill/>
          <a:ln w="12700">
            <a:noFill/>
            <a:miter lim="800000"/>
            <a:headEnd/>
            <a:tailEnd/>
          </a:ln>
        </p:spPr>
        <p:txBody>
          <a:bodyPr lIns="90488" tIns="44450" rIns="90488" bIns="44450">
            <a:prstTxWarp prst="textNoShape">
              <a:avLst/>
            </a:prstTxWarp>
          </a:bodyPr>
          <a:lstStyle/>
          <a:p>
            <a:pPr marL="465138" indent="-465138">
              <a:lnSpc>
                <a:spcPct val="80000"/>
              </a:lnSpc>
              <a:spcBef>
                <a:spcPct val="20000"/>
              </a:spcBef>
            </a:pPr>
            <a:r>
              <a:rPr lang="en-US" sz="1200">
                <a:solidFill>
                  <a:srgbClr val="00256E"/>
                </a:solidFill>
                <a:effectLst/>
              </a:rPr>
              <a:t>Data source: Canadian Community Health Survey cycle, 1.1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CA" sz="2000" dirty="0" smtClean="0">
                <a:effectLst>
                  <a:outerShdw blurRad="38100" dist="38100" dir="2700000" algn="tl">
                    <a:srgbClr val="DDDDDD"/>
                  </a:outerShdw>
                </a:effectLst>
              </a:rPr>
              <a:t>Age-standardized percentage of adults age ≥ 25</a:t>
            </a:r>
            <a:r>
              <a:rPr lang="en-CA" sz="2000" dirty="0" smtClean="0">
                <a:effectLst>
                  <a:outerShdw blurRad="38100" dist="38100" dir="2700000" algn="tl">
                    <a:srgbClr val="DDDDDD"/>
                  </a:outerShdw>
                </a:effectLst>
                <a:latin typeface="Times New Roman" charset="0"/>
              </a:rPr>
              <a:t> </a:t>
            </a:r>
            <a:r>
              <a:rPr lang="en-CA" sz="2000" dirty="0" smtClean="0">
                <a:effectLst>
                  <a:outerShdw blurRad="38100" dist="38100" dir="2700000" algn="tl">
                    <a:srgbClr val="DDDDDD"/>
                  </a:outerShdw>
                </a:effectLst>
              </a:rPr>
              <a:t>with CVD who reported that their current health was somewhat or much worse than their health one year prior, by sex and annual household income, 2005</a:t>
            </a:r>
            <a:r>
              <a:rPr lang="en-US" sz="2000" dirty="0" smtClean="0">
                <a:solidFill>
                  <a:srgbClr val="7C3366"/>
                </a:solidFill>
                <a:effectLst/>
              </a:rPr>
              <a:t> </a:t>
            </a:r>
            <a:br>
              <a:rPr lang="en-US" sz="2000" dirty="0" smtClean="0">
                <a:solidFill>
                  <a:srgbClr val="7C3366"/>
                </a:solidFill>
                <a:effectLst/>
              </a:rPr>
            </a:br>
            <a:endParaRPr lang="en-US" sz="2000" dirty="0"/>
          </a:p>
        </p:txBody>
      </p:sp>
      <p:sp>
        <p:nvSpPr>
          <p:cNvPr id="7" name="Rectangle 6"/>
          <p:cNvSpPr>
            <a:spLocks noGrp="1" noChangeArrowheads="1"/>
          </p:cNvSpPr>
          <p:nvPr>
            <p:ph type="sldNum" sz="quarter" idx="12"/>
          </p:nvPr>
        </p:nvSpPr>
        <p:spPr>
          <a:ln/>
        </p:spPr>
        <p:txBody>
          <a:bodyPr/>
          <a:lstStyle/>
          <a:p>
            <a:fld id="{6AA9BEC5-878D-6141-91EF-2EB5C618AD75}" type="slidenum">
              <a:rPr lang="en-US"/>
              <a:pPr/>
              <a:t>9</a:t>
            </a:fld>
            <a:endParaRPr lang="en-US"/>
          </a:p>
        </p:txBody>
      </p:sp>
      <p:sp>
        <p:nvSpPr>
          <p:cNvPr id="142339" name="Rectangle 3"/>
          <p:cNvSpPr>
            <a:spLocks noChangeArrowheads="1"/>
          </p:cNvSpPr>
          <p:nvPr/>
        </p:nvSpPr>
        <p:spPr bwMode="auto">
          <a:xfrm>
            <a:off x="2233613" y="2066925"/>
            <a:ext cx="9144000" cy="0"/>
          </a:xfrm>
          <a:prstGeom prst="rect">
            <a:avLst/>
          </a:prstGeom>
          <a:noFill/>
          <a:ln w="9525">
            <a:noFill/>
            <a:miter lim="800000"/>
            <a:headEnd/>
            <a:tailEnd/>
          </a:ln>
          <a:effectLst/>
        </p:spPr>
        <p:txBody>
          <a:bodyPr>
            <a:prstTxWarp prst="textNoShape">
              <a:avLst/>
            </a:prstTxWarp>
            <a:spAutoFit/>
          </a:bodyPr>
          <a:lstStyle/>
          <a:p>
            <a:endParaRPr lang="en-US"/>
          </a:p>
        </p:txBody>
      </p:sp>
      <p:sp>
        <p:nvSpPr>
          <p:cNvPr id="142340" name="Rectangle 4"/>
          <p:cNvSpPr>
            <a:spLocks noChangeArrowheads="1"/>
          </p:cNvSpPr>
          <p:nvPr/>
        </p:nvSpPr>
        <p:spPr bwMode="auto">
          <a:xfrm>
            <a:off x="2233613" y="2066925"/>
            <a:ext cx="9144000" cy="0"/>
          </a:xfrm>
          <a:prstGeom prst="rect">
            <a:avLst/>
          </a:prstGeom>
          <a:noFill/>
          <a:ln w="9525">
            <a:noFill/>
            <a:miter lim="800000"/>
            <a:headEnd/>
            <a:tailEnd/>
          </a:ln>
          <a:effectLst/>
        </p:spPr>
        <p:txBody>
          <a:bodyPr>
            <a:prstTxWarp prst="textNoShape">
              <a:avLst/>
            </a:prstTxWarp>
            <a:spAutoFit/>
          </a:bodyPr>
          <a:lstStyle/>
          <a:p>
            <a:endParaRPr lang="en-US"/>
          </a:p>
        </p:txBody>
      </p:sp>
      <p:graphicFrame>
        <p:nvGraphicFramePr>
          <p:cNvPr id="142341" name="Object 5"/>
          <p:cNvGraphicFramePr>
            <a:graphicFrameLocks noChangeAspect="1"/>
          </p:cNvGraphicFramePr>
          <p:nvPr/>
        </p:nvGraphicFramePr>
        <p:xfrm>
          <a:off x="434975" y="1450975"/>
          <a:ext cx="8197850" cy="4335463"/>
        </p:xfrm>
        <a:graphic>
          <a:graphicData uri="http://schemas.openxmlformats.org/presentationml/2006/ole">
            <p:oleObj spid="_x0000_s142341" name="Chart" r:id="rId4" imgW="7143902" imgH="3362249" progId="Excel.Chart.8">
              <p:embed/>
            </p:oleObj>
          </a:graphicData>
        </a:graphic>
      </p:graphicFrame>
      <p:sp>
        <p:nvSpPr>
          <p:cNvPr id="142342" name="Text Box 6"/>
          <p:cNvSpPr txBox="1">
            <a:spLocks noChangeArrowheads="1"/>
          </p:cNvSpPr>
          <p:nvPr/>
        </p:nvSpPr>
        <p:spPr bwMode="auto">
          <a:xfrm>
            <a:off x="236538" y="5867400"/>
            <a:ext cx="6435725" cy="730250"/>
          </a:xfrm>
          <a:prstGeom prst="rect">
            <a:avLst/>
          </a:prstGeom>
          <a:noFill/>
          <a:ln w="12700">
            <a:noFill/>
            <a:miter lim="800000"/>
            <a:headEnd/>
            <a:tailEnd/>
          </a:ln>
          <a:effectLst/>
        </p:spPr>
        <p:txBody>
          <a:bodyPr>
            <a:prstTxWarp prst="textNoShape">
              <a:avLst/>
            </a:prstTxWarp>
            <a:spAutoFit/>
          </a:bodyPr>
          <a:lstStyle/>
          <a:p>
            <a:pPr marL="1195388" indent="-1195388" eaLnBrk="0" hangingPunct="0"/>
            <a:r>
              <a:rPr lang="en-US" sz="1400" b="1">
                <a:solidFill>
                  <a:srgbClr val="00256E"/>
                </a:solidFill>
                <a:effectLst/>
              </a:rPr>
              <a:t>Data source:</a:t>
            </a:r>
            <a:r>
              <a:rPr lang="en-US" sz="1400">
                <a:solidFill>
                  <a:srgbClr val="00256E"/>
                </a:solidFill>
                <a:effectLst/>
              </a:rPr>
              <a:t>  CCHS, Cycle 3.1 </a:t>
            </a:r>
          </a:p>
          <a:p>
            <a:pPr marL="1195388" indent="-1195388" eaLnBrk="0" hangingPunct="0"/>
            <a:r>
              <a:rPr lang="en-US" sz="1400">
                <a:solidFill>
                  <a:srgbClr val="00256E"/>
                </a:solidFill>
                <a:effectLst/>
              </a:rPr>
              <a:t>* Interpret with caution due to high sampling variability (coefficient of variation 16.6–33.3)</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2432</TotalTime>
  <Words>1885</Words>
  <Application>Microsoft Macintosh PowerPoint</Application>
  <PresentationFormat>On-screen Show (4:3)</PresentationFormat>
  <Paragraphs>195</Paragraphs>
  <Slides>33</Slides>
  <Notes>6</Notes>
  <HiddenSlides>0</HiddenSlides>
  <MMClips>0</MMClips>
  <ScaleCrop>false</ScaleCrop>
  <HeadingPairs>
    <vt:vector size="8" baseType="variant">
      <vt:variant>
        <vt:lpstr>Fonts Used</vt:lpstr>
      </vt:variant>
      <vt:variant>
        <vt:i4>5</vt:i4>
      </vt:variant>
      <vt:variant>
        <vt:lpstr>Design Template</vt:lpstr>
      </vt:variant>
      <vt:variant>
        <vt:i4>1</vt:i4>
      </vt:variant>
      <vt:variant>
        <vt:lpstr>Embedded OLE Servers</vt:lpstr>
      </vt:variant>
      <vt:variant>
        <vt:i4>3</vt:i4>
      </vt:variant>
      <vt:variant>
        <vt:lpstr>Slide Titles</vt:lpstr>
      </vt:variant>
      <vt:variant>
        <vt:i4>33</vt:i4>
      </vt:variant>
    </vt:vector>
  </HeadingPairs>
  <TitlesOfParts>
    <vt:vector size="42" baseType="lpstr">
      <vt:lpstr>Arial</vt:lpstr>
      <vt:lpstr>ＭＳ Ｐゴシック</vt:lpstr>
      <vt:lpstr>Wingdings</vt:lpstr>
      <vt:lpstr>Times New Roman</vt:lpstr>
      <vt:lpstr>Times</vt:lpstr>
      <vt:lpstr>Default Design</vt:lpstr>
      <vt:lpstr>Adobe Photoshop Image</vt:lpstr>
      <vt:lpstr>Microsoft Excel Chart</vt:lpstr>
      <vt:lpstr>Adobe Acrobat Document</vt:lpstr>
      <vt:lpstr>   A 21st Century Data Strategy for Health and Health Care Surveys: Their Unique Contribution to Improving Health Outcomes and Reducing Disparities   Arlene S. Bierman MD MS OWHC Chair in Women’s Health St. Michael’s Hospital, University of Toronto  AHRQ Annual Meeting September 29 , 2010       </vt:lpstr>
      <vt:lpstr>Health and Health Care Surveys Essential Data for Improving Health Outcomes</vt:lpstr>
      <vt:lpstr>Health and Health Care Surveys Unique Contributions</vt:lpstr>
      <vt:lpstr>Actionable Data for  Improvement </vt:lpstr>
      <vt:lpstr>Community-Engaged Research</vt:lpstr>
      <vt:lpstr>Assessing Equity</vt:lpstr>
      <vt:lpstr>Patient Reported Outcomes</vt:lpstr>
      <vt:lpstr>Age-specific percentage of adults aged &gt; 25 years who reported activities were prevented due to pain or discomfort, by sex and annual household income, Ontario, 2000/01 </vt:lpstr>
      <vt:lpstr>Age-standardized percentage of adults age ≥ 25 with CVD who reported that their current health was somewhat or much worse than their health one year prior, by sex and annual household income, 2005  </vt:lpstr>
      <vt:lpstr>Risk Factors</vt:lpstr>
      <vt:lpstr>Age-standardized percentage of women aged &gt; 25 who reported health behaviors that increase the risk of chronic diseases, by education level, Ontario, 2005 </vt:lpstr>
      <vt:lpstr>Age-standardized percentage of adults aged 25 years and older who reported being current smokers,  by sex and ethnicity, Ontario, 2005</vt:lpstr>
      <vt:lpstr>Age-standardized percentage of adults aged 25 and older who reported being a daily or occasional smoker, by sex, education level and Local Health Integration Network, Ontario, 2005 </vt:lpstr>
      <vt:lpstr>Age-standardized percentage of adults age ≥ 25 with CVD who reported health behaviors that increase risk for chronic diseases, by sex and risk behaviour, Ontario, 2005</vt:lpstr>
      <vt:lpstr>Social Determinants of Health</vt:lpstr>
      <vt:lpstr>Age-standardized percentage of adults aged 25 and older who reported food insecurity^, by sex and annual household income, Ontario, 2005</vt:lpstr>
      <vt:lpstr>Access Patient Experiences with Care</vt:lpstr>
      <vt:lpstr>Percentage of adults aged 25 and older who reported no difficulties making an appointment for an urgent, non-emergent health problem,  by sex and neighbourhood income quintile, Ontario, 2006–08^  </vt:lpstr>
      <vt:lpstr>Percentage of adults aged &gt; 25 who reported being very satisfied with their experience of getting an appointment for a regular check-up, by sex and ethnicity, 2006–08^ </vt:lpstr>
      <vt:lpstr>Percentage of adults aged 25 and older who reported being very satisfied with their experience getting an appt for a regular check-up, by sex and length of time since immigration, 2006–08^ </vt:lpstr>
      <vt:lpstr>Percentage of adults aged 25 and older who reported being very satisfied with their experience of getting  appt for a regular check-up, by sex and language spoken most often at home, 2006–08^ </vt:lpstr>
      <vt:lpstr>Percentage of adults aged 25 and older who did not visit a dentist in the past 12 months,  by sex and annual household income, Ontario, 2005  </vt:lpstr>
      <vt:lpstr>Quality of Care</vt:lpstr>
      <vt:lpstr>Percentage of Ontarians aged 15 and older with probable depression who had a physician visit for depression,  by sex and age group </vt:lpstr>
      <vt:lpstr>Age-standardized percentage of screen-eligible^ women who had at least one Pap test in the last three years,  by neighbourhood income quintile, 2004/05</vt:lpstr>
      <vt:lpstr>Age-standardized percentage of women who had a Pap test that showed a low grade lesion^ who had a repeat Pap test or colposcopy within 6 months of the initial abnormal test,  by neighbourhood income quintile, 2004/05</vt:lpstr>
      <vt:lpstr>Quality of Care: Medicare Health Outcomes Survey</vt:lpstr>
      <vt:lpstr>Identifying Populations at Risk CART Analysis</vt:lpstr>
      <vt:lpstr>Slide 29</vt:lpstr>
      <vt:lpstr>CART Risk Profiles</vt:lpstr>
      <vt:lpstr>Data Linkages</vt:lpstr>
      <vt:lpstr>Future Directions:  A 21st Century Data Strategy </vt:lpstr>
      <vt:lpstr>For more information, please contact us:</vt:lpstr>
    </vt:vector>
  </TitlesOfParts>
  <Company>St. Michael's Hospital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Naushaba Degani</dc:creator>
  <cp:lastModifiedBy>Graham</cp:lastModifiedBy>
  <cp:revision>248</cp:revision>
  <dcterms:created xsi:type="dcterms:W3CDTF">2010-10-21T15:32:40Z</dcterms:created>
  <dcterms:modified xsi:type="dcterms:W3CDTF">2010-10-21T16:21:39Z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y fmtid="{D5CDD505-2E9C-101B-9397-08002B2CF9AE}" pid="3" name="_AdHocReviewCycleID">
    <vt:i4>562221388</vt:i4>
  </property>
  <property fmtid="{D5CDD505-2E9C-101B-9397-08002B2CF9AE}" pid="4" name="_EmailSubject">
    <vt:lpwstr>AHRQ 2010 Annual Conference, September 26-29, 2010</vt:lpwstr>
  </property>
  <property fmtid="{D5CDD505-2E9C-101B-9397-08002B2CF9AE}" pid="5" name="_AuthorEmail">
    <vt:lpwstr>arlene.bierman@utoronto.ca</vt:lpwstr>
  </property>
  <property fmtid="{D5CDD505-2E9C-101B-9397-08002B2CF9AE}" pid="6" name="_AuthorEmailDisplayName">
    <vt:lpwstr>Arlene Bierman</vt:lpwstr>
  </property>
</Properties>
</file>