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9.xml" ContentType="application/vnd.openxmlformats-officedocument.presentationml.notesSlide+xml"/>
  <Override PartName="/ppt/slides/slide5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6.xml" ContentType="application/vnd.openxmlformats-officedocument.presentationml.notes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ppt/notesSlides/notesSlide12.xml" ContentType="application/vnd.openxmlformats-officedocument.presentationml.notes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xml" ContentType="application/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17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8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15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9" r:id="rId1"/>
  </p:sldMasterIdLst>
  <p:notesMasterIdLst>
    <p:notesMasterId r:id="rId20"/>
  </p:notesMasterIdLst>
  <p:handoutMasterIdLst>
    <p:handoutMasterId r:id="rId21"/>
  </p:handoutMasterIdLst>
  <p:sldIdLst>
    <p:sldId id="256" r:id="rId2"/>
    <p:sldId id="463" r:id="rId3"/>
    <p:sldId id="488" r:id="rId4"/>
    <p:sldId id="490" r:id="rId5"/>
    <p:sldId id="486" r:id="rId6"/>
    <p:sldId id="487" r:id="rId7"/>
    <p:sldId id="484" r:id="rId8"/>
    <p:sldId id="471" r:id="rId9"/>
    <p:sldId id="478" r:id="rId10"/>
    <p:sldId id="472" r:id="rId11"/>
    <p:sldId id="483" r:id="rId12"/>
    <p:sldId id="479" r:id="rId13"/>
    <p:sldId id="474" r:id="rId14"/>
    <p:sldId id="475" r:id="rId15"/>
    <p:sldId id="476" r:id="rId16"/>
    <p:sldId id="441" r:id="rId17"/>
    <p:sldId id="489" r:id="rId18"/>
    <p:sldId id="477" r:id="rId19"/>
  </p:sldIdLst>
  <p:sldSz cx="9144000" cy="6858000" type="screen4x3"/>
  <p:notesSz cx="6858000" cy="90805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99CCFF"/>
    <a:srgbClr val="FF6600"/>
    <a:srgbClr val="FF00FF"/>
    <a:srgbClr val="99FF99"/>
    <a:srgbClr val="FF9933"/>
    <a:srgbClr val="969696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outlineView">
  <p:normalViewPr showOutlineIcons="0">
    <p:restoredLeft sz="34551" autoAdjust="0"/>
    <p:restoredTop sz="86456" autoAdjust="0"/>
  </p:normalViewPr>
  <p:slideViewPr>
    <p:cSldViewPr>
      <p:cViewPr varScale="1">
        <p:scale>
          <a:sx n="137" d="100"/>
          <a:sy n="137" d="100"/>
        </p:scale>
        <p:origin x="-36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1878" y="-90"/>
      </p:cViewPr>
      <p:guideLst>
        <p:guide orient="horz" pos="286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>
            <a:lvl1pPr defTabSz="912813" eaLnBrk="1" hangingPunct="1">
              <a:defRPr sz="1300"/>
            </a:lvl1pPr>
          </a:lstStyle>
          <a:p>
            <a:endParaRPr lang="en-US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025" y="0"/>
            <a:ext cx="297338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>
            <a:lvl1pPr algn="r" defTabSz="912813" eaLnBrk="1" hangingPunct="1">
              <a:defRPr sz="1300"/>
            </a:lvl1pPr>
          </a:lstStyle>
          <a:p>
            <a:endParaRPr lang="en-US"/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24888"/>
            <a:ext cx="297338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b" anchorCtr="0" compatLnSpc="1">
            <a:prstTxWarp prst="textNoShape">
              <a:avLst/>
            </a:prstTxWarp>
          </a:bodyPr>
          <a:lstStyle>
            <a:lvl1pPr defTabSz="912813" eaLnBrk="1" hangingPunct="1">
              <a:defRPr sz="1300"/>
            </a:lvl1pPr>
          </a:lstStyle>
          <a:p>
            <a:endParaRPr lang="en-US"/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025" y="8624888"/>
            <a:ext cx="297338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b" anchorCtr="0" compatLnSpc="1">
            <a:prstTxWarp prst="textNoShape">
              <a:avLst/>
            </a:prstTxWarp>
          </a:bodyPr>
          <a:lstStyle>
            <a:lvl1pPr algn="r" defTabSz="912813" eaLnBrk="1" hangingPunct="1">
              <a:defRPr sz="1300"/>
            </a:lvl1pPr>
          </a:lstStyle>
          <a:p>
            <a:fld id="{ACB7DC5E-67FD-E24A-A346-227686489C7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>
            <a:lvl1pPr defTabSz="912813" eaLnBrk="1" hangingPunct="1">
              <a:defRPr sz="1300"/>
            </a:lvl1pPr>
          </a:lstStyle>
          <a:p>
            <a:endParaRPr lang="en-US"/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338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>
            <a:lvl1pPr algn="r" defTabSz="912813" eaLnBrk="1" hangingPunct="1">
              <a:defRPr sz="1300"/>
            </a:lvl1pPr>
          </a:lstStyle>
          <a:p>
            <a:endParaRPr lang="en-US"/>
          </a:p>
        </p:txBody>
      </p:sp>
      <p:sp>
        <p:nvSpPr>
          <p:cNvPr id="1136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8875" y="682625"/>
            <a:ext cx="4540250" cy="3403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36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7388" y="4313238"/>
            <a:ext cx="5483225" cy="408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36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24888"/>
            <a:ext cx="297338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b" anchorCtr="0" compatLnSpc="1">
            <a:prstTxWarp prst="textNoShape">
              <a:avLst/>
            </a:prstTxWarp>
          </a:bodyPr>
          <a:lstStyle>
            <a:lvl1pPr defTabSz="912813" eaLnBrk="1" hangingPunct="1">
              <a:defRPr sz="1300"/>
            </a:lvl1pPr>
          </a:lstStyle>
          <a:p>
            <a:endParaRPr lang="en-US"/>
          </a:p>
        </p:txBody>
      </p:sp>
      <p:sp>
        <p:nvSpPr>
          <p:cNvPr id="1136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24888"/>
            <a:ext cx="297338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9" tIns="45715" rIns="91429" bIns="45715" numCol="1" anchor="b" anchorCtr="0" compatLnSpc="1">
            <a:prstTxWarp prst="textNoShape">
              <a:avLst/>
            </a:prstTxWarp>
          </a:bodyPr>
          <a:lstStyle>
            <a:lvl1pPr algn="r" defTabSz="912813" eaLnBrk="1" hangingPunct="1">
              <a:defRPr sz="1300"/>
            </a:lvl1pPr>
          </a:lstStyle>
          <a:p>
            <a:fld id="{3023913B-7A79-F84D-8EF9-935172CBF1C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DAB531-BE2B-324A-9B3F-4150945F2D51}" type="slidenum">
              <a:rPr lang="en-US"/>
              <a:pPr/>
              <a:t>1</a:t>
            </a:fld>
            <a:endParaRPr lang="en-US"/>
          </a:p>
        </p:txBody>
      </p:sp>
      <p:sp>
        <p:nvSpPr>
          <p:cNvPr id="277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0463" y="682625"/>
            <a:ext cx="4537075" cy="3403600"/>
          </a:xfrm>
          <a:ln/>
        </p:spPr>
      </p:sp>
      <p:sp>
        <p:nvSpPr>
          <p:cNvPr id="277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E365C9-EAB2-2543-9575-15605D236C55}" type="slidenum">
              <a:rPr lang="en-US"/>
              <a:pPr/>
              <a:t>10</a:t>
            </a:fld>
            <a:endParaRPr lang="en-US"/>
          </a:p>
        </p:txBody>
      </p:sp>
      <p:sp>
        <p:nvSpPr>
          <p:cNvPr id="429058" name="Rectangle 7"/>
          <p:cNvSpPr txBox="1">
            <a:spLocks noGrp="1" noChangeArrowheads="1"/>
          </p:cNvSpPr>
          <p:nvPr/>
        </p:nvSpPr>
        <p:spPr bwMode="auto">
          <a:xfrm>
            <a:off x="3884613" y="8624888"/>
            <a:ext cx="29718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1" hangingPunct="1"/>
            <a:fld id="{1396383D-FFAE-B44B-9328-53B72D0308F0}" type="slidenum">
              <a:rPr lang="en-US" sz="1200"/>
              <a:pPr algn="r" eaLnBrk="1" hangingPunct="1"/>
              <a:t>10</a:t>
            </a:fld>
            <a:endParaRPr lang="en-US" sz="1200"/>
          </a:p>
        </p:txBody>
      </p:sp>
      <p:sp>
        <p:nvSpPr>
          <p:cNvPr id="429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8875" y="681038"/>
            <a:ext cx="4540250" cy="3405187"/>
          </a:xfrm>
          <a:ln/>
        </p:spPr>
      </p:sp>
      <p:sp>
        <p:nvSpPr>
          <p:cNvPr id="429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13238"/>
            <a:ext cx="5486400" cy="4086225"/>
          </a:xfrm>
        </p:spPr>
        <p:txBody>
          <a:bodyPr lIns="91440" tIns="45720" rIns="91440" bIns="45720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656BBD-1F9E-4B4B-ABB4-49045B0F1CEB}" type="slidenum">
              <a:rPr lang="en-US"/>
              <a:pPr/>
              <a:t>11</a:t>
            </a:fld>
            <a:endParaRPr lang="en-US"/>
          </a:p>
        </p:txBody>
      </p:sp>
      <p:sp>
        <p:nvSpPr>
          <p:cNvPr id="455682" name="Rectangle 7"/>
          <p:cNvSpPr txBox="1">
            <a:spLocks noGrp="1" noChangeArrowheads="1"/>
          </p:cNvSpPr>
          <p:nvPr/>
        </p:nvSpPr>
        <p:spPr bwMode="auto">
          <a:xfrm>
            <a:off x="3884613" y="8624888"/>
            <a:ext cx="29718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1" hangingPunct="1"/>
            <a:fld id="{B4004A3D-4E9F-7241-8A11-291490327769}" type="slidenum">
              <a:rPr lang="en-US" sz="1200"/>
              <a:pPr algn="r" eaLnBrk="1" hangingPunct="1"/>
              <a:t>11</a:t>
            </a:fld>
            <a:endParaRPr lang="en-US" sz="1200"/>
          </a:p>
        </p:txBody>
      </p:sp>
      <p:sp>
        <p:nvSpPr>
          <p:cNvPr id="455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8875" y="681038"/>
            <a:ext cx="4540250" cy="3405187"/>
          </a:xfrm>
          <a:ln/>
        </p:spPr>
      </p:sp>
      <p:sp>
        <p:nvSpPr>
          <p:cNvPr id="4556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13238"/>
            <a:ext cx="5486400" cy="4086225"/>
          </a:xfrm>
        </p:spPr>
        <p:txBody>
          <a:bodyPr lIns="91440" tIns="45720" rIns="91440" bIns="45720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5D0B2C-7572-E440-B8F3-F871EA3FAC2C}" type="slidenum">
              <a:rPr lang="en-US"/>
              <a:pPr/>
              <a:t>12</a:t>
            </a:fld>
            <a:endParaRPr lang="en-US"/>
          </a:p>
        </p:txBody>
      </p:sp>
      <p:sp>
        <p:nvSpPr>
          <p:cNvPr id="447490" name="Rectangle 7"/>
          <p:cNvSpPr txBox="1">
            <a:spLocks noGrp="1" noChangeArrowheads="1"/>
          </p:cNvSpPr>
          <p:nvPr/>
        </p:nvSpPr>
        <p:spPr bwMode="auto">
          <a:xfrm>
            <a:off x="3884613" y="8624888"/>
            <a:ext cx="29718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1" hangingPunct="1"/>
            <a:fld id="{341C886C-3ADA-A946-AE28-746E36F3A0A5}" type="slidenum">
              <a:rPr lang="en-US" sz="1200"/>
              <a:pPr algn="r" eaLnBrk="1" hangingPunct="1"/>
              <a:t>12</a:t>
            </a:fld>
            <a:endParaRPr lang="en-US" sz="1200"/>
          </a:p>
        </p:txBody>
      </p:sp>
      <p:sp>
        <p:nvSpPr>
          <p:cNvPr id="447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8875" y="681038"/>
            <a:ext cx="4540250" cy="34051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74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13238"/>
            <a:ext cx="5486400" cy="40862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F3335A-C412-894A-B6F4-A80C3AF3E937}" type="slidenum">
              <a:rPr lang="en-US"/>
              <a:pPr/>
              <a:t>13</a:t>
            </a:fld>
            <a:endParaRPr lang="en-US"/>
          </a:p>
        </p:txBody>
      </p:sp>
      <p:sp>
        <p:nvSpPr>
          <p:cNvPr id="433154" name="Rectangle 7"/>
          <p:cNvSpPr txBox="1">
            <a:spLocks noGrp="1" noChangeArrowheads="1"/>
          </p:cNvSpPr>
          <p:nvPr/>
        </p:nvSpPr>
        <p:spPr bwMode="auto">
          <a:xfrm>
            <a:off x="3884613" y="8624888"/>
            <a:ext cx="29718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1" hangingPunct="1"/>
            <a:fld id="{9FB20AB3-C57C-744E-AE22-2483E1EF8685}" type="slidenum">
              <a:rPr lang="en-US" sz="1200"/>
              <a:pPr algn="r" eaLnBrk="1" hangingPunct="1"/>
              <a:t>13</a:t>
            </a:fld>
            <a:endParaRPr lang="en-US" sz="1200"/>
          </a:p>
        </p:txBody>
      </p:sp>
      <p:sp>
        <p:nvSpPr>
          <p:cNvPr id="433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8875" y="681038"/>
            <a:ext cx="4540250" cy="3405187"/>
          </a:xfrm>
          <a:ln/>
        </p:spPr>
      </p:sp>
      <p:sp>
        <p:nvSpPr>
          <p:cNvPr id="4331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13238"/>
            <a:ext cx="5486400" cy="4086225"/>
          </a:xfrm>
        </p:spPr>
        <p:txBody>
          <a:bodyPr lIns="91440" tIns="45720" rIns="91440" bIns="45720"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0F2E86-FF5F-F544-B282-518C3746291E}" type="slidenum">
              <a:rPr lang="en-US"/>
              <a:pPr/>
              <a:t>14</a:t>
            </a:fld>
            <a:endParaRPr lang="en-US"/>
          </a:p>
        </p:txBody>
      </p:sp>
      <p:sp>
        <p:nvSpPr>
          <p:cNvPr id="435202" name="Rectangle 7"/>
          <p:cNvSpPr txBox="1">
            <a:spLocks noGrp="1" noChangeArrowheads="1"/>
          </p:cNvSpPr>
          <p:nvPr/>
        </p:nvSpPr>
        <p:spPr bwMode="auto">
          <a:xfrm>
            <a:off x="3884613" y="8624888"/>
            <a:ext cx="29718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1" hangingPunct="1"/>
            <a:fld id="{5CB7EAA8-ACAC-464D-8AF3-8FF9E7D3CD48}" type="slidenum">
              <a:rPr lang="en-US" sz="1200"/>
              <a:pPr algn="r" eaLnBrk="1" hangingPunct="1"/>
              <a:t>14</a:t>
            </a:fld>
            <a:endParaRPr lang="en-US" sz="1200"/>
          </a:p>
        </p:txBody>
      </p:sp>
      <p:sp>
        <p:nvSpPr>
          <p:cNvPr id="435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8875" y="681038"/>
            <a:ext cx="4540250" cy="3405187"/>
          </a:xfrm>
          <a:ln/>
        </p:spPr>
      </p:sp>
      <p:sp>
        <p:nvSpPr>
          <p:cNvPr id="4352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13238"/>
            <a:ext cx="5486400" cy="4086225"/>
          </a:xfrm>
        </p:spPr>
        <p:txBody>
          <a:bodyPr lIns="91440" tIns="45720" rIns="91440" bIns="45720"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3F3160-77CA-5C4D-8332-828FE6C32528}" type="slidenum">
              <a:rPr lang="en-US"/>
              <a:pPr/>
              <a:t>15</a:t>
            </a:fld>
            <a:endParaRPr lang="en-US"/>
          </a:p>
        </p:txBody>
      </p:sp>
      <p:sp>
        <p:nvSpPr>
          <p:cNvPr id="437250" name="Rectangle 7"/>
          <p:cNvSpPr txBox="1">
            <a:spLocks noGrp="1" noChangeArrowheads="1"/>
          </p:cNvSpPr>
          <p:nvPr/>
        </p:nvSpPr>
        <p:spPr bwMode="auto">
          <a:xfrm>
            <a:off x="3884613" y="8624888"/>
            <a:ext cx="29718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1" hangingPunct="1"/>
            <a:fld id="{788A2F11-8ED7-D34F-80F1-310682DF2B24}" type="slidenum">
              <a:rPr lang="en-US" sz="1200"/>
              <a:pPr algn="r" eaLnBrk="1" hangingPunct="1"/>
              <a:t>15</a:t>
            </a:fld>
            <a:endParaRPr lang="en-US" sz="1200"/>
          </a:p>
        </p:txBody>
      </p:sp>
      <p:sp>
        <p:nvSpPr>
          <p:cNvPr id="437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8875" y="681038"/>
            <a:ext cx="4540250" cy="3405187"/>
          </a:xfrm>
          <a:ln/>
        </p:spPr>
      </p:sp>
      <p:sp>
        <p:nvSpPr>
          <p:cNvPr id="4372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13238"/>
            <a:ext cx="5486400" cy="4086225"/>
          </a:xfrm>
        </p:spPr>
        <p:txBody>
          <a:bodyPr lIns="91440" tIns="45720" rIns="91440" bIns="45720"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081206-627C-7F43-8AE6-1070B7496404}" type="slidenum">
              <a:rPr lang="en-US"/>
              <a:pPr/>
              <a:t>16</a:t>
            </a:fld>
            <a:endParaRPr lang="en-US"/>
          </a:p>
        </p:txBody>
      </p:sp>
      <p:sp>
        <p:nvSpPr>
          <p:cNvPr id="355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0463" y="682625"/>
            <a:ext cx="4537075" cy="3403600"/>
          </a:xfrm>
          <a:ln/>
        </p:spPr>
      </p:sp>
      <p:sp>
        <p:nvSpPr>
          <p:cNvPr id="355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AFA708-BCEB-8F4C-8443-F4621ED81383}" type="slidenum">
              <a:rPr lang="en-US"/>
              <a:pPr/>
              <a:t>17</a:t>
            </a:fld>
            <a:endParaRPr lang="en-US"/>
          </a:p>
        </p:txBody>
      </p:sp>
      <p:sp>
        <p:nvSpPr>
          <p:cNvPr id="467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0463" y="682625"/>
            <a:ext cx="4537075" cy="3403600"/>
          </a:xfrm>
          <a:ln/>
        </p:spPr>
      </p:sp>
      <p:sp>
        <p:nvSpPr>
          <p:cNvPr id="467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D420C6-728B-4A47-B133-E2D86245C31F}" type="slidenum">
              <a:rPr lang="en-US"/>
              <a:pPr/>
              <a:t>18</a:t>
            </a:fld>
            <a:endParaRPr lang="en-US"/>
          </a:p>
        </p:txBody>
      </p:sp>
      <p:sp>
        <p:nvSpPr>
          <p:cNvPr id="439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0463" y="682625"/>
            <a:ext cx="4537075" cy="3403600"/>
          </a:xfrm>
          <a:ln/>
        </p:spPr>
      </p:sp>
      <p:sp>
        <p:nvSpPr>
          <p:cNvPr id="439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118F17-B7B9-3849-AD2B-3CC820E10051}" type="slidenum">
              <a:rPr lang="en-US"/>
              <a:pPr/>
              <a:t>2</a:t>
            </a:fld>
            <a:endParaRPr lang="en-US"/>
          </a:p>
        </p:txBody>
      </p:sp>
      <p:sp>
        <p:nvSpPr>
          <p:cNvPr id="406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0463" y="682625"/>
            <a:ext cx="4537075" cy="3403600"/>
          </a:xfrm>
          <a:ln/>
        </p:spPr>
      </p:sp>
      <p:sp>
        <p:nvSpPr>
          <p:cNvPr id="406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AFAD97-DB9A-AF49-9229-5247D5DEF439}" type="slidenum">
              <a:rPr lang="en-US"/>
              <a:pPr/>
              <a:t>3</a:t>
            </a:fld>
            <a:endParaRPr lang="en-US"/>
          </a:p>
        </p:txBody>
      </p:sp>
      <p:sp>
        <p:nvSpPr>
          <p:cNvPr id="465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0463" y="682625"/>
            <a:ext cx="4537075" cy="3403600"/>
          </a:xfrm>
          <a:ln/>
        </p:spPr>
      </p:sp>
      <p:sp>
        <p:nvSpPr>
          <p:cNvPr id="465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3FEB62-0A53-1B41-896A-D3B75AED8C04}" type="slidenum">
              <a:rPr lang="en-US"/>
              <a:pPr/>
              <a:t>4</a:t>
            </a:fld>
            <a:endParaRPr lang="en-US"/>
          </a:p>
        </p:txBody>
      </p:sp>
      <p:sp>
        <p:nvSpPr>
          <p:cNvPr id="474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0463" y="682625"/>
            <a:ext cx="4537075" cy="3403600"/>
          </a:xfrm>
          <a:ln/>
        </p:spPr>
      </p:sp>
      <p:sp>
        <p:nvSpPr>
          <p:cNvPr id="474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F01759-DC6E-DC45-96B6-B74779E91E78}" type="slidenum">
              <a:rPr lang="en-US"/>
              <a:pPr/>
              <a:t>5</a:t>
            </a:fld>
            <a:endParaRPr lang="en-US"/>
          </a:p>
        </p:txBody>
      </p:sp>
      <p:sp>
        <p:nvSpPr>
          <p:cNvPr id="461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0463" y="682625"/>
            <a:ext cx="4537075" cy="3403600"/>
          </a:xfrm>
          <a:ln/>
        </p:spPr>
      </p:sp>
      <p:sp>
        <p:nvSpPr>
          <p:cNvPr id="461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DAD9E5-F27B-B04B-8D97-9CA57870B20D}" type="slidenum">
              <a:rPr lang="en-US"/>
              <a:pPr/>
              <a:t>6</a:t>
            </a:fld>
            <a:endParaRPr lang="en-US"/>
          </a:p>
        </p:txBody>
      </p:sp>
      <p:sp>
        <p:nvSpPr>
          <p:cNvPr id="463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0463" y="682625"/>
            <a:ext cx="4537075" cy="3403600"/>
          </a:xfrm>
          <a:ln/>
        </p:spPr>
      </p:sp>
      <p:sp>
        <p:nvSpPr>
          <p:cNvPr id="463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689DBF-D6AD-AC46-A345-DA466AEE7168}" type="slidenum">
              <a:rPr lang="en-US"/>
              <a:pPr/>
              <a:t>7</a:t>
            </a:fld>
            <a:endParaRPr lang="en-US"/>
          </a:p>
        </p:txBody>
      </p:sp>
      <p:sp>
        <p:nvSpPr>
          <p:cNvPr id="457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0463" y="682625"/>
            <a:ext cx="4537075" cy="3403600"/>
          </a:xfrm>
          <a:ln/>
        </p:spPr>
      </p:sp>
      <p:sp>
        <p:nvSpPr>
          <p:cNvPr id="457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DD56AC-C937-1743-AA0B-7F3A771A5870}" type="slidenum">
              <a:rPr lang="en-US"/>
              <a:pPr/>
              <a:t>8</a:t>
            </a:fld>
            <a:endParaRPr lang="en-US"/>
          </a:p>
        </p:txBody>
      </p:sp>
      <p:sp>
        <p:nvSpPr>
          <p:cNvPr id="427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0463" y="682625"/>
            <a:ext cx="4537075" cy="3403600"/>
          </a:xfrm>
          <a:ln/>
        </p:spPr>
      </p:sp>
      <p:sp>
        <p:nvSpPr>
          <p:cNvPr id="427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8DD603-1DF8-2442-B789-1D012A69E803}" type="slidenum">
              <a:rPr lang="en-US"/>
              <a:pPr/>
              <a:t>9</a:t>
            </a:fld>
            <a:endParaRPr lang="en-US"/>
          </a:p>
        </p:txBody>
      </p:sp>
      <p:sp>
        <p:nvSpPr>
          <p:cNvPr id="445442" name="Rectangle 7"/>
          <p:cNvSpPr txBox="1">
            <a:spLocks noGrp="1" noChangeArrowheads="1"/>
          </p:cNvSpPr>
          <p:nvPr/>
        </p:nvSpPr>
        <p:spPr bwMode="auto">
          <a:xfrm>
            <a:off x="3884613" y="8624888"/>
            <a:ext cx="29718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1" hangingPunct="1"/>
            <a:fld id="{29B471B2-F3BC-A149-B0CF-2A163CF2FD4F}" type="slidenum">
              <a:rPr lang="en-US" sz="1200"/>
              <a:pPr algn="r" eaLnBrk="1" hangingPunct="1"/>
              <a:t>9</a:t>
            </a:fld>
            <a:endParaRPr lang="en-US" sz="1200"/>
          </a:p>
        </p:txBody>
      </p:sp>
      <p:sp>
        <p:nvSpPr>
          <p:cNvPr id="445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8875" y="681038"/>
            <a:ext cx="4540250" cy="34051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544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13238"/>
            <a:ext cx="5486400" cy="40862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123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125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5127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128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5129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0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1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2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3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134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135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5136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7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8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9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0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1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14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4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44" name="Rectangle 2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45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6AF7F5C-C4EB-6846-8876-CEFE294EB98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146" name="Rectangle 2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CFA617D-077B-3E4F-805D-1D17CA1E7B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5DB15BD-294E-F24A-8409-3376A5BE65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CD679CA-7050-614A-B15F-3E8A7DDDCE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698A47E-9EA8-6242-857A-C6F6241D7F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6B1F9C6-80F4-734B-9D4C-796532F3EE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1E0A076-467A-6A4A-9EA6-122F17F17D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3BCDA878-CA8B-E44C-A688-A3DE8A2135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8313CDC-377B-C941-994C-D78D03B556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D54FA4B-41E1-CD40-B52F-5DB2F4A4BD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336451AE-8881-3047-B403-A56851086B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099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01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102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410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104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4105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06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07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08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09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11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111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4112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3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1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119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2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412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412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1A7DA0A6-0D23-B643-A615-3401AD549539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066800"/>
            <a:ext cx="8229600" cy="1736725"/>
          </a:xfrm>
        </p:spPr>
        <p:txBody>
          <a:bodyPr/>
          <a:lstStyle/>
          <a:p>
            <a:r>
              <a:rPr lang="en-US" sz="4400" dirty="0">
                <a:solidFill>
                  <a:srgbClr val="FFFF00"/>
                </a:solidFill>
              </a:rPr>
              <a:t>Kids’ Inpatient Database:</a:t>
            </a:r>
            <a:br>
              <a:rPr lang="en-US" sz="4400" dirty="0">
                <a:solidFill>
                  <a:srgbClr val="FFFF00"/>
                </a:solidFill>
              </a:rPr>
            </a:br>
            <a:r>
              <a:rPr lang="en-US" sz="1000" dirty="0">
                <a:solidFill>
                  <a:srgbClr val="FFFF00"/>
                </a:solidFill>
              </a:rPr>
              <a:t/>
            </a:r>
            <a:br>
              <a:rPr lang="en-US" sz="1000" dirty="0">
                <a:solidFill>
                  <a:srgbClr val="FFFF00"/>
                </a:solidFill>
              </a:rPr>
            </a:br>
            <a:r>
              <a:rPr lang="en-US" sz="4400" dirty="0">
                <a:solidFill>
                  <a:srgbClr val="FFFF00"/>
                </a:solidFill>
              </a:rPr>
              <a:t> </a:t>
            </a:r>
            <a:r>
              <a:rPr lang="en-US" sz="4000" i="1" dirty="0">
                <a:solidFill>
                  <a:srgbClr val="FFFF00"/>
                </a:solidFill>
              </a:rPr>
              <a:t>Empowering</a:t>
            </a:r>
            <a:r>
              <a:rPr lang="en-US" sz="4000" dirty="0">
                <a:solidFill>
                  <a:srgbClr val="FFFF00"/>
                </a:solidFill>
              </a:rPr>
              <a:t> </a:t>
            </a:r>
            <a:r>
              <a:rPr lang="en-US" sz="4000" i="1" dirty="0">
                <a:solidFill>
                  <a:srgbClr val="FFFF00"/>
                </a:solidFill>
              </a:rPr>
              <a:t>Scientific Discovery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33800"/>
            <a:ext cx="6629400" cy="1752600"/>
          </a:xfrm>
        </p:spPr>
        <p:txBody>
          <a:bodyPr/>
          <a:lstStyle/>
          <a:p>
            <a:r>
              <a:rPr lang="en-US" sz="2800" dirty="0"/>
              <a:t>Jay G. Berry MD </a:t>
            </a:r>
            <a:r>
              <a:rPr lang="en-US" sz="2800" dirty="0" smtClean="0"/>
              <a:t>MPH</a:t>
            </a:r>
          </a:p>
          <a:p>
            <a:pPr>
              <a:spcBef>
                <a:spcPct val="50000"/>
              </a:spcBef>
            </a:pPr>
            <a:r>
              <a:rPr lang="en-US" sz="2000" dirty="0" smtClean="0">
                <a:effectLst/>
              </a:rPr>
              <a:t>Complex Care Service, Cerebral Palsy Program, Program for Patient Safety and Quality</a:t>
            </a:r>
          </a:p>
          <a:p>
            <a:pPr>
              <a:spcBef>
                <a:spcPct val="50000"/>
              </a:spcBef>
            </a:pPr>
            <a:r>
              <a:rPr lang="en-US" sz="2000" dirty="0" smtClean="0">
                <a:effectLst/>
              </a:rPr>
              <a:t>Division of General Pediatrics</a:t>
            </a:r>
            <a:r>
              <a:rPr lang="en-US" sz="2000" dirty="0" smtClean="0">
                <a:effectLst/>
              </a:rPr>
              <a:t>, Children’s </a:t>
            </a:r>
            <a:r>
              <a:rPr lang="en-US" sz="2000" dirty="0" smtClean="0">
                <a:effectLst/>
              </a:rPr>
              <a:t>Hospital Boston, Boston, MA                              </a:t>
            </a:r>
          </a:p>
          <a:p>
            <a:endParaRPr lang="en-US" sz="2800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Mortality Following Tracheotomy</a:t>
            </a:r>
          </a:p>
        </p:txBody>
      </p:sp>
      <p:sp>
        <p:nvSpPr>
          <p:cNvPr id="42803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dirty="0"/>
              <a:t>Existing evidence</a:t>
            </a:r>
          </a:p>
          <a:p>
            <a:pPr lvl="1"/>
            <a:r>
              <a:rPr lang="en-US" dirty="0"/>
              <a:t>1-3% early mortality rate</a:t>
            </a:r>
          </a:p>
          <a:p>
            <a:pPr lvl="1"/>
            <a:r>
              <a:rPr lang="en-US" dirty="0"/>
              <a:t>Single institutions</a:t>
            </a:r>
          </a:p>
          <a:p>
            <a:endParaRPr lang="en-US" dirty="0"/>
          </a:p>
          <a:p>
            <a:r>
              <a:rPr lang="en-US" dirty="0"/>
              <a:t>Mortality may be under-estimated</a:t>
            </a:r>
            <a:endParaRPr lang="en-US" sz="1000" dirty="0"/>
          </a:p>
          <a:p>
            <a:pPr lvl="1"/>
            <a:r>
              <a:rPr lang="en-US" dirty="0"/>
              <a:t>Rising patient complexity</a:t>
            </a:r>
          </a:p>
          <a:p>
            <a:pPr lvl="1"/>
            <a:r>
              <a:rPr lang="en-US" dirty="0"/>
              <a:t>Presence of tenuous co-morbid conditions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4000" dirty="0">
                <a:solidFill>
                  <a:srgbClr val="FFFF00"/>
                </a:solidFill>
              </a:rPr>
              <a:t>Tracheotomy Mortality Analysis</a:t>
            </a:r>
          </a:p>
        </p:txBody>
      </p:sp>
      <p:sp>
        <p:nvSpPr>
          <p:cNvPr id="4546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686800" cy="4495800"/>
          </a:xfrm>
        </p:spPr>
        <p:txBody>
          <a:bodyPr/>
          <a:lstStyle/>
          <a:p>
            <a:r>
              <a:rPr lang="en-US" dirty="0"/>
              <a:t>Kids’ Inpatient Database 2006</a:t>
            </a:r>
          </a:p>
          <a:p>
            <a:pPr>
              <a:buFontTx/>
              <a:buNone/>
            </a:pPr>
            <a:endParaRPr lang="en-US" sz="600" dirty="0"/>
          </a:p>
          <a:p>
            <a:pPr lvl="1"/>
            <a:r>
              <a:rPr lang="en-US" dirty="0"/>
              <a:t>Tracheotomy ICD-9 codes</a:t>
            </a:r>
            <a:endParaRPr lang="en-US" sz="700" dirty="0"/>
          </a:p>
          <a:p>
            <a:pPr lvl="1"/>
            <a:r>
              <a:rPr lang="en-US" dirty="0"/>
              <a:t>In-hospital mortality</a:t>
            </a:r>
          </a:p>
          <a:p>
            <a:pPr>
              <a:buFontTx/>
              <a:buNone/>
            </a:pPr>
            <a:endParaRPr lang="en-US" sz="2800" dirty="0"/>
          </a:p>
          <a:p>
            <a:r>
              <a:rPr lang="en-US" dirty="0"/>
              <a:t>Partition, Regression Tree Modeling</a:t>
            </a:r>
          </a:p>
          <a:p>
            <a:pPr>
              <a:buFontTx/>
              <a:buNone/>
            </a:pPr>
            <a:endParaRPr lang="en-US" sz="600" dirty="0"/>
          </a:p>
          <a:p>
            <a:pPr lvl="1"/>
            <a:r>
              <a:rPr lang="en-US" dirty="0"/>
              <a:t>Demographic and co-morbid conditions</a:t>
            </a:r>
            <a:endParaRPr lang="en-US" sz="700" dirty="0"/>
          </a:p>
          <a:p>
            <a:pPr lvl="1"/>
            <a:r>
              <a:rPr lang="en-US" dirty="0"/>
              <a:t>Characteristic combinations and mortality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838200"/>
            <a:ext cx="8229600" cy="334963"/>
          </a:xfrm>
        </p:spPr>
        <p:txBody>
          <a:bodyPr/>
          <a:lstStyle/>
          <a:p>
            <a:r>
              <a:rPr lang="en-US" sz="3600" dirty="0">
                <a:solidFill>
                  <a:srgbClr val="FFFF00"/>
                </a:solidFill>
              </a:rPr>
              <a:t>KID 2006</a:t>
            </a:r>
            <a:r>
              <a:rPr lang="en-US" sz="3600" b="1" dirty="0">
                <a:solidFill>
                  <a:srgbClr val="FFFF00"/>
                </a:solidFill>
              </a:rPr>
              <a:t> </a:t>
            </a:r>
            <a:br>
              <a:rPr lang="en-US" sz="3600" b="1" dirty="0">
                <a:solidFill>
                  <a:srgbClr val="FFFF00"/>
                </a:solidFill>
              </a:rPr>
            </a:br>
            <a:r>
              <a:rPr lang="en-US" sz="2800" dirty="0">
                <a:solidFill>
                  <a:srgbClr val="FFFF00"/>
                </a:solidFill>
              </a:rPr>
              <a:t>4,751 Tracheotomy Hospitalizations</a:t>
            </a:r>
            <a:endParaRPr lang="en-US" sz="2800" b="1" dirty="0">
              <a:solidFill>
                <a:srgbClr val="FFFF00"/>
              </a:solidFill>
            </a:endParaRPr>
          </a:p>
        </p:txBody>
      </p:sp>
      <p:graphicFrame>
        <p:nvGraphicFramePr>
          <p:cNvPr id="446493" name="Group 29"/>
          <p:cNvGraphicFramePr>
            <a:graphicFrameLocks noGrp="1"/>
          </p:cNvGraphicFramePr>
          <p:nvPr/>
        </p:nvGraphicFramePr>
        <p:xfrm>
          <a:off x="609600" y="2057400"/>
          <a:ext cx="8077200" cy="3802699"/>
        </p:xfrm>
        <a:graphic>
          <a:graphicData uri="http://schemas.openxmlformats.org/drawingml/2006/table">
            <a:tbl>
              <a:tblPr/>
              <a:tblGrid>
                <a:gridCol w="5257800"/>
                <a:gridCol w="2819400"/>
              </a:tblGrid>
              <a:tr h="534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      Neurological Impairment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   46%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2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      Chronic Lung Disease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   44% 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      Upper Airway Anomaly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   28%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2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      Congenital Heart Disease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   19%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      Prematurity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   13%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7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        </a:t>
                      </a:r>
                      <a:r>
                        <a:rPr kumimoji="0" lang="en-US" sz="2400" b="0" i="1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≥ 2 Clinical Conditions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   67%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r>
              <a:rPr lang="en-US" sz="4000" dirty="0">
                <a:solidFill>
                  <a:srgbClr val="FFFF00"/>
                </a:solidFill>
              </a:rPr>
              <a:t>Tracheotomy </a:t>
            </a:r>
            <a:br>
              <a:rPr lang="en-US" sz="4000" dirty="0">
                <a:solidFill>
                  <a:srgbClr val="FFFF00"/>
                </a:solidFill>
              </a:rPr>
            </a:br>
            <a:r>
              <a:rPr lang="en-US" sz="4000" dirty="0">
                <a:solidFill>
                  <a:srgbClr val="FFFF00"/>
                </a:solidFill>
              </a:rPr>
              <a:t>Mortality Regression Tree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228600" y="1676400"/>
            <a:ext cx="8686800" cy="4648200"/>
            <a:chOff x="228600" y="1676400"/>
            <a:chExt cx="8686800" cy="4648200"/>
          </a:xfrm>
        </p:grpSpPr>
        <p:sp>
          <p:nvSpPr>
            <p:cNvPr id="432131" name="AutoShape 49"/>
            <p:cNvSpPr>
              <a:spLocks noChangeArrowheads="1"/>
            </p:cNvSpPr>
            <p:nvPr/>
          </p:nvSpPr>
          <p:spPr bwMode="auto">
            <a:xfrm>
              <a:off x="3657600" y="1676400"/>
              <a:ext cx="1752600" cy="7620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All Patients</a:t>
              </a:r>
            </a:p>
            <a:p>
              <a:pPr algn="ctr"/>
              <a:r>
                <a:rPr lang="en-US"/>
                <a:t>Mortality = </a:t>
              </a:r>
              <a:r>
                <a:rPr lang="en-US" b="1"/>
                <a:t>9%</a:t>
              </a:r>
            </a:p>
          </p:txBody>
        </p:sp>
        <p:sp>
          <p:nvSpPr>
            <p:cNvPr id="432132" name="AutoShape 50"/>
            <p:cNvSpPr>
              <a:spLocks noChangeArrowheads="1"/>
            </p:cNvSpPr>
            <p:nvPr/>
          </p:nvSpPr>
          <p:spPr bwMode="auto">
            <a:xfrm>
              <a:off x="1447800" y="2895600"/>
              <a:ext cx="2438400" cy="7620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400"/>
            </a:p>
            <a:p>
              <a:pPr algn="ctr"/>
              <a:r>
                <a:rPr lang="en-US" sz="1600"/>
                <a:t>Cong. Heart Disease (-)</a:t>
              </a:r>
            </a:p>
            <a:p>
              <a:pPr algn="ctr"/>
              <a:endParaRPr lang="en-US" sz="400"/>
            </a:p>
            <a:p>
              <a:pPr algn="ctr"/>
              <a:r>
                <a:rPr lang="en-US" sz="1600" b="1"/>
                <a:t>6%</a:t>
              </a:r>
            </a:p>
          </p:txBody>
        </p:sp>
        <p:sp>
          <p:nvSpPr>
            <p:cNvPr id="432133" name="AutoShape 51"/>
            <p:cNvSpPr>
              <a:spLocks noChangeArrowheads="1"/>
            </p:cNvSpPr>
            <p:nvPr/>
          </p:nvSpPr>
          <p:spPr bwMode="auto">
            <a:xfrm>
              <a:off x="5181600" y="2895600"/>
              <a:ext cx="2438400" cy="7620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400"/>
            </a:p>
            <a:p>
              <a:pPr algn="ctr"/>
              <a:r>
                <a:rPr lang="en-US" sz="1600"/>
                <a:t>Cong. Heart Disease (+)</a:t>
              </a:r>
            </a:p>
            <a:p>
              <a:pPr algn="ctr"/>
              <a:endParaRPr lang="en-US" sz="400"/>
            </a:p>
            <a:p>
              <a:pPr algn="ctr"/>
              <a:r>
                <a:rPr lang="en-US" sz="1600" b="1"/>
                <a:t>19%</a:t>
              </a:r>
            </a:p>
          </p:txBody>
        </p:sp>
        <p:sp>
          <p:nvSpPr>
            <p:cNvPr id="432134" name="AutoShape 63"/>
            <p:cNvSpPr>
              <a:spLocks noChangeArrowheads="1"/>
            </p:cNvSpPr>
            <p:nvPr/>
          </p:nvSpPr>
          <p:spPr bwMode="auto">
            <a:xfrm>
              <a:off x="7543800" y="5410200"/>
              <a:ext cx="1371600" cy="9144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400"/>
            </a:p>
            <a:p>
              <a:pPr algn="ctr"/>
              <a:r>
                <a:rPr lang="en-US" sz="1600"/>
                <a:t>Age &lt; 1 year </a:t>
              </a:r>
            </a:p>
            <a:p>
              <a:pPr algn="ctr"/>
              <a:endParaRPr lang="en-US" sz="400"/>
            </a:p>
            <a:p>
              <a:pPr algn="ctr"/>
              <a:r>
                <a:rPr lang="en-US" sz="1600" b="1"/>
                <a:t>30%</a:t>
              </a:r>
            </a:p>
          </p:txBody>
        </p:sp>
        <p:sp>
          <p:nvSpPr>
            <p:cNvPr id="432135" name="AutoShape 64"/>
            <p:cNvSpPr>
              <a:spLocks noChangeArrowheads="1"/>
            </p:cNvSpPr>
            <p:nvPr/>
          </p:nvSpPr>
          <p:spPr bwMode="auto">
            <a:xfrm>
              <a:off x="5791200" y="5410200"/>
              <a:ext cx="1447800" cy="9144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400"/>
            </a:p>
            <a:p>
              <a:pPr algn="ctr"/>
              <a:r>
                <a:rPr lang="en-US" sz="1600"/>
                <a:t>Age </a:t>
              </a:r>
              <a:r>
                <a:rPr lang="en-US" sz="1600">
                  <a:ea typeface="Arial" charset="0"/>
                  <a:cs typeface="Arial" charset="0"/>
                </a:rPr>
                <a:t>≥ 1 year</a:t>
              </a:r>
              <a:r>
                <a:rPr lang="en-US" sz="1600"/>
                <a:t> </a:t>
              </a:r>
            </a:p>
            <a:p>
              <a:pPr algn="ctr"/>
              <a:endParaRPr lang="en-US" sz="400"/>
            </a:p>
            <a:p>
              <a:pPr algn="ctr"/>
              <a:r>
                <a:rPr lang="en-US" sz="1600" b="1"/>
                <a:t>12%</a:t>
              </a:r>
            </a:p>
          </p:txBody>
        </p:sp>
        <p:sp>
          <p:nvSpPr>
            <p:cNvPr id="432136" name="AutoShape 65"/>
            <p:cNvSpPr>
              <a:spLocks noChangeArrowheads="1"/>
            </p:cNvSpPr>
            <p:nvPr/>
          </p:nvSpPr>
          <p:spPr bwMode="auto">
            <a:xfrm>
              <a:off x="990600" y="4114800"/>
              <a:ext cx="1524000" cy="9144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400"/>
            </a:p>
            <a:p>
              <a:pPr algn="ctr"/>
              <a:r>
                <a:rPr lang="en-US" sz="1600"/>
                <a:t>Prematurity (-)</a:t>
              </a:r>
            </a:p>
            <a:p>
              <a:pPr algn="ctr"/>
              <a:endParaRPr lang="en-US" sz="400"/>
            </a:p>
            <a:p>
              <a:pPr algn="ctr"/>
              <a:r>
                <a:rPr lang="en-US" sz="1600" b="1"/>
                <a:t>5%</a:t>
              </a:r>
            </a:p>
          </p:txBody>
        </p:sp>
        <p:sp>
          <p:nvSpPr>
            <p:cNvPr id="432137" name="AutoShape 66"/>
            <p:cNvSpPr>
              <a:spLocks noChangeArrowheads="1"/>
            </p:cNvSpPr>
            <p:nvPr/>
          </p:nvSpPr>
          <p:spPr bwMode="auto">
            <a:xfrm>
              <a:off x="2819400" y="4114800"/>
              <a:ext cx="1524000" cy="9144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400"/>
            </a:p>
            <a:p>
              <a:pPr algn="ctr"/>
              <a:r>
                <a:rPr lang="en-US" sz="1600"/>
                <a:t>Prematurity (+)</a:t>
              </a:r>
            </a:p>
            <a:p>
              <a:pPr algn="ctr"/>
              <a:endParaRPr lang="en-US" sz="400"/>
            </a:p>
            <a:p>
              <a:pPr algn="ctr"/>
              <a:r>
                <a:rPr lang="en-US" sz="1600" b="1"/>
                <a:t>17%</a:t>
              </a:r>
            </a:p>
          </p:txBody>
        </p:sp>
        <p:sp>
          <p:nvSpPr>
            <p:cNvPr id="432138" name="AutoShape 67"/>
            <p:cNvSpPr>
              <a:spLocks noChangeArrowheads="1"/>
            </p:cNvSpPr>
            <p:nvPr/>
          </p:nvSpPr>
          <p:spPr bwMode="auto">
            <a:xfrm>
              <a:off x="4800600" y="4114800"/>
              <a:ext cx="1447800" cy="9144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100"/>
            </a:p>
            <a:p>
              <a:pPr algn="ctr"/>
              <a:r>
                <a:rPr lang="en-US" sz="1600"/>
                <a:t>Airway </a:t>
              </a:r>
            </a:p>
            <a:p>
              <a:pPr algn="ctr"/>
              <a:r>
                <a:rPr lang="en-US" sz="1600"/>
                <a:t>Anomaly (+)</a:t>
              </a:r>
            </a:p>
            <a:p>
              <a:pPr algn="ctr"/>
              <a:endParaRPr lang="en-US" sz="400"/>
            </a:p>
            <a:p>
              <a:pPr algn="ctr"/>
              <a:r>
                <a:rPr lang="en-US" sz="1600" b="1"/>
                <a:t>7%</a:t>
              </a:r>
            </a:p>
          </p:txBody>
        </p:sp>
        <p:sp>
          <p:nvSpPr>
            <p:cNvPr id="432139" name="AutoShape 68"/>
            <p:cNvSpPr>
              <a:spLocks noChangeArrowheads="1"/>
            </p:cNvSpPr>
            <p:nvPr/>
          </p:nvSpPr>
          <p:spPr bwMode="auto">
            <a:xfrm>
              <a:off x="6553200" y="4114800"/>
              <a:ext cx="1524000" cy="9144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100"/>
            </a:p>
            <a:p>
              <a:pPr algn="ctr"/>
              <a:r>
                <a:rPr lang="en-US" sz="1600"/>
                <a:t>Airway </a:t>
              </a:r>
            </a:p>
            <a:p>
              <a:pPr algn="ctr"/>
              <a:r>
                <a:rPr lang="en-US" sz="1600"/>
                <a:t>Anomaly (-)</a:t>
              </a:r>
            </a:p>
            <a:p>
              <a:pPr algn="ctr"/>
              <a:endParaRPr lang="en-US" sz="400"/>
            </a:p>
            <a:p>
              <a:pPr algn="ctr"/>
              <a:r>
                <a:rPr lang="en-US" sz="1600" b="1"/>
                <a:t>27%</a:t>
              </a:r>
            </a:p>
          </p:txBody>
        </p:sp>
        <p:sp>
          <p:nvSpPr>
            <p:cNvPr id="432140" name="AutoShape 69"/>
            <p:cNvSpPr>
              <a:spLocks noChangeArrowheads="1"/>
            </p:cNvSpPr>
            <p:nvPr/>
          </p:nvSpPr>
          <p:spPr bwMode="auto">
            <a:xfrm>
              <a:off x="228600" y="5410200"/>
              <a:ext cx="1371600" cy="9144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100"/>
            </a:p>
            <a:p>
              <a:pPr algn="ctr"/>
              <a:r>
                <a:rPr lang="en-US" sz="1600"/>
                <a:t>Airway </a:t>
              </a:r>
            </a:p>
            <a:p>
              <a:pPr algn="ctr"/>
              <a:r>
                <a:rPr lang="en-US" sz="1600"/>
                <a:t>Anomaly (+)</a:t>
              </a:r>
            </a:p>
            <a:p>
              <a:pPr algn="ctr"/>
              <a:endParaRPr lang="en-US" sz="400"/>
            </a:p>
            <a:p>
              <a:pPr algn="ctr"/>
              <a:r>
                <a:rPr lang="en-US" sz="1600" b="1"/>
                <a:t>2%</a:t>
              </a:r>
            </a:p>
          </p:txBody>
        </p:sp>
        <p:sp>
          <p:nvSpPr>
            <p:cNvPr id="432141" name="AutoShape 70"/>
            <p:cNvSpPr>
              <a:spLocks noChangeArrowheads="1"/>
            </p:cNvSpPr>
            <p:nvPr/>
          </p:nvSpPr>
          <p:spPr bwMode="auto">
            <a:xfrm>
              <a:off x="1905000" y="5410200"/>
              <a:ext cx="1371600" cy="9144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100"/>
            </a:p>
            <a:p>
              <a:pPr algn="ctr"/>
              <a:r>
                <a:rPr lang="en-US" sz="1600"/>
                <a:t>Airway </a:t>
              </a:r>
            </a:p>
            <a:p>
              <a:pPr algn="ctr"/>
              <a:r>
                <a:rPr lang="en-US" sz="1600"/>
                <a:t>Anomaly (-)</a:t>
              </a:r>
            </a:p>
            <a:p>
              <a:pPr algn="ctr"/>
              <a:endParaRPr lang="en-US" sz="400"/>
            </a:p>
            <a:p>
              <a:pPr algn="ctr"/>
              <a:r>
                <a:rPr lang="en-US" sz="1600" b="1"/>
                <a:t>6%</a:t>
              </a:r>
            </a:p>
          </p:txBody>
        </p:sp>
        <p:sp>
          <p:nvSpPr>
            <p:cNvPr id="432142" name="Line 71"/>
            <p:cNvSpPr>
              <a:spLocks noChangeShapeType="1"/>
            </p:cNvSpPr>
            <p:nvPr/>
          </p:nvSpPr>
          <p:spPr bwMode="auto">
            <a:xfrm>
              <a:off x="4572000" y="2438400"/>
              <a:ext cx="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143" name="Line 72"/>
            <p:cNvSpPr>
              <a:spLocks noChangeShapeType="1"/>
            </p:cNvSpPr>
            <p:nvPr/>
          </p:nvSpPr>
          <p:spPr bwMode="auto">
            <a:xfrm>
              <a:off x="2667000" y="3657600"/>
              <a:ext cx="0" cy="914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144" name="Line 73"/>
            <p:cNvSpPr>
              <a:spLocks noChangeShapeType="1"/>
            </p:cNvSpPr>
            <p:nvPr/>
          </p:nvSpPr>
          <p:spPr bwMode="auto">
            <a:xfrm>
              <a:off x="6400800" y="3657600"/>
              <a:ext cx="0" cy="914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145" name="Line 74"/>
            <p:cNvSpPr>
              <a:spLocks noChangeShapeType="1"/>
            </p:cNvSpPr>
            <p:nvPr/>
          </p:nvSpPr>
          <p:spPr bwMode="auto">
            <a:xfrm>
              <a:off x="1752600" y="5029200"/>
              <a:ext cx="0" cy="914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146" name="Line 75"/>
            <p:cNvSpPr>
              <a:spLocks noChangeShapeType="1"/>
            </p:cNvSpPr>
            <p:nvPr/>
          </p:nvSpPr>
          <p:spPr bwMode="auto">
            <a:xfrm>
              <a:off x="7391400" y="5029200"/>
              <a:ext cx="0" cy="914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147" name="Line 76"/>
            <p:cNvSpPr>
              <a:spLocks noChangeShapeType="1"/>
            </p:cNvSpPr>
            <p:nvPr/>
          </p:nvSpPr>
          <p:spPr bwMode="auto">
            <a:xfrm>
              <a:off x="3886200" y="3200400"/>
              <a:ext cx="1295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148" name="Line 77"/>
            <p:cNvSpPr>
              <a:spLocks noChangeShapeType="1"/>
            </p:cNvSpPr>
            <p:nvPr/>
          </p:nvSpPr>
          <p:spPr bwMode="auto">
            <a:xfrm>
              <a:off x="2514600" y="4572000"/>
              <a:ext cx="304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149" name="Line 78"/>
            <p:cNvSpPr>
              <a:spLocks noChangeShapeType="1"/>
            </p:cNvSpPr>
            <p:nvPr/>
          </p:nvSpPr>
          <p:spPr bwMode="auto">
            <a:xfrm>
              <a:off x="6248400" y="4572000"/>
              <a:ext cx="304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150" name="Line 79"/>
            <p:cNvSpPr>
              <a:spLocks noChangeShapeType="1"/>
            </p:cNvSpPr>
            <p:nvPr/>
          </p:nvSpPr>
          <p:spPr bwMode="auto">
            <a:xfrm>
              <a:off x="7239000" y="5943600"/>
              <a:ext cx="304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151" name="Line 80"/>
            <p:cNvSpPr>
              <a:spLocks noChangeShapeType="1"/>
            </p:cNvSpPr>
            <p:nvPr/>
          </p:nvSpPr>
          <p:spPr bwMode="auto">
            <a:xfrm>
              <a:off x="1600200" y="5943600"/>
              <a:ext cx="304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r>
              <a:rPr lang="en-US" sz="4000" dirty="0">
                <a:solidFill>
                  <a:srgbClr val="FFFF00"/>
                </a:solidFill>
              </a:rPr>
              <a:t>Tracheotomy </a:t>
            </a:r>
            <a:br>
              <a:rPr lang="en-US" sz="4000" dirty="0">
                <a:solidFill>
                  <a:srgbClr val="FFFF00"/>
                </a:solidFill>
              </a:rPr>
            </a:br>
            <a:r>
              <a:rPr lang="en-US" sz="4000" dirty="0">
                <a:solidFill>
                  <a:srgbClr val="FFFF00"/>
                </a:solidFill>
              </a:rPr>
              <a:t>Mortality Regression Tree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228600" y="1676400"/>
            <a:ext cx="8686800" cy="4648200"/>
            <a:chOff x="228600" y="1676400"/>
            <a:chExt cx="8686800" cy="4648200"/>
          </a:xfrm>
        </p:grpSpPr>
        <p:sp>
          <p:nvSpPr>
            <p:cNvPr id="434179" name="AutoShape 3"/>
            <p:cNvSpPr>
              <a:spLocks noChangeArrowheads="1"/>
            </p:cNvSpPr>
            <p:nvPr/>
          </p:nvSpPr>
          <p:spPr bwMode="auto">
            <a:xfrm>
              <a:off x="3657600" y="1676400"/>
              <a:ext cx="1752600" cy="7620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All Patients</a:t>
              </a:r>
            </a:p>
            <a:p>
              <a:pPr algn="ctr"/>
              <a:r>
                <a:rPr lang="en-US"/>
                <a:t>Mortality = </a:t>
              </a:r>
              <a:r>
                <a:rPr lang="en-US" b="1"/>
                <a:t>9%</a:t>
              </a:r>
            </a:p>
          </p:txBody>
        </p:sp>
        <p:sp>
          <p:nvSpPr>
            <p:cNvPr id="434180" name="AutoShape 4"/>
            <p:cNvSpPr>
              <a:spLocks noChangeArrowheads="1"/>
            </p:cNvSpPr>
            <p:nvPr/>
          </p:nvSpPr>
          <p:spPr bwMode="auto">
            <a:xfrm>
              <a:off x="1447800" y="2895600"/>
              <a:ext cx="2438400" cy="7620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400"/>
            </a:p>
            <a:p>
              <a:pPr algn="ctr"/>
              <a:r>
                <a:rPr lang="en-US" sz="1600"/>
                <a:t>Cong. Heart Disease (-)</a:t>
              </a:r>
            </a:p>
            <a:p>
              <a:pPr algn="ctr"/>
              <a:endParaRPr lang="en-US" sz="400"/>
            </a:p>
            <a:p>
              <a:pPr algn="ctr"/>
              <a:r>
                <a:rPr lang="en-US" sz="1600" b="1"/>
                <a:t>6%</a:t>
              </a:r>
            </a:p>
          </p:txBody>
        </p:sp>
        <p:sp>
          <p:nvSpPr>
            <p:cNvPr id="434181" name="AutoShape 5"/>
            <p:cNvSpPr>
              <a:spLocks noChangeArrowheads="1"/>
            </p:cNvSpPr>
            <p:nvPr/>
          </p:nvSpPr>
          <p:spPr bwMode="auto">
            <a:xfrm>
              <a:off x="5181600" y="2895600"/>
              <a:ext cx="2438400" cy="76200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400"/>
            </a:p>
            <a:p>
              <a:pPr algn="ctr"/>
              <a:r>
                <a:rPr lang="en-US" sz="1600">
                  <a:solidFill>
                    <a:schemeClr val="tx1">
                      <a:alpha val="28000"/>
                    </a:schemeClr>
                  </a:solidFill>
                </a:rPr>
                <a:t>Cong. Heart Disease (+)</a:t>
              </a:r>
            </a:p>
            <a:p>
              <a:pPr algn="ctr"/>
              <a:endParaRPr lang="en-US" sz="400">
                <a:solidFill>
                  <a:schemeClr val="tx1">
                    <a:alpha val="28000"/>
                  </a:schemeClr>
                </a:solidFill>
              </a:endParaRPr>
            </a:p>
            <a:p>
              <a:pPr algn="ctr"/>
              <a:r>
                <a:rPr lang="en-US" sz="1600" b="1">
                  <a:solidFill>
                    <a:schemeClr val="tx1">
                      <a:alpha val="28000"/>
                    </a:schemeClr>
                  </a:solidFill>
                </a:rPr>
                <a:t>19%</a:t>
              </a:r>
              <a:endParaRPr lang="en-US" sz="1600" b="1"/>
            </a:p>
          </p:txBody>
        </p:sp>
        <p:sp>
          <p:nvSpPr>
            <p:cNvPr id="434182" name="AutoShape 6"/>
            <p:cNvSpPr>
              <a:spLocks noChangeArrowheads="1"/>
            </p:cNvSpPr>
            <p:nvPr/>
          </p:nvSpPr>
          <p:spPr bwMode="auto">
            <a:xfrm>
              <a:off x="7543800" y="5410200"/>
              <a:ext cx="1371600" cy="91440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400"/>
            </a:p>
            <a:p>
              <a:pPr algn="ctr"/>
              <a:r>
                <a:rPr lang="en-US" sz="1600">
                  <a:solidFill>
                    <a:schemeClr val="tx1">
                      <a:alpha val="26999"/>
                    </a:schemeClr>
                  </a:solidFill>
                </a:rPr>
                <a:t>Age &lt; 1 year </a:t>
              </a:r>
            </a:p>
            <a:p>
              <a:pPr algn="ctr"/>
              <a:endParaRPr lang="en-US" sz="400">
                <a:solidFill>
                  <a:schemeClr val="tx1">
                    <a:alpha val="26999"/>
                  </a:schemeClr>
                </a:solidFill>
              </a:endParaRPr>
            </a:p>
            <a:p>
              <a:pPr algn="ctr"/>
              <a:r>
                <a:rPr lang="en-US" sz="1600" b="1">
                  <a:solidFill>
                    <a:schemeClr val="tx1">
                      <a:alpha val="26999"/>
                    </a:schemeClr>
                  </a:solidFill>
                </a:rPr>
                <a:t>30%</a:t>
              </a:r>
              <a:endParaRPr lang="en-US" sz="1600" b="1"/>
            </a:p>
          </p:txBody>
        </p:sp>
        <p:sp>
          <p:nvSpPr>
            <p:cNvPr id="434183" name="AutoShape 7"/>
            <p:cNvSpPr>
              <a:spLocks noChangeArrowheads="1"/>
            </p:cNvSpPr>
            <p:nvPr/>
          </p:nvSpPr>
          <p:spPr bwMode="auto">
            <a:xfrm>
              <a:off x="5791200" y="5410200"/>
              <a:ext cx="1447800" cy="91440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400"/>
            </a:p>
            <a:p>
              <a:pPr algn="ctr"/>
              <a:r>
                <a:rPr lang="en-US" sz="1600">
                  <a:solidFill>
                    <a:schemeClr val="tx1">
                      <a:alpha val="23000"/>
                    </a:schemeClr>
                  </a:solidFill>
                </a:rPr>
                <a:t>Age </a:t>
              </a:r>
              <a:r>
                <a:rPr lang="en-US" sz="1600">
                  <a:solidFill>
                    <a:schemeClr val="tx1">
                      <a:alpha val="23000"/>
                    </a:schemeClr>
                  </a:solidFill>
                  <a:ea typeface="Arial" charset="0"/>
                  <a:cs typeface="Arial" charset="0"/>
                </a:rPr>
                <a:t>≥ 1 year</a:t>
              </a:r>
              <a:r>
                <a:rPr lang="en-US" sz="1600">
                  <a:solidFill>
                    <a:schemeClr val="tx1">
                      <a:alpha val="23000"/>
                    </a:schemeClr>
                  </a:solidFill>
                </a:rPr>
                <a:t> </a:t>
              </a:r>
            </a:p>
            <a:p>
              <a:pPr algn="ctr"/>
              <a:endParaRPr lang="en-US" sz="400">
                <a:solidFill>
                  <a:schemeClr val="tx1">
                    <a:alpha val="23000"/>
                  </a:schemeClr>
                </a:solidFill>
              </a:endParaRPr>
            </a:p>
            <a:p>
              <a:pPr algn="ctr"/>
              <a:r>
                <a:rPr lang="en-US" sz="1600" b="1">
                  <a:solidFill>
                    <a:schemeClr val="tx1">
                      <a:alpha val="23000"/>
                    </a:schemeClr>
                  </a:solidFill>
                </a:rPr>
                <a:t>12%</a:t>
              </a:r>
              <a:endParaRPr lang="en-US" sz="1600" b="1"/>
            </a:p>
          </p:txBody>
        </p:sp>
        <p:sp>
          <p:nvSpPr>
            <p:cNvPr id="434184" name="AutoShape 8"/>
            <p:cNvSpPr>
              <a:spLocks noChangeArrowheads="1"/>
            </p:cNvSpPr>
            <p:nvPr/>
          </p:nvSpPr>
          <p:spPr bwMode="auto">
            <a:xfrm>
              <a:off x="990600" y="4114800"/>
              <a:ext cx="1524000" cy="9144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400"/>
            </a:p>
            <a:p>
              <a:pPr algn="ctr"/>
              <a:r>
                <a:rPr lang="en-US" sz="1600"/>
                <a:t>Prematurity (-)</a:t>
              </a:r>
            </a:p>
            <a:p>
              <a:pPr algn="ctr"/>
              <a:endParaRPr lang="en-US" sz="400"/>
            </a:p>
            <a:p>
              <a:pPr algn="ctr"/>
              <a:r>
                <a:rPr lang="en-US" sz="1600" b="1"/>
                <a:t>5%</a:t>
              </a:r>
            </a:p>
          </p:txBody>
        </p:sp>
        <p:sp>
          <p:nvSpPr>
            <p:cNvPr id="434185" name="AutoShape 9"/>
            <p:cNvSpPr>
              <a:spLocks noChangeArrowheads="1"/>
            </p:cNvSpPr>
            <p:nvPr/>
          </p:nvSpPr>
          <p:spPr bwMode="auto">
            <a:xfrm>
              <a:off x="2819400" y="4114800"/>
              <a:ext cx="1524000" cy="91440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400"/>
            </a:p>
            <a:p>
              <a:pPr algn="ctr"/>
              <a:r>
                <a:rPr lang="en-US" sz="1600">
                  <a:solidFill>
                    <a:schemeClr val="tx1">
                      <a:alpha val="23999"/>
                    </a:schemeClr>
                  </a:solidFill>
                </a:rPr>
                <a:t>Prematurity (+)</a:t>
              </a:r>
            </a:p>
            <a:p>
              <a:pPr algn="ctr"/>
              <a:endParaRPr lang="en-US" sz="400">
                <a:solidFill>
                  <a:schemeClr val="tx1">
                    <a:alpha val="23999"/>
                  </a:schemeClr>
                </a:solidFill>
              </a:endParaRPr>
            </a:p>
            <a:p>
              <a:pPr algn="ctr"/>
              <a:r>
                <a:rPr lang="en-US" sz="1600" b="1">
                  <a:solidFill>
                    <a:schemeClr val="tx1">
                      <a:alpha val="23999"/>
                    </a:schemeClr>
                  </a:solidFill>
                </a:rPr>
                <a:t>17%</a:t>
              </a:r>
              <a:endParaRPr lang="en-US" sz="1600" b="1"/>
            </a:p>
          </p:txBody>
        </p:sp>
        <p:sp>
          <p:nvSpPr>
            <p:cNvPr id="434186" name="AutoShape 10"/>
            <p:cNvSpPr>
              <a:spLocks noChangeArrowheads="1"/>
            </p:cNvSpPr>
            <p:nvPr/>
          </p:nvSpPr>
          <p:spPr bwMode="auto">
            <a:xfrm>
              <a:off x="4800600" y="4114800"/>
              <a:ext cx="1447800" cy="91440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100"/>
            </a:p>
            <a:p>
              <a:pPr algn="ctr"/>
              <a:r>
                <a:rPr lang="en-US" sz="1600">
                  <a:solidFill>
                    <a:schemeClr val="tx1">
                      <a:alpha val="23000"/>
                    </a:schemeClr>
                  </a:solidFill>
                </a:rPr>
                <a:t>Airway </a:t>
              </a:r>
            </a:p>
            <a:p>
              <a:pPr algn="ctr"/>
              <a:r>
                <a:rPr lang="en-US" sz="1600">
                  <a:solidFill>
                    <a:schemeClr val="tx1">
                      <a:alpha val="23000"/>
                    </a:schemeClr>
                  </a:solidFill>
                </a:rPr>
                <a:t>Anomaly (+)</a:t>
              </a:r>
            </a:p>
            <a:p>
              <a:pPr algn="ctr"/>
              <a:endParaRPr lang="en-US" sz="400">
                <a:solidFill>
                  <a:schemeClr val="tx1">
                    <a:alpha val="23000"/>
                  </a:schemeClr>
                </a:solidFill>
              </a:endParaRPr>
            </a:p>
            <a:p>
              <a:pPr algn="ctr"/>
              <a:r>
                <a:rPr lang="en-US" sz="1600" b="1">
                  <a:solidFill>
                    <a:schemeClr val="tx1">
                      <a:alpha val="23000"/>
                    </a:schemeClr>
                  </a:solidFill>
                </a:rPr>
                <a:t>7%</a:t>
              </a:r>
              <a:endParaRPr lang="en-US" sz="1600" b="1"/>
            </a:p>
          </p:txBody>
        </p:sp>
        <p:sp>
          <p:nvSpPr>
            <p:cNvPr id="434187" name="AutoShape 11"/>
            <p:cNvSpPr>
              <a:spLocks noChangeArrowheads="1"/>
            </p:cNvSpPr>
            <p:nvPr/>
          </p:nvSpPr>
          <p:spPr bwMode="auto">
            <a:xfrm>
              <a:off x="6553200" y="4114800"/>
              <a:ext cx="1524000" cy="91440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100">
                <a:solidFill>
                  <a:schemeClr val="tx1">
                    <a:alpha val="23999"/>
                  </a:schemeClr>
                </a:solidFill>
              </a:endParaRPr>
            </a:p>
            <a:p>
              <a:pPr algn="ctr"/>
              <a:r>
                <a:rPr lang="en-US" sz="1600">
                  <a:solidFill>
                    <a:schemeClr val="tx1">
                      <a:alpha val="23999"/>
                    </a:schemeClr>
                  </a:solidFill>
                </a:rPr>
                <a:t>Airway </a:t>
              </a:r>
            </a:p>
            <a:p>
              <a:pPr algn="ctr"/>
              <a:r>
                <a:rPr lang="en-US" sz="1600">
                  <a:solidFill>
                    <a:schemeClr val="tx1">
                      <a:alpha val="23999"/>
                    </a:schemeClr>
                  </a:solidFill>
                </a:rPr>
                <a:t>Anomaly (-)</a:t>
              </a:r>
            </a:p>
            <a:p>
              <a:pPr algn="ctr"/>
              <a:endParaRPr lang="en-US" sz="400">
                <a:solidFill>
                  <a:schemeClr val="tx1">
                    <a:alpha val="23999"/>
                  </a:schemeClr>
                </a:solidFill>
              </a:endParaRPr>
            </a:p>
            <a:p>
              <a:pPr algn="ctr"/>
              <a:r>
                <a:rPr lang="en-US" sz="1600" b="1">
                  <a:solidFill>
                    <a:schemeClr val="tx1">
                      <a:alpha val="23999"/>
                    </a:schemeClr>
                  </a:solidFill>
                </a:rPr>
                <a:t>27%</a:t>
              </a:r>
              <a:endParaRPr lang="en-US" sz="1600" b="1"/>
            </a:p>
          </p:txBody>
        </p:sp>
        <p:sp>
          <p:nvSpPr>
            <p:cNvPr id="434188" name="AutoShape 12"/>
            <p:cNvSpPr>
              <a:spLocks noChangeArrowheads="1"/>
            </p:cNvSpPr>
            <p:nvPr/>
          </p:nvSpPr>
          <p:spPr bwMode="auto">
            <a:xfrm>
              <a:off x="228600" y="5410200"/>
              <a:ext cx="1371600" cy="9144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100"/>
            </a:p>
            <a:p>
              <a:pPr algn="ctr"/>
              <a:r>
                <a:rPr lang="en-US" sz="1600"/>
                <a:t>Airway </a:t>
              </a:r>
            </a:p>
            <a:p>
              <a:pPr algn="ctr"/>
              <a:r>
                <a:rPr lang="en-US" sz="1600"/>
                <a:t>Anomaly (+)</a:t>
              </a:r>
            </a:p>
            <a:p>
              <a:pPr algn="ctr"/>
              <a:endParaRPr lang="en-US" sz="400"/>
            </a:p>
            <a:p>
              <a:pPr algn="ctr"/>
              <a:r>
                <a:rPr lang="en-US" sz="1600" b="1">
                  <a:solidFill>
                    <a:srgbClr val="FFCC66"/>
                  </a:solidFill>
                </a:rPr>
                <a:t>2%</a:t>
              </a:r>
            </a:p>
          </p:txBody>
        </p:sp>
        <p:sp>
          <p:nvSpPr>
            <p:cNvPr id="434189" name="AutoShape 13"/>
            <p:cNvSpPr>
              <a:spLocks noChangeArrowheads="1"/>
            </p:cNvSpPr>
            <p:nvPr/>
          </p:nvSpPr>
          <p:spPr bwMode="auto">
            <a:xfrm>
              <a:off x="1905000" y="5410200"/>
              <a:ext cx="1371600" cy="91440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100"/>
            </a:p>
            <a:p>
              <a:pPr algn="ctr"/>
              <a:r>
                <a:rPr lang="en-US" sz="1600">
                  <a:solidFill>
                    <a:schemeClr val="tx1">
                      <a:alpha val="25000"/>
                    </a:schemeClr>
                  </a:solidFill>
                </a:rPr>
                <a:t>Airway </a:t>
              </a:r>
            </a:p>
            <a:p>
              <a:pPr algn="ctr"/>
              <a:r>
                <a:rPr lang="en-US" sz="1600">
                  <a:solidFill>
                    <a:schemeClr val="tx1">
                      <a:alpha val="25000"/>
                    </a:schemeClr>
                  </a:solidFill>
                </a:rPr>
                <a:t>Anomaly (-)</a:t>
              </a:r>
            </a:p>
            <a:p>
              <a:pPr algn="ctr"/>
              <a:endParaRPr lang="en-US" sz="400">
                <a:solidFill>
                  <a:schemeClr val="tx1">
                    <a:alpha val="25000"/>
                  </a:schemeClr>
                </a:solidFill>
              </a:endParaRPr>
            </a:p>
            <a:p>
              <a:pPr algn="ctr"/>
              <a:r>
                <a:rPr lang="en-US" sz="1600" b="1">
                  <a:solidFill>
                    <a:schemeClr val="tx1">
                      <a:alpha val="25000"/>
                    </a:schemeClr>
                  </a:solidFill>
                </a:rPr>
                <a:t>6%</a:t>
              </a:r>
              <a:endParaRPr lang="en-US" sz="1600" b="1"/>
            </a:p>
          </p:txBody>
        </p:sp>
        <p:sp>
          <p:nvSpPr>
            <p:cNvPr id="434190" name="Line 14"/>
            <p:cNvSpPr>
              <a:spLocks noChangeShapeType="1"/>
            </p:cNvSpPr>
            <p:nvPr/>
          </p:nvSpPr>
          <p:spPr bwMode="auto">
            <a:xfrm>
              <a:off x="4572000" y="2438400"/>
              <a:ext cx="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191" name="Line 15"/>
            <p:cNvSpPr>
              <a:spLocks noChangeShapeType="1"/>
            </p:cNvSpPr>
            <p:nvPr/>
          </p:nvSpPr>
          <p:spPr bwMode="auto">
            <a:xfrm>
              <a:off x="2667000" y="3657600"/>
              <a:ext cx="0" cy="914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192" name="Line 16"/>
            <p:cNvSpPr>
              <a:spLocks noChangeShapeType="1"/>
            </p:cNvSpPr>
            <p:nvPr/>
          </p:nvSpPr>
          <p:spPr bwMode="auto">
            <a:xfrm>
              <a:off x="6400800" y="3657600"/>
              <a:ext cx="0" cy="914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193" name="Line 17"/>
            <p:cNvSpPr>
              <a:spLocks noChangeShapeType="1"/>
            </p:cNvSpPr>
            <p:nvPr/>
          </p:nvSpPr>
          <p:spPr bwMode="auto">
            <a:xfrm>
              <a:off x="1752600" y="5029200"/>
              <a:ext cx="0" cy="914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194" name="Line 18"/>
            <p:cNvSpPr>
              <a:spLocks noChangeShapeType="1"/>
            </p:cNvSpPr>
            <p:nvPr/>
          </p:nvSpPr>
          <p:spPr bwMode="auto">
            <a:xfrm>
              <a:off x="7391400" y="5029200"/>
              <a:ext cx="0" cy="914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195" name="Line 19"/>
            <p:cNvSpPr>
              <a:spLocks noChangeShapeType="1"/>
            </p:cNvSpPr>
            <p:nvPr/>
          </p:nvSpPr>
          <p:spPr bwMode="auto">
            <a:xfrm>
              <a:off x="3886200" y="3200400"/>
              <a:ext cx="1295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196" name="Line 20"/>
            <p:cNvSpPr>
              <a:spLocks noChangeShapeType="1"/>
            </p:cNvSpPr>
            <p:nvPr/>
          </p:nvSpPr>
          <p:spPr bwMode="auto">
            <a:xfrm>
              <a:off x="2514600" y="4572000"/>
              <a:ext cx="304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197" name="Line 21"/>
            <p:cNvSpPr>
              <a:spLocks noChangeShapeType="1"/>
            </p:cNvSpPr>
            <p:nvPr/>
          </p:nvSpPr>
          <p:spPr bwMode="auto">
            <a:xfrm>
              <a:off x="6248400" y="4572000"/>
              <a:ext cx="304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198" name="Line 22"/>
            <p:cNvSpPr>
              <a:spLocks noChangeShapeType="1"/>
            </p:cNvSpPr>
            <p:nvPr/>
          </p:nvSpPr>
          <p:spPr bwMode="auto">
            <a:xfrm>
              <a:off x="7239000" y="5943600"/>
              <a:ext cx="304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199" name="Line 23"/>
            <p:cNvSpPr>
              <a:spLocks noChangeShapeType="1"/>
            </p:cNvSpPr>
            <p:nvPr/>
          </p:nvSpPr>
          <p:spPr bwMode="auto">
            <a:xfrm>
              <a:off x="1600200" y="5943600"/>
              <a:ext cx="304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r>
              <a:rPr lang="en-US" sz="4000" dirty="0">
                <a:solidFill>
                  <a:srgbClr val="FFFF00"/>
                </a:solidFill>
              </a:rPr>
              <a:t>Tracheotomy </a:t>
            </a:r>
            <a:br>
              <a:rPr lang="en-US" sz="4000" dirty="0">
                <a:solidFill>
                  <a:srgbClr val="FFFF00"/>
                </a:solidFill>
              </a:rPr>
            </a:br>
            <a:r>
              <a:rPr lang="en-US" sz="4000" dirty="0">
                <a:solidFill>
                  <a:srgbClr val="FFFF00"/>
                </a:solidFill>
              </a:rPr>
              <a:t>Mortality Regression Tree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228600" y="1676400"/>
            <a:ext cx="8686800" cy="4648200"/>
            <a:chOff x="228600" y="1676400"/>
            <a:chExt cx="8686800" cy="4648200"/>
          </a:xfrm>
        </p:grpSpPr>
        <p:sp>
          <p:nvSpPr>
            <p:cNvPr id="436227" name="AutoShape 3"/>
            <p:cNvSpPr>
              <a:spLocks noChangeArrowheads="1"/>
            </p:cNvSpPr>
            <p:nvPr/>
          </p:nvSpPr>
          <p:spPr bwMode="auto">
            <a:xfrm>
              <a:off x="3657600" y="1676400"/>
              <a:ext cx="1752600" cy="7620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/>
                <a:t>All Patients</a:t>
              </a:r>
            </a:p>
            <a:p>
              <a:pPr algn="ctr"/>
              <a:r>
                <a:rPr lang="en-US"/>
                <a:t>Mortality = </a:t>
              </a:r>
              <a:r>
                <a:rPr lang="en-US" b="1"/>
                <a:t>9%</a:t>
              </a:r>
            </a:p>
          </p:txBody>
        </p:sp>
        <p:sp>
          <p:nvSpPr>
            <p:cNvPr id="436228" name="AutoShape 4"/>
            <p:cNvSpPr>
              <a:spLocks noChangeArrowheads="1"/>
            </p:cNvSpPr>
            <p:nvPr/>
          </p:nvSpPr>
          <p:spPr bwMode="auto">
            <a:xfrm>
              <a:off x="1447800" y="2895600"/>
              <a:ext cx="2438400" cy="76200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400"/>
            </a:p>
            <a:p>
              <a:pPr algn="ctr"/>
              <a:r>
                <a:rPr lang="en-US" sz="1600">
                  <a:solidFill>
                    <a:schemeClr val="tx1">
                      <a:alpha val="25000"/>
                    </a:schemeClr>
                  </a:solidFill>
                </a:rPr>
                <a:t>Cong. Heart Disease (-)</a:t>
              </a:r>
            </a:p>
            <a:p>
              <a:pPr algn="ctr"/>
              <a:endParaRPr lang="en-US" sz="400">
                <a:solidFill>
                  <a:schemeClr val="tx1">
                    <a:alpha val="25000"/>
                  </a:schemeClr>
                </a:solidFill>
              </a:endParaRPr>
            </a:p>
            <a:p>
              <a:pPr algn="ctr"/>
              <a:r>
                <a:rPr lang="en-US" sz="1600" b="1">
                  <a:solidFill>
                    <a:schemeClr val="tx1">
                      <a:alpha val="25000"/>
                    </a:schemeClr>
                  </a:solidFill>
                </a:rPr>
                <a:t>6%</a:t>
              </a:r>
              <a:endParaRPr lang="en-US" sz="1600" b="1"/>
            </a:p>
          </p:txBody>
        </p:sp>
        <p:sp>
          <p:nvSpPr>
            <p:cNvPr id="436229" name="AutoShape 5"/>
            <p:cNvSpPr>
              <a:spLocks noChangeArrowheads="1"/>
            </p:cNvSpPr>
            <p:nvPr/>
          </p:nvSpPr>
          <p:spPr bwMode="auto">
            <a:xfrm>
              <a:off x="5181600" y="2895600"/>
              <a:ext cx="2438400" cy="7620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400"/>
            </a:p>
            <a:p>
              <a:pPr algn="ctr"/>
              <a:r>
                <a:rPr lang="en-US" sz="1600"/>
                <a:t>Cong. Heart Disease (+)</a:t>
              </a:r>
            </a:p>
            <a:p>
              <a:pPr algn="ctr"/>
              <a:endParaRPr lang="en-US" sz="400"/>
            </a:p>
            <a:p>
              <a:pPr algn="ctr"/>
              <a:r>
                <a:rPr lang="en-US" sz="1600" b="1"/>
                <a:t>19%</a:t>
              </a:r>
            </a:p>
          </p:txBody>
        </p:sp>
        <p:sp>
          <p:nvSpPr>
            <p:cNvPr id="436230" name="AutoShape 6"/>
            <p:cNvSpPr>
              <a:spLocks noChangeArrowheads="1"/>
            </p:cNvSpPr>
            <p:nvPr/>
          </p:nvSpPr>
          <p:spPr bwMode="auto">
            <a:xfrm>
              <a:off x="7543800" y="5410200"/>
              <a:ext cx="1371600" cy="9144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400"/>
            </a:p>
            <a:p>
              <a:pPr algn="ctr"/>
              <a:r>
                <a:rPr lang="en-US" sz="1600"/>
                <a:t>Age &lt; 1 year </a:t>
              </a:r>
            </a:p>
            <a:p>
              <a:pPr algn="ctr"/>
              <a:endParaRPr lang="en-US" sz="400"/>
            </a:p>
            <a:p>
              <a:pPr algn="ctr"/>
              <a:r>
                <a:rPr lang="en-US" sz="1600" b="1">
                  <a:solidFill>
                    <a:srgbClr val="FFCC66"/>
                  </a:solidFill>
                </a:rPr>
                <a:t>30%</a:t>
              </a:r>
            </a:p>
          </p:txBody>
        </p:sp>
        <p:sp>
          <p:nvSpPr>
            <p:cNvPr id="436231" name="AutoShape 7"/>
            <p:cNvSpPr>
              <a:spLocks noChangeArrowheads="1"/>
            </p:cNvSpPr>
            <p:nvPr/>
          </p:nvSpPr>
          <p:spPr bwMode="auto">
            <a:xfrm>
              <a:off x="5791200" y="5410200"/>
              <a:ext cx="1447800" cy="91440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400"/>
            </a:p>
            <a:p>
              <a:pPr algn="ctr"/>
              <a:r>
                <a:rPr lang="en-US" sz="1600">
                  <a:solidFill>
                    <a:schemeClr val="tx1">
                      <a:alpha val="25000"/>
                    </a:schemeClr>
                  </a:solidFill>
                </a:rPr>
                <a:t>Age </a:t>
              </a:r>
              <a:r>
                <a:rPr lang="en-US" sz="1600">
                  <a:solidFill>
                    <a:schemeClr val="tx1">
                      <a:alpha val="25000"/>
                    </a:schemeClr>
                  </a:solidFill>
                  <a:ea typeface="Arial" charset="0"/>
                  <a:cs typeface="Arial" charset="0"/>
                </a:rPr>
                <a:t>≥ 1 year</a:t>
              </a:r>
              <a:r>
                <a:rPr lang="en-US" sz="1600">
                  <a:solidFill>
                    <a:schemeClr val="tx1">
                      <a:alpha val="25000"/>
                    </a:schemeClr>
                  </a:solidFill>
                </a:rPr>
                <a:t> </a:t>
              </a:r>
            </a:p>
            <a:p>
              <a:pPr algn="ctr"/>
              <a:endParaRPr lang="en-US" sz="400">
                <a:solidFill>
                  <a:schemeClr val="tx1">
                    <a:alpha val="25000"/>
                  </a:schemeClr>
                </a:solidFill>
              </a:endParaRPr>
            </a:p>
            <a:p>
              <a:pPr algn="ctr"/>
              <a:r>
                <a:rPr lang="en-US" sz="1600" b="1">
                  <a:solidFill>
                    <a:schemeClr val="tx1">
                      <a:alpha val="25000"/>
                    </a:schemeClr>
                  </a:solidFill>
                </a:rPr>
                <a:t>12%</a:t>
              </a:r>
              <a:endParaRPr lang="en-US" sz="1600" b="1"/>
            </a:p>
          </p:txBody>
        </p:sp>
        <p:sp>
          <p:nvSpPr>
            <p:cNvPr id="436232" name="AutoShape 8"/>
            <p:cNvSpPr>
              <a:spLocks noChangeArrowheads="1"/>
            </p:cNvSpPr>
            <p:nvPr/>
          </p:nvSpPr>
          <p:spPr bwMode="auto">
            <a:xfrm>
              <a:off x="990600" y="4114800"/>
              <a:ext cx="1524000" cy="91440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400"/>
            </a:p>
            <a:p>
              <a:pPr algn="ctr"/>
              <a:r>
                <a:rPr lang="en-US" sz="1600">
                  <a:solidFill>
                    <a:schemeClr val="tx1">
                      <a:alpha val="26999"/>
                    </a:schemeClr>
                  </a:solidFill>
                </a:rPr>
                <a:t>Prematurity (-)</a:t>
              </a:r>
            </a:p>
            <a:p>
              <a:pPr algn="ctr"/>
              <a:endParaRPr lang="en-US" sz="400">
                <a:solidFill>
                  <a:schemeClr val="tx1">
                    <a:alpha val="26999"/>
                  </a:schemeClr>
                </a:solidFill>
              </a:endParaRPr>
            </a:p>
            <a:p>
              <a:pPr algn="ctr"/>
              <a:r>
                <a:rPr lang="en-US" sz="1600" b="1">
                  <a:solidFill>
                    <a:schemeClr val="tx1">
                      <a:alpha val="26999"/>
                    </a:schemeClr>
                  </a:solidFill>
                </a:rPr>
                <a:t>5%</a:t>
              </a:r>
              <a:endParaRPr lang="en-US" sz="1600" b="1"/>
            </a:p>
          </p:txBody>
        </p:sp>
        <p:sp>
          <p:nvSpPr>
            <p:cNvPr id="436233" name="AutoShape 9"/>
            <p:cNvSpPr>
              <a:spLocks noChangeArrowheads="1"/>
            </p:cNvSpPr>
            <p:nvPr/>
          </p:nvSpPr>
          <p:spPr bwMode="auto">
            <a:xfrm>
              <a:off x="2819400" y="4114800"/>
              <a:ext cx="1524000" cy="91440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400"/>
            </a:p>
            <a:p>
              <a:pPr algn="ctr"/>
              <a:r>
                <a:rPr lang="en-US" sz="1600">
                  <a:solidFill>
                    <a:schemeClr val="tx1">
                      <a:alpha val="23000"/>
                    </a:schemeClr>
                  </a:solidFill>
                </a:rPr>
                <a:t>Prematurity (+)</a:t>
              </a:r>
            </a:p>
            <a:p>
              <a:pPr algn="ctr"/>
              <a:endParaRPr lang="en-US" sz="400">
                <a:solidFill>
                  <a:schemeClr val="tx1">
                    <a:alpha val="23000"/>
                  </a:schemeClr>
                </a:solidFill>
              </a:endParaRPr>
            </a:p>
            <a:p>
              <a:pPr algn="ctr"/>
              <a:r>
                <a:rPr lang="en-US" sz="1600" b="1">
                  <a:solidFill>
                    <a:schemeClr val="tx1">
                      <a:alpha val="23000"/>
                    </a:schemeClr>
                  </a:solidFill>
                </a:rPr>
                <a:t>17%</a:t>
              </a:r>
              <a:endParaRPr lang="en-US" sz="1600" b="1"/>
            </a:p>
          </p:txBody>
        </p:sp>
        <p:sp>
          <p:nvSpPr>
            <p:cNvPr id="436234" name="AutoShape 10"/>
            <p:cNvSpPr>
              <a:spLocks noChangeArrowheads="1"/>
            </p:cNvSpPr>
            <p:nvPr/>
          </p:nvSpPr>
          <p:spPr bwMode="auto">
            <a:xfrm>
              <a:off x="4800600" y="4114800"/>
              <a:ext cx="1447800" cy="91440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100"/>
            </a:p>
            <a:p>
              <a:pPr algn="ctr"/>
              <a:r>
                <a:rPr lang="en-US" sz="1600">
                  <a:solidFill>
                    <a:schemeClr val="tx1">
                      <a:alpha val="25999"/>
                    </a:schemeClr>
                  </a:solidFill>
                </a:rPr>
                <a:t>Airway </a:t>
              </a:r>
            </a:p>
            <a:p>
              <a:pPr algn="ctr"/>
              <a:r>
                <a:rPr lang="en-US" sz="1600">
                  <a:solidFill>
                    <a:schemeClr val="tx1">
                      <a:alpha val="25999"/>
                    </a:schemeClr>
                  </a:solidFill>
                </a:rPr>
                <a:t>Anomaly (+)</a:t>
              </a:r>
            </a:p>
            <a:p>
              <a:pPr algn="ctr"/>
              <a:endParaRPr lang="en-US" sz="400">
                <a:solidFill>
                  <a:schemeClr val="tx1">
                    <a:alpha val="25999"/>
                  </a:schemeClr>
                </a:solidFill>
              </a:endParaRPr>
            </a:p>
            <a:p>
              <a:pPr algn="ctr"/>
              <a:r>
                <a:rPr lang="en-US" sz="1600" b="1">
                  <a:solidFill>
                    <a:schemeClr val="tx1">
                      <a:alpha val="25999"/>
                    </a:schemeClr>
                  </a:solidFill>
                </a:rPr>
                <a:t>7%</a:t>
              </a:r>
              <a:endParaRPr lang="en-US" sz="1600" b="1"/>
            </a:p>
          </p:txBody>
        </p:sp>
        <p:sp>
          <p:nvSpPr>
            <p:cNvPr id="436235" name="AutoShape 11"/>
            <p:cNvSpPr>
              <a:spLocks noChangeArrowheads="1"/>
            </p:cNvSpPr>
            <p:nvPr/>
          </p:nvSpPr>
          <p:spPr bwMode="auto">
            <a:xfrm>
              <a:off x="6553200" y="4114800"/>
              <a:ext cx="1524000" cy="9144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100"/>
            </a:p>
            <a:p>
              <a:pPr algn="ctr"/>
              <a:r>
                <a:rPr lang="en-US" sz="1600"/>
                <a:t>Airway </a:t>
              </a:r>
            </a:p>
            <a:p>
              <a:pPr algn="ctr"/>
              <a:r>
                <a:rPr lang="en-US" sz="1600"/>
                <a:t>Anomaly (-)</a:t>
              </a:r>
            </a:p>
            <a:p>
              <a:pPr algn="ctr"/>
              <a:endParaRPr lang="en-US" sz="400"/>
            </a:p>
            <a:p>
              <a:pPr algn="ctr"/>
              <a:r>
                <a:rPr lang="en-US" sz="1600" b="1"/>
                <a:t>27%</a:t>
              </a:r>
            </a:p>
          </p:txBody>
        </p:sp>
        <p:sp>
          <p:nvSpPr>
            <p:cNvPr id="436236" name="AutoShape 12"/>
            <p:cNvSpPr>
              <a:spLocks noChangeArrowheads="1"/>
            </p:cNvSpPr>
            <p:nvPr/>
          </p:nvSpPr>
          <p:spPr bwMode="auto">
            <a:xfrm>
              <a:off x="228600" y="5410200"/>
              <a:ext cx="1371600" cy="91440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100"/>
            </a:p>
            <a:p>
              <a:pPr algn="ctr"/>
              <a:r>
                <a:rPr lang="en-US" sz="1600">
                  <a:solidFill>
                    <a:schemeClr val="tx1">
                      <a:alpha val="25000"/>
                    </a:schemeClr>
                  </a:solidFill>
                </a:rPr>
                <a:t>Airway </a:t>
              </a:r>
            </a:p>
            <a:p>
              <a:pPr algn="ctr"/>
              <a:r>
                <a:rPr lang="en-US" sz="1600">
                  <a:solidFill>
                    <a:schemeClr val="tx1">
                      <a:alpha val="25000"/>
                    </a:schemeClr>
                  </a:solidFill>
                </a:rPr>
                <a:t>Anomaly (+)</a:t>
              </a:r>
            </a:p>
            <a:p>
              <a:pPr algn="ctr"/>
              <a:endParaRPr lang="en-US" sz="400">
                <a:solidFill>
                  <a:schemeClr val="tx1">
                    <a:alpha val="25000"/>
                  </a:schemeClr>
                </a:solidFill>
              </a:endParaRPr>
            </a:p>
            <a:p>
              <a:pPr algn="ctr"/>
              <a:r>
                <a:rPr lang="en-US" sz="1600" b="1">
                  <a:solidFill>
                    <a:schemeClr val="tx1">
                      <a:alpha val="25000"/>
                    </a:schemeClr>
                  </a:solidFill>
                </a:rPr>
                <a:t>2%</a:t>
              </a:r>
              <a:endParaRPr lang="en-US" sz="1600" b="1"/>
            </a:p>
          </p:txBody>
        </p:sp>
        <p:sp>
          <p:nvSpPr>
            <p:cNvPr id="436237" name="AutoShape 13"/>
            <p:cNvSpPr>
              <a:spLocks noChangeArrowheads="1"/>
            </p:cNvSpPr>
            <p:nvPr/>
          </p:nvSpPr>
          <p:spPr bwMode="auto">
            <a:xfrm>
              <a:off x="1905000" y="5410200"/>
              <a:ext cx="1371600" cy="91440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100"/>
            </a:p>
            <a:p>
              <a:pPr algn="ctr"/>
              <a:r>
                <a:rPr lang="en-US" sz="1600">
                  <a:solidFill>
                    <a:schemeClr val="tx1">
                      <a:alpha val="23999"/>
                    </a:schemeClr>
                  </a:solidFill>
                </a:rPr>
                <a:t>Airway </a:t>
              </a:r>
            </a:p>
            <a:p>
              <a:pPr algn="ctr"/>
              <a:r>
                <a:rPr lang="en-US" sz="1600">
                  <a:solidFill>
                    <a:schemeClr val="tx1">
                      <a:alpha val="23999"/>
                    </a:schemeClr>
                  </a:solidFill>
                </a:rPr>
                <a:t>Anomaly (-)</a:t>
              </a:r>
            </a:p>
            <a:p>
              <a:pPr algn="ctr"/>
              <a:endParaRPr lang="en-US" sz="400">
                <a:solidFill>
                  <a:schemeClr val="tx1">
                    <a:alpha val="23999"/>
                  </a:schemeClr>
                </a:solidFill>
              </a:endParaRPr>
            </a:p>
            <a:p>
              <a:pPr algn="ctr"/>
              <a:r>
                <a:rPr lang="en-US" sz="1600" b="1">
                  <a:solidFill>
                    <a:schemeClr val="tx1">
                      <a:alpha val="23999"/>
                    </a:schemeClr>
                  </a:solidFill>
                </a:rPr>
                <a:t>6%</a:t>
              </a:r>
              <a:endParaRPr lang="en-US" sz="1600" b="1"/>
            </a:p>
          </p:txBody>
        </p:sp>
        <p:sp>
          <p:nvSpPr>
            <p:cNvPr id="436238" name="Line 14"/>
            <p:cNvSpPr>
              <a:spLocks noChangeShapeType="1"/>
            </p:cNvSpPr>
            <p:nvPr/>
          </p:nvSpPr>
          <p:spPr bwMode="auto">
            <a:xfrm>
              <a:off x="4572000" y="2438400"/>
              <a:ext cx="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239" name="Line 15"/>
            <p:cNvSpPr>
              <a:spLocks noChangeShapeType="1"/>
            </p:cNvSpPr>
            <p:nvPr/>
          </p:nvSpPr>
          <p:spPr bwMode="auto">
            <a:xfrm>
              <a:off x="2667000" y="3657600"/>
              <a:ext cx="0" cy="914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240" name="Line 16"/>
            <p:cNvSpPr>
              <a:spLocks noChangeShapeType="1"/>
            </p:cNvSpPr>
            <p:nvPr/>
          </p:nvSpPr>
          <p:spPr bwMode="auto">
            <a:xfrm>
              <a:off x="6400800" y="3657600"/>
              <a:ext cx="0" cy="914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241" name="Line 17"/>
            <p:cNvSpPr>
              <a:spLocks noChangeShapeType="1"/>
            </p:cNvSpPr>
            <p:nvPr/>
          </p:nvSpPr>
          <p:spPr bwMode="auto">
            <a:xfrm>
              <a:off x="1752600" y="5029200"/>
              <a:ext cx="0" cy="914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242" name="Line 18"/>
            <p:cNvSpPr>
              <a:spLocks noChangeShapeType="1"/>
            </p:cNvSpPr>
            <p:nvPr/>
          </p:nvSpPr>
          <p:spPr bwMode="auto">
            <a:xfrm>
              <a:off x="7391400" y="5029200"/>
              <a:ext cx="0" cy="914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243" name="Line 19"/>
            <p:cNvSpPr>
              <a:spLocks noChangeShapeType="1"/>
            </p:cNvSpPr>
            <p:nvPr/>
          </p:nvSpPr>
          <p:spPr bwMode="auto">
            <a:xfrm>
              <a:off x="3886200" y="3200400"/>
              <a:ext cx="1295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244" name="Line 20"/>
            <p:cNvSpPr>
              <a:spLocks noChangeShapeType="1"/>
            </p:cNvSpPr>
            <p:nvPr/>
          </p:nvSpPr>
          <p:spPr bwMode="auto">
            <a:xfrm>
              <a:off x="2514600" y="4572000"/>
              <a:ext cx="304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245" name="Line 21"/>
            <p:cNvSpPr>
              <a:spLocks noChangeShapeType="1"/>
            </p:cNvSpPr>
            <p:nvPr/>
          </p:nvSpPr>
          <p:spPr bwMode="auto">
            <a:xfrm>
              <a:off x="6248400" y="4572000"/>
              <a:ext cx="304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246" name="Line 22"/>
            <p:cNvSpPr>
              <a:spLocks noChangeShapeType="1"/>
            </p:cNvSpPr>
            <p:nvPr/>
          </p:nvSpPr>
          <p:spPr bwMode="auto">
            <a:xfrm>
              <a:off x="7239000" y="5943600"/>
              <a:ext cx="304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247" name="Line 23"/>
            <p:cNvSpPr>
              <a:spLocks noChangeShapeType="1"/>
            </p:cNvSpPr>
            <p:nvPr/>
          </p:nvSpPr>
          <p:spPr bwMode="auto">
            <a:xfrm>
              <a:off x="1600200" y="5943600"/>
              <a:ext cx="304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9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KID Impact for Children Undergoing Tracheotomy</a:t>
            </a:r>
          </a:p>
        </p:txBody>
      </p:sp>
      <p:sp>
        <p:nvSpPr>
          <p:cNvPr id="354312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458200" cy="4495800"/>
          </a:xfrm>
          <a:noFill/>
          <a:ln/>
        </p:spPr>
        <p:txBody>
          <a:bodyPr/>
          <a:lstStyle/>
          <a:p>
            <a:r>
              <a:rPr lang="en-US" dirty="0"/>
              <a:t>Bringing evidence to the bedside</a:t>
            </a:r>
          </a:p>
          <a:p>
            <a:pPr>
              <a:buFontTx/>
              <a:buNone/>
            </a:pPr>
            <a:endParaRPr lang="en-US" sz="1200" dirty="0"/>
          </a:p>
          <a:p>
            <a:pPr lvl="1"/>
            <a:r>
              <a:rPr lang="en-US" dirty="0"/>
              <a:t>Individualizing outcome prediction</a:t>
            </a:r>
          </a:p>
          <a:p>
            <a:pPr lvl="1">
              <a:buFontTx/>
              <a:buNone/>
            </a:pPr>
            <a:endParaRPr lang="en-US" sz="1000" dirty="0"/>
          </a:p>
          <a:p>
            <a:pPr lvl="1"/>
            <a:r>
              <a:rPr lang="en-US" dirty="0"/>
              <a:t>Counseling families of risk and benefit</a:t>
            </a:r>
          </a:p>
          <a:p>
            <a:pPr lvl="1">
              <a:buFontTx/>
              <a:buNone/>
            </a:pPr>
            <a:endParaRPr lang="en-US" sz="1000" dirty="0"/>
          </a:p>
          <a:p>
            <a:pPr lvl="1"/>
            <a:r>
              <a:rPr lang="en-US" dirty="0"/>
              <a:t>Increased attention to at-risk patients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Keep it coming!</a:t>
            </a:r>
          </a:p>
        </p:txBody>
      </p:sp>
      <p:sp>
        <p:nvSpPr>
          <p:cNvPr id="466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458200" cy="4495800"/>
          </a:xfrm>
          <a:noFill/>
          <a:ln/>
        </p:spPr>
        <p:txBody>
          <a:bodyPr/>
          <a:lstStyle/>
          <a:p>
            <a:r>
              <a:rPr lang="en-US" dirty="0"/>
              <a:t>The HCUP-KID empowers scientific discovery that is leading to improvements in care for children!</a:t>
            </a:r>
          </a:p>
          <a:p>
            <a:endParaRPr lang="en-US" dirty="0"/>
          </a:p>
          <a:p>
            <a:r>
              <a:rPr lang="en-US" dirty="0"/>
              <a:t>Future data element expansion will enhance it’s power!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Thank you</a:t>
            </a:r>
          </a:p>
        </p:txBody>
      </p:sp>
      <p:sp>
        <p:nvSpPr>
          <p:cNvPr id="438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458200" cy="4495800"/>
          </a:xfrm>
          <a:noFill/>
          <a:ln/>
        </p:spPr>
        <p:txBody>
          <a:bodyPr/>
          <a:lstStyle/>
          <a:p>
            <a:r>
              <a:rPr lang="en-US" dirty="0"/>
              <a:t>AHRQ and the HCUP team</a:t>
            </a:r>
          </a:p>
          <a:p>
            <a:r>
              <a:rPr lang="en-US" dirty="0"/>
              <a:t>Pamela Owens and Anne </a:t>
            </a:r>
            <a:r>
              <a:rPr lang="en-US" dirty="0" err="1"/>
              <a:t>Elixhauser</a:t>
            </a:r>
            <a:endParaRPr lang="en-US" dirty="0"/>
          </a:p>
          <a:p>
            <a:r>
              <a:rPr lang="en-US" dirty="0"/>
              <a:t>Raj </a:t>
            </a:r>
            <a:r>
              <a:rPr lang="en-US" dirty="0" err="1"/>
              <a:t>Srivastava</a:t>
            </a:r>
            <a:r>
              <a:rPr lang="en-US" dirty="0"/>
              <a:t> and Don </a:t>
            </a:r>
            <a:r>
              <a:rPr lang="en-US" dirty="0" err="1"/>
              <a:t>Goldmann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r>
              <a:rPr lang="en-US" sz="4000" dirty="0">
                <a:solidFill>
                  <a:srgbClr val="FFFF00"/>
                </a:solidFill>
              </a:rPr>
              <a:t>2:30 am, December 14th, 2003</a:t>
            </a:r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686800" cy="4495800"/>
          </a:xfrm>
        </p:spPr>
        <p:txBody>
          <a:bodyPr/>
          <a:lstStyle/>
          <a:p>
            <a:r>
              <a:rPr lang="en-US" dirty="0"/>
              <a:t>First KID Exposure</a:t>
            </a:r>
          </a:p>
          <a:p>
            <a:pPr>
              <a:buFontTx/>
              <a:buNone/>
            </a:pPr>
            <a:endParaRPr lang="en-US" sz="1200" dirty="0"/>
          </a:p>
          <a:p>
            <a:pPr lvl="1"/>
            <a:r>
              <a:rPr lang="en-US" dirty="0"/>
              <a:t>Setting</a:t>
            </a:r>
          </a:p>
          <a:p>
            <a:pPr lvl="2"/>
            <a:r>
              <a:rPr lang="en-US" dirty="0"/>
              <a:t>Pediatrics resident, on-call</a:t>
            </a:r>
          </a:p>
          <a:p>
            <a:pPr lvl="2"/>
            <a:r>
              <a:rPr lang="en-US" dirty="0"/>
              <a:t>Admitting patients with Dr. Raj </a:t>
            </a:r>
            <a:r>
              <a:rPr lang="en-US" dirty="0" err="1"/>
              <a:t>Srivastava</a:t>
            </a:r>
            <a:endParaRPr lang="en-US" dirty="0"/>
          </a:p>
          <a:p>
            <a:pPr lvl="2">
              <a:buFontTx/>
              <a:buNone/>
            </a:pPr>
            <a:endParaRPr lang="en-US" dirty="0"/>
          </a:p>
          <a:p>
            <a:pPr lvl="1"/>
            <a:r>
              <a:rPr lang="en-US" dirty="0"/>
              <a:t>Patient with </a:t>
            </a:r>
            <a:r>
              <a:rPr lang="en-US" dirty="0" err="1"/>
              <a:t>hypoplastic</a:t>
            </a:r>
            <a:r>
              <a:rPr lang="en-US" dirty="0"/>
              <a:t> left heart syndrome</a:t>
            </a:r>
          </a:p>
          <a:p>
            <a:pPr lvl="2"/>
            <a:r>
              <a:rPr lang="en-US" dirty="0"/>
              <a:t>Surgical complication</a:t>
            </a:r>
          </a:p>
          <a:p>
            <a:pPr lvl="2"/>
            <a:r>
              <a:rPr lang="en-US" dirty="0"/>
              <a:t>Related to surgical team inexperience</a:t>
            </a:r>
          </a:p>
          <a:p>
            <a:pPr lvl="2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8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r>
              <a:rPr lang="en-US" sz="4000" dirty="0">
                <a:solidFill>
                  <a:srgbClr val="FFFF00"/>
                </a:solidFill>
              </a:rPr>
              <a:t>2:30 am, December 14th, 2003</a:t>
            </a:r>
          </a:p>
        </p:txBody>
      </p:sp>
      <p:sp>
        <p:nvSpPr>
          <p:cNvPr id="464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686800" cy="4495800"/>
          </a:xfrm>
        </p:spPr>
        <p:txBody>
          <a:bodyPr/>
          <a:lstStyle/>
          <a:p>
            <a:r>
              <a:rPr lang="en-US" dirty="0"/>
              <a:t>First KID Exposure</a:t>
            </a:r>
          </a:p>
          <a:p>
            <a:pPr>
              <a:buFontTx/>
              <a:buNone/>
            </a:pPr>
            <a:endParaRPr lang="en-US" sz="1200" dirty="0"/>
          </a:p>
          <a:p>
            <a:pPr lvl="1"/>
            <a:r>
              <a:rPr lang="en-US" dirty="0"/>
              <a:t>ICD-9 code book</a:t>
            </a:r>
          </a:p>
          <a:p>
            <a:pPr lvl="1"/>
            <a:r>
              <a:rPr lang="en-US" dirty="0"/>
              <a:t>KID 1997</a:t>
            </a:r>
          </a:p>
          <a:p>
            <a:pPr lvl="1"/>
            <a:r>
              <a:rPr lang="en-US" dirty="0"/>
              <a:t>Modeling: mortality variation among hospitals</a:t>
            </a:r>
          </a:p>
          <a:p>
            <a:pPr lvl="1">
              <a:buFontTx/>
              <a:buNone/>
            </a:pPr>
            <a:endParaRPr lang="en-US" dirty="0"/>
          </a:p>
          <a:p>
            <a:pPr lvl="1">
              <a:buFontTx/>
              <a:buNone/>
            </a:pPr>
            <a:endParaRPr lang="en-US" dirty="0"/>
          </a:p>
          <a:p>
            <a:pPr lvl="2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0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r>
              <a:rPr lang="en-US" sz="4000" dirty="0">
                <a:solidFill>
                  <a:srgbClr val="FFFF00"/>
                </a:solidFill>
              </a:rPr>
              <a:t>2:30 am, December 14th, 2003</a:t>
            </a:r>
          </a:p>
        </p:txBody>
      </p:sp>
      <p:sp>
        <p:nvSpPr>
          <p:cNvPr id="473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686800" cy="4495800"/>
          </a:xfrm>
        </p:spPr>
        <p:txBody>
          <a:bodyPr/>
          <a:lstStyle/>
          <a:p>
            <a:r>
              <a:rPr lang="en-US" dirty="0"/>
              <a:t>First KID Exposure</a:t>
            </a:r>
          </a:p>
          <a:p>
            <a:pPr>
              <a:buFontTx/>
              <a:buNone/>
            </a:pPr>
            <a:endParaRPr lang="en-US" sz="1200" dirty="0"/>
          </a:p>
          <a:p>
            <a:pPr lvl="1"/>
            <a:r>
              <a:rPr lang="en-US" dirty="0"/>
              <a:t>ICD-9 code book</a:t>
            </a:r>
          </a:p>
          <a:p>
            <a:pPr lvl="1"/>
            <a:r>
              <a:rPr lang="en-US" dirty="0"/>
              <a:t>KID 1997</a:t>
            </a:r>
          </a:p>
          <a:p>
            <a:pPr lvl="1"/>
            <a:r>
              <a:rPr lang="en-US" dirty="0"/>
              <a:t>Modeling: mortality variation among hospitals</a:t>
            </a:r>
          </a:p>
          <a:p>
            <a:pPr lvl="1">
              <a:buFontTx/>
              <a:buNone/>
            </a:pPr>
            <a:endParaRPr lang="en-US" dirty="0"/>
          </a:p>
          <a:p>
            <a:pPr lvl="1">
              <a:buFontTx/>
              <a:buNone/>
            </a:pPr>
            <a:endParaRPr lang="en-US" dirty="0"/>
          </a:p>
          <a:p>
            <a:pPr lvl="2"/>
            <a:endParaRPr lang="en-US" dirty="0"/>
          </a:p>
        </p:txBody>
      </p:sp>
      <p:sp>
        <p:nvSpPr>
          <p:cNvPr id="473092" name="Text Box 4"/>
          <p:cNvSpPr txBox="1">
            <a:spLocks noChangeArrowheads="1"/>
          </p:cNvSpPr>
          <p:nvPr/>
        </p:nvSpPr>
        <p:spPr bwMode="auto">
          <a:xfrm>
            <a:off x="1295400" y="4267200"/>
            <a:ext cx="7315200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600" i="1">
                <a:solidFill>
                  <a:srgbClr val="FF9933"/>
                </a:solidFill>
              </a:rPr>
              <a:t>Higher mortality rates for children undergoing surgery for hypoplastic left heart syndrome in low volume and non-teaching hospitals.</a:t>
            </a:r>
            <a:endParaRPr lang="en-US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r>
              <a:rPr lang="en-US" sz="4000" dirty="0">
                <a:solidFill>
                  <a:srgbClr val="FFFF00"/>
                </a:solidFill>
              </a:rPr>
              <a:t>KID: Personal Impact</a:t>
            </a:r>
          </a:p>
        </p:txBody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686800" cy="4495800"/>
          </a:xfrm>
        </p:spPr>
        <p:txBody>
          <a:bodyPr/>
          <a:lstStyle/>
          <a:p>
            <a:r>
              <a:rPr lang="en-US" dirty="0"/>
              <a:t>Power of large, administrative datasets to study outcomes and utilization of children with rare diseases</a:t>
            </a:r>
          </a:p>
          <a:p>
            <a:endParaRPr lang="en-US" dirty="0"/>
          </a:p>
          <a:p>
            <a:r>
              <a:rPr lang="en-US" dirty="0"/>
              <a:t>Entrance into the world of pediatric quality of care and health services research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8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r>
              <a:rPr lang="en-US" sz="4000" dirty="0">
                <a:solidFill>
                  <a:srgbClr val="FFFF00"/>
                </a:solidFill>
              </a:rPr>
              <a:t>My Clinical and Research Interest</a:t>
            </a:r>
          </a:p>
        </p:txBody>
      </p:sp>
      <p:sp>
        <p:nvSpPr>
          <p:cNvPr id="462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6781800" cy="4495800"/>
          </a:xfrm>
        </p:spPr>
        <p:txBody>
          <a:bodyPr/>
          <a:lstStyle/>
          <a:p>
            <a:r>
              <a:rPr lang="en-US" dirty="0"/>
              <a:t>Children with medical complexity</a:t>
            </a:r>
          </a:p>
          <a:p>
            <a:pPr lvl="1"/>
            <a:r>
              <a:rPr lang="en-US" dirty="0"/>
              <a:t>Chronic health conditions</a:t>
            </a:r>
          </a:p>
          <a:p>
            <a:pPr lvl="1"/>
            <a:r>
              <a:rPr lang="en-US" dirty="0"/>
              <a:t>Multiple co-morbidities</a:t>
            </a:r>
          </a:p>
          <a:p>
            <a:pPr lvl="1">
              <a:buFontTx/>
              <a:buNone/>
            </a:pPr>
            <a:endParaRPr lang="en-US" dirty="0"/>
          </a:p>
          <a:p>
            <a:r>
              <a:rPr lang="en-US" dirty="0"/>
              <a:t>Surgery collaboration</a:t>
            </a:r>
          </a:p>
          <a:p>
            <a:pPr lvl="1"/>
            <a:r>
              <a:rPr lang="en-US" dirty="0"/>
              <a:t>Predict outcomes</a:t>
            </a:r>
          </a:p>
          <a:p>
            <a:pPr lvl="1"/>
            <a:r>
              <a:rPr lang="en-US" dirty="0"/>
              <a:t>Develop care plans</a:t>
            </a:r>
          </a:p>
          <a:p>
            <a:pPr lvl="1"/>
            <a:endParaRPr lang="en-US" dirty="0"/>
          </a:p>
        </p:txBody>
      </p:sp>
      <p:pic>
        <p:nvPicPr>
          <p:cNvPr id="462853" name="Picture 5" descr="Photograph:A boy with cerebral palsy has a guide dog to help him with everyday activities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0" y="2743200"/>
            <a:ext cx="2640013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7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r>
              <a:rPr lang="en-US" sz="4000" dirty="0">
                <a:solidFill>
                  <a:srgbClr val="FFFF00"/>
                </a:solidFill>
              </a:rPr>
              <a:t>Predicting Outcomes</a:t>
            </a:r>
          </a:p>
        </p:txBody>
      </p:sp>
      <p:sp>
        <p:nvSpPr>
          <p:cNvPr id="456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686800" cy="4495800"/>
          </a:xfrm>
        </p:spPr>
        <p:txBody>
          <a:bodyPr/>
          <a:lstStyle/>
          <a:p>
            <a:r>
              <a:rPr lang="en-US" dirty="0"/>
              <a:t>Children with medical complexity</a:t>
            </a:r>
          </a:p>
          <a:p>
            <a:pPr>
              <a:buFontTx/>
              <a:buNone/>
            </a:pPr>
            <a:endParaRPr lang="en-US" sz="1200" dirty="0"/>
          </a:p>
          <a:p>
            <a:pPr lvl="1"/>
            <a:r>
              <a:rPr lang="en-US" dirty="0"/>
              <a:t>Attributes</a:t>
            </a:r>
          </a:p>
          <a:p>
            <a:pPr lvl="2"/>
            <a:r>
              <a:rPr lang="en-US" dirty="0"/>
              <a:t>Low prevalence</a:t>
            </a:r>
          </a:p>
          <a:p>
            <a:pPr lvl="2"/>
            <a:r>
              <a:rPr lang="en-US" dirty="0"/>
              <a:t>Unique combinations of co-morbid conditions</a:t>
            </a:r>
          </a:p>
          <a:p>
            <a:pPr lvl="2">
              <a:buFontTx/>
              <a:buNone/>
            </a:pPr>
            <a:endParaRPr lang="en-US" dirty="0"/>
          </a:p>
          <a:p>
            <a:pPr lvl="1"/>
            <a:r>
              <a:rPr lang="en-US" dirty="0"/>
              <a:t>Existing outcome evidence </a:t>
            </a:r>
          </a:p>
          <a:p>
            <a:pPr lvl="2"/>
            <a:r>
              <a:rPr lang="en-US" dirty="0"/>
              <a:t>Single institution-based</a:t>
            </a:r>
          </a:p>
          <a:p>
            <a:pPr lvl="2"/>
            <a:r>
              <a:rPr lang="en-US" dirty="0"/>
              <a:t>Longitudinal data, over multiple decades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Improving Outcome Prediction</a:t>
            </a:r>
          </a:p>
        </p:txBody>
      </p:sp>
      <p:sp>
        <p:nvSpPr>
          <p:cNvPr id="425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229600" cy="44958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Kids’ Inpatient Database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000" dirty="0"/>
          </a:p>
          <a:p>
            <a:pPr lvl="1">
              <a:lnSpc>
                <a:spcPct val="90000"/>
              </a:lnSpc>
            </a:pPr>
            <a:r>
              <a:rPr lang="en-US" i="1" dirty="0"/>
              <a:t> </a:t>
            </a:r>
            <a:r>
              <a:rPr lang="en-US" dirty="0"/>
              <a:t>Powered to study rare conditions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Robust stratified sample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Nationally-representative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sz="1000" dirty="0"/>
          </a:p>
          <a:p>
            <a:pPr lvl="1">
              <a:lnSpc>
                <a:spcPct val="90000"/>
              </a:lnSpc>
            </a:pPr>
            <a:r>
              <a:rPr lang="en-US" dirty="0"/>
              <a:t>Elements for co-morbidity-outcome analyses  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Diagnoses, procedures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Mortality, complications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Inpatient utilization</a:t>
            </a:r>
          </a:p>
          <a:p>
            <a:pPr lvl="1">
              <a:lnSpc>
                <a:spcPct val="90000"/>
              </a:lnSpc>
            </a:pP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Tracheotomy in Children</a:t>
            </a:r>
            <a:r>
              <a:rPr lang="en-US" sz="4000" dirty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4444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76400"/>
            <a:ext cx="50292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Indication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Overcome life-limiting respiratory compromise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800" dirty="0"/>
              <a:t>Rise in patient complexity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Multiple co-morbid conditions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800" dirty="0"/>
              <a:t>Major </a:t>
            </a:r>
            <a:r>
              <a:rPr lang="en-US" sz="2800" dirty="0" err="1"/>
              <a:t>caregiving</a:t>
            </a:r>
            <a:r>
              <a:rPr lang="en-US" sz="2800" dirty="0"/>
              <a:t> burden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Life disruption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sz="2400" dirty="0"/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  <p:pic>
        <p:nvPicPr>
          <p:cNvPr id="444420" name="Picture 15" descr="Yoel-depends-on-technology"/>
          <p:cNvPicPr>
            <a:picLocks noChangeAspect="1" noChangeArrowheads="1"/>
          </p:cNvPicPr>
          <p:nvPr/>
        </p:nvPicPr>
        <p:blipFill>
          <a:blip r:embed="rId3"/>
          <a:srcRect l="34560" b="12456"/>
          <a:stretch>
            <a:fillRect/>
          </a:stretch>
        </p:blipFill>
        <p:spPr bwMode="auto">
          <a:xfrm>
            <a:off x="5562600" y="2057400"/>
            <a:ext cx="3352800" cy="298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untain Top">
  <a:themeElements>
    <a:clrScheme name="Mountain Top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Mountain To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untain Top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14179</TotalTime>
  <Words>747</Words>
  <Application>Microsoft Macintosh PowerPoint</Application>
  <PresentationFormat>On-screen Show (4:3)</PresentationFormat>
  <Paragraphs>284</Paragraphs>
  <Slides>18</Slides>
  <Notes>18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Mountain Top</vt:lpstr>
      <vt:lpstr>Kids’ Inpatient Database:   Empowering Scientific Discovery</vt:lpstr>
      <vt:lpstr>2:30 am, December 14th, 2003</vt:lpstr>
      <vt:lpstr>2:30 am, December 14th, 2003</vt:lpstr>
      <vt:lpstr>2:30 am, December 14th, 2003</vt:lpstr>
      <vt:lpstr>KID: Personal Impact</vt:lpstr>
      <vt:lpstr>My Clinical and Research Interest</vt:lpstr>
      <vt:lpstr>Predicting Outcomes</vt:lpstr>
      <vt:lpstr>Improving Outcome Prediction</vt:lpstr>
      <vt:lpstr>Tracheotomy in Children </vt:lpstr>
      <vt:lpstr>Mortality Following Tracheotomy</vt:lpstr>
      <vt:lpstr>Tracheotomy Mortality Analysis</vt:lpstr>
      <vt:lpstr>KID 2006  4,751 Tracheotomy Hospitalizations</vt:lpstr>
      <vt:lpstr>Tracheotomy  Mortality Regression Tree</vt:lpstr>
      <vt:lpstr>Tracheotomy  Mortality Regression Tree</vt:lpstr>
      <vt:lpstr>Tracheotomy  Mortality Regression Tree</vt:lpstr>
      <vt:lpstr>KID Impact for Children Undergoing Tracheotomy</vt:lpstr>
      <vt:lpstr>Keep it coming!</vt:lpstr>
      <vt:lpstr>Thank you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Jay Berry's Symposium Talk</dc:title>
  <dc:creator/>
  <cp:lastModifiedBy>Graham</cp:lastModifiedBy>
  <cp:revision>448</cp:revision>
  <dcterms:created xsi:type="dcterms:W3CDTF">2010-10-15T21:33:38Z</dcterms:created>
  <dcterms:modified xsi:type="dcterms:W3CDTF">2010-10-15T21:37:32Z</dcterms:modified>
</cp:coreProperties>
</file>