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8"/>
  </p:notesMasterIdLst>
  <p:sldIdLst>
    <p:sldId id="356" r:id="rId2"/>
    <p:sldId id="372" r:id="rId3"/>
    <p:sldId id="397" r:id="rId4"/>
    <p:sldId id="436" r:id="rId5"/>
    <p:sldId id="375" r:id="rId6"/>
    <p:sldId id="376" r:id="rId7"/>
    <p:sldId id="280" r:id="rId8"/>
    <p:sldId id="278" r:id="rId9"/>
    <p:sldId id="335" r:id="rId10"/>
    <p:sldId id="400" r:id="rId11"/>
    <p:sldId id="336" r:id="rId12"/>
    <p:sldId id="279" r:id="rId13"/>
    <p:sldId id="422" r:id="rId14"/>
    <p:sldId id="401" r:id="rId15"/>
    <p:sldId id="402" r:id="rId16"/>
    <p:sldId id="403" r:id="rId17"/>
    <p:sldId id="404" r:id="rId18"/>
    <p:sldId id="405" r:id="rId19"/>
    <p:sldId id="406" r:id="rId20"/>
    <p:sldId id="407" r:id="rId21"/>
    <p:sldId id="433" r:id="rId22"/>
    <p:sldId id="434" r:id="rId23"/>
    <p:sldId id="275" r:id="rId24"/>
    <p:sldId id="276" r:id="rId25"/>
    <p:sldId id="357" r:id="rId26"/>
    <p:sldId id="410" r:id="rId27"/>
    <p:sldId id="412" r:id="rId28"/>
    <p:sldId id="413" r:id="rId29"/>
    <p:sldId id="414" r:id="rId30"/>
    <p:sldId id="428" r:id="rId31"/>
    <p:sldId id="429" r:id="rId32"/>
    <p:sldId id="430" r:id="rId33"/>
    <p:sldId id="431" r:id="rId34"/>
    <p:sldId id="432" r:id="rId35"/>
    <p:sldId id="426" r:id="rId36"/>
    <p:sldId id="423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B6D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1" autoAdjust="0"/>
    <p:restoredTop sz="86456" autoAdjust="0"/>
  </p:normalViewPr>
  <p:slideViewPr>
    <p:cSldViewPr>
      <p:cViewPr varScale="1">
        <p:scale>
          <a:sx n="94" d="100"/>
          <a:sy n="94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49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E70E609-4AD5-48B8-B686-28C73A4395B2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7670BC4-2ECC-4207-BD43-6822FC4D2A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52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7670BC4-2ECC-4207-BD43-6822FC4D2A6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3360916-26EA-48CD-9069-5C2515E686C6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D0E896D-B8F4-43CD-A33C-C7F5F90C8EE2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0DD86D-F3CD-4C31-AC2C-3916002F7C8C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0DD86D-F3CD-4C31-AC2C-3916002F7C8C}" type="slidenum">
              <a:rPr lang="en-US" smtClean="0"/>
              <a:pPr>
                <a:defRPr/>
              </a:pPr>
              <a:t>16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0E2E91-E690-421E-B76C-18F6FE4D921D}" type="slidenum">
              <a:rPr lang="en-US" smtClean="0"/>
              <a:pPr>
                <a:defRPr/>
              </a:pPr>
              <a:t>22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4B9187E-45E9-407C-B114-A0198CDC5EB5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516BA5C-E35A-4297-A2DF-415A1DEC22F1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44F716-00C8-4E76-83C2-DB9EA6FDE30D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6FF861-AC09-4DE9-B3D0-FF5078513FC7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B85A9C-E107-4767-9B49-A7488D63AE51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45B156-ABB4-4AC2-8417-90E3F01A732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45B156-ABB4-4AC2-8417-90E3F01A7321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89C63B-A712-4D15-95DF-87AA3275A40D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7743FE-28F1-41B1-B2DE-343B77C3B7AB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816A0C-4A8B-4562-8C9D-2F9EE8E16116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1F0FA1-646A-4B57-BEEB-3159F3A8BAD3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8941B0-E427-49E3-9822-6E85CB79C36D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CDB18A-2256-4CDD-ABB2-4AF74E02821E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3B16A1-8549-42A5-A351-987BFB559E65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B7EFD-9764-466C-B4F1-BEE32B67B5A8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90677-44A6-4793-BEEF-F0070E97C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12E2E-1BDD-4E5F-952A-96848EFE0346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E1E88-59BF-4DB1-B7E3-F35A73958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3E4C1-0F2D-4F1D-8CF4-E00B8F938A3B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4A8C3-9AB5-4A5F-9423-8619D61081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DBB0E-903B-4918-A850-F6DF54D11089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7173D-77AD-4C6D-A231-0FF955071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E22E8-81C0-4D59-96DF-AF0D54F503AB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84309-03B1-457F-8C7F-A6785E52B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B8015-FB56-4EBA-9D84-92F4734F2738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87E7D-1319-4E87-B128-598F5CC47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09974-E4D4-4442-8CA9-18E0A0CA8E13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61A1-39DA-4A75-AFED-16B50F32F7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7DF77-3490-4E02-BEE2-B6A6F87C04F5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59FCC-27BB-4F47-9F22-734D9AB856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01238-01E1-4FBB-B194-2F782BD28660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4C56A-E2DD-44A5-A7BF-44094E4E6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0B521-18B5-44CE-B22A-43A6EF7A667D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80750-C06A-4E1A-A930-7DB10D25E0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A9A36-F312-4D02-849B-826BDA3A3929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D216D-BB7A-40FF-8A7D-7763F519B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BDF735-FDBD-4897-9F1E-85E6035F7120}" type="datetimeFigureOut">
              <a:rPr lang="en-US"/>
              <a:pPr>
                <a:defRPr/>
              </a:pPr>
              <a:t>12/6/2013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B33CB0-66CC-42A9-9E93-B1CF8C8E8C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2" descr="G:\My Documents\logo.gif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15200" y="5105400"/>
            <a:ext cx="1600200" cy="159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971800" y="6248400"/>
            <a:ext cx="3200400" cy="457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57200" y="1049338"/>
            <a:ext cx="8229600" cy="1838325"/>
          </a:xfrm>
        </p:spPr>
        <p:txBody>
          <a:bodyPr/>
          <a:lstStyle/>
          <a:p>
            <a:r>
              <a:rPr lang="en-US" sz="3400" b="1" dirty="0" smtClean="0">
                <a:latin typeface="Arial"/>
                <a:cs typeface="Arial"/>
              </a:rPr>
              <a:t>AHRQ Annual Conference</a:t>
            </a:r>
            <a:r>
              <a:rPr lang="en-US" sz="3200" dirty="0" smtClean="0">
                <a:latin typeface="Arial"/>
                <a:cs typeface="Arial"/>
              </a:rPr>
              <a:t/>
            </a:r>
            <a:br>
              <a:rPr lang="en-US" sz="3200" dirty="0" smtClean="0">
                <a:latin typeface="Arial"/>
                <a:cs typeface="Arial"/>
              </a:rPr>
            </a:br>
            <a:r>
              <a:rPr lang="en-US" sz="900" dirty="0" smtClean="0">
                <a:latin typeface="Arial"/>
                <a:cs typeface="Arial"/>
              </a:rPr>
              <a:t> </a:t>
            </a:r>
            <a:r>
              <a:rPr lang="en-US" sz="600" dirty="0" smtClean="0">
                <a:latin typeface="Arial"/>
                <a:cs typeface="Arial"/>
              </a:rPr>
              <a:t/>
            </a:r>
            <a:br>
              <a:rPr lang="en-US" sz="600" dirty="0" smtClean="0">
                <a:latin typeface="Arial"/>
                <a:cs typeface="Arial"/>
              </a:rPr>
            </a:br>
            <a:r>
              <a:rPr lang="en-US" sz="2800" i="1" dirty="0" smtClean="0">
                <a:latin typeface="Arial"/>
                <a:cs typeface="Arial"/>
              </a:rPr>
              <a:t>Patient-Reported Outcomes for Adverse Event Monitoring in Clinical Research</a:t>
            </a:r>
            <a:endParaRPr lang="en-US" sz="3200" i="1" dirty="0" smtClean="0">
              <a:latin typeface="Arial"/>
              <a:cs typeface="Arial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3274481"/>
            <a:ext cx="8229600" cy="3073400"/>
          </a:xfrm>
        </p:spPr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endParaRPr lang="en-US" dirty="0" smtClean="0"/>
          </a:p>
          <a:p>
            <a:pPr>
              <a:spcBef>
                <a:spcPct val="0"/>
              </a:spcBef>
              <a:buFont typeface="Arial" charset="0"/>
              <a:buNone/>
              <a:tabLst>
                <a:tab pos="2166938" algn="l"/>
              </a:tabLst>
            </a:pPr>
            <a:endParaRPr lang="en-US" sz="2400" dirty="0" smtClean="0"/>
          </a:p>
          <a:p>
            <a:pPr>
              <a:spcBef>
                <a:spcPct val="0"/>
              </a:spcBef>
              <a:buFont typeface="Arial" charset="0"/>
              <a:buNone/>
              <a:tabLst>
                <a:tab pos="2166938" algn="l"/>
              </a:tabLst>
            </a:pPr>
            <a:r>
              <a:rPr lang="en-US" sz="2400" dirty="0" smtClean="0">
                <a:latin typeface="Arial"/>
                <a:cs typeface="Arial"/>
              </a:rPr>
              <a:t>Ethan </a:t>
            </a:r>
            <a:r>
              <a:rPr lang="en-US" sz="2400" dirty="0" err="1" smtClean="0">
                <a:latin typeface="Arial"/>
                <a:cs typeface="Arial"/>
              </a:rPr>
              <a:t>Basch</a:t>
            </a:r>
            <a:r>
              <a:rPr lang="en-US" sz="2400" dirty="0" smtClean="0">
                <a:latin typeface="Arial"/>
                <a:cs typeface="Arial"/>
              </a:rPr>
              <a:t>, M.D., M.Sc. 	</a:t>
            </a:r>
          </a:p>
          <a:p>
            <a:pPr>
              <a:spcBef>
                <a:spcPct val="0"/>
              </a:spcBef>
              <a:buFont typeface="Arial" charset="0"/>
              <a:buNone/>
              <a:tabLst>
                <a:tab pos="2166938" algn="l"/>
              </a:tabLst>
            </a:pPr>
            <a:r>
              <a:rPr lang="en-US" sz="2400" dirty="0" smtClean="0">
                <a:latin typeface="Arial"/>
                <a:cs typeface="Arial"/>
              </a:rPr>
              <a:t>Memorial Sloan-Kettering Cancer Center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endParaRPr lang="en-US" sz="2800" dirty="0" smtClean="0">
              <a:latin typeface="Arial"/>
              <a:cs typeface="Arial"/>
            </a:endParaRPr>
          </a:p>
          <a:p>
            <a:pPr>
              <a:buFont typeface="Arial" charset="0"/>
              <a:buNone/>
            </a:pPr>
            <a:r>
              <a:rPr lang="en-US" sz="2400" dirty="0" smtClean="0">
                <a:latin typeface="Arial"/>
                <a:cs typeface="Arial"/>
              </a:rPr>
              <a:t>September 28, 2010</a:t>
            </a:r>
          </a:p>
          <a:p>
            <a:pPr>
              <a:buFont typeface="Arial" charset="0"/>
              <a:buNone/>
            </a:pPr>
            <a:endParaRPr lang="en-US" sz="2400" dirty="0" smtClean="0">
              <a:latin typeface="Arial"/>
              <a:cs typeface="Arial"/>
            </a:endParaRPr>
          </a:p>
          <a:p>
            <a:pPr algn="ctr">
              <a:buNone/>
            </a:pPr>
            <a:r>
              <a:rPr lang="en-US" sz="2000" dirty="0" smtClean="0">
                <a:latin typeface="Arial"/>
                <a:cs typeface="Arial"/>
              </a:rPr>
              <a:t>No Financial Disclosures</a:t>
            </a:r>
          </a:p>
          <a:p>
            <a:pPr>
              <a:buFont typeface="Arial" charset="0"/>
              <a:buNone/>
            </a:pPr>
            <a:endParaRPr lang="en-US" sz="2400" dirty="0" smtClean="0">
              <a:latin typeface="Arial"/>
              <a:cs typeface="Arial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533400" y="3452813"/>
            <a:ext cx="8153400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1295400" y="1295400"/>
            <a:ext cx="7543800" cy="4297363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Web-based</a:t>
            </a:r>
          </a:p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Handheld devices</a:t>
            </a:r>
          </a:p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IVRS</a:t>
            </a:r>
          </a:p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Paper</a:t>
            </a:r>
          </a:p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Text messaging</a:t>
            </a:r>
          </a:p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Interviewer</a:t>
            </a:r>
          </a:p>
          <a:p>
            <a:pPr>
              <a:defRPr/>
            </a:pPr>
            <a:endParaRPr lang="en-US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US" i="1" dirty="0" smtClean="0">
                <a:solidFill>
                  <a:schemeClr val="tx2"/>
                </a:solidFill>
                <a:latin typeface="Arial"/>
                <a:cs typeface="Arial"/>
              </a:rPr>
              <a:t>Mixed methods/modes catering to patients</a:t>
            </a:r>
          </a:p>
          <a:p>
            <a:pPr lvl="1">
              <a:buFont typeface="Arial" charset="0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sz="3600" u="sng" dirty="0" smtClean="0">
                <a:latin typeface="Arial"/>
                <a:cs typeface="Arial"/>
              </a:rPr>
              <a:t>Available Technologies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8915400" cy="6705600"/>
            <a:chOff x="0" y="0"/>
            <a:chExt cx="8915400" cy="6705600"/>
          </a:xfrm>
        </p:grpSpPr>
        <p:sp>
          <p:nvSpPr>
            <p:cNvPr id="23554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1600200" cy="137160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Patient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Experiences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Symptom</a:t>
              </a:r>
            </a:p>
          </p:txBody>
        </p:sp>
        <p:sp>
          <p:nvSpPr>
            <p:cNvPr id="23555" name="AutoShape 24"/>
            <p:cNvSpPr>
              <a:spLocks noChangeArrowheads="1"/>
            </p:cNvSpPr>
            <p:nvPr/>
          </p:nvSpPr>
          <p:spPr bwMode="auto">
            <a:xfrm>
              <a:off x="7315200" y="5029200"/>
              <a:ext cx="1600200" cy="16764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Research</a:t>
              </a:r>
            </a:p>
            <a:p>
              <a:pPr algn="ctr"/>
              <a:r>
                <a:rPr lang="en-US"/>
                <a:t>Database</a:t>
              </a:r>
            </a:p>
          </p:txBody>
        </p:sp>
        <p:cxnSp>
          <p:nvCxnSpPr>
            <p:cNvPr id="23556" name="AutoShape 27"/>
            <p:cNvCxnSpPr>
              <a:cxnSpLocks noChangeShapeType="1"/>
              <a:stCxn id="23554" idx="3"/>
              <a:endCxn id="23555" idx="1"/>
            </p:cNvCxnSpPr>
            <p:nvPr/>
          </p:nvCxnSpPr>
          <p:spPr bwMode="auto">
            <a:xfrm>
              <a:off x="1600200" y="685800"/>
              <a:ext cx="6515100" cy="434340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cxnSp>
          <p:nvCxnSpPr>
            <p:cNvPr id="23557" name="AutoShape 27"/>
            <p:cNvCxnSpPr>
              <a:cxnSpLocks noChangeShapeType="1"/>
              <a:stCxn id="23554" idx="3"/>
              <a:endCxn id="23558" idx="1"/>
            </p:cNvCxnSpPr>
            <p:nvPr/>
          </p:nvCxnSpPr>
          <p:spPr bwMode="auto">
            <a:xfrm>
              <a:off x="1600200" y="685800"/>
              <a:ext cx="2819400" cy="1588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sp>
          <p:nvSpPr>
            <p:cNvPr id="23558" name="Rectangle 13"/>
            <p:cNvSpPr>
              <a:spLocks noChangeArrowheads="1"/>
            </p:cNvSpPr>
            <p:nvPr/>
          </p:nvSpPr>
          <p:spPr bwMode="auto">
            <a:xfrm>
              <a:off x="4419600" y="0"/>
              <a:ext cx="1524000" cy="137160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Clinician</a:t>
              </a:r>
            </a:p>
          </p:txBody>
        </p:sp>
        <p:cxnSp>
          <p:nvCxnSpPr>
            <p:cNvPr id="9224" name="AutoShape 27"/>
            <p:cNvCxnSpPr>
              <a:cxnSpLocks noChangeShapeType="1"/>
              <a:stCxn id="23558" idx="2"/>
            </p:cNvCxnSpPr>
            <p:nvPr/>
          </p:nvCxnSpPr>
          <p:spPr bwMode="auto">
            <a:xfrm rot="16200000" flipH="1">
              <a:off x="4800600" y="1752600"/>
              <a:ext cx="3657600" cy="289560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23560" name="Rectangle 29"/>
            <p:cNvSpPr>
              <a:spLocks noChangeArrowheads="1"/>
            </p:cNvSpPr>
            <p:nvPr/>
          </p:nvSpPr>
          <p:spPr bwMode="auto">
            <a:xfrm>
              <a:off x="2286000" y="2971800"/>
              <a:ext cx="25146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i="1">
                  <a:solidFill>
                    <a:schemeClr val="tx2"/>
                  </a:solidFill>
                </a:rPr>
                <a:t>Patient direct </a:t>
              </a:r>
            </a:p>
            <a:p>
              <a:r>
                <a:rPr lang="en-US" sz="1600" i="1">
                  <a:solidFill>
                    <a:schemeClr val="tx2"/>
                  </a:solidFill>
                </a:rPr>
                <a:t>reporting of symptoms</a:t>
              </a:r>
            </a:p>
          </p:txBody>
        </p:sp>
        <p:sp>
          <p:nvSpPr>
            <p:cNvPr id="18" name="Rectangle 29"/>
            <p:cNvSpPr>
              <a:spLocks noChangeArrowheads="1"/>
            </p:cNvSpPr>
            <p:nvPr/>
          </p:nvSpPr>
          <p:spPr bwMode="auto">
            <a:xfrm>
              <a:off x="6153150" y="1828800"/>
              <a:ext cx="2057400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i="1">
                  <a:solidFill>
                    <a:schemeClr val="tx2"/>
                  </a:solidFill>
                </a:rPr>
                <a:t>Assign attribution; initiate expedited reporting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0"/>
            <a:ext cx="8915400" cy="6705600"/>
            <a:chOff x="0" y="0"/>
            <a:chExt cx="8915400" cy="6705600"/>
          </a:xfrm>
        </p:grpSpPr>
        <p:sp>
          <p:nvSpPr>
            <p:cNvPr id="24578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1600200" cy="137160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Patient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Experiences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Symptom</a:t>
              </a:r>
            </a:p>
          </p:txBody>
        </p:sp>
        <p:sp>
          <p:nvSpPr>
            <p:cNvPr id="24579" name="AutoShape 24"/>
            <p:cNvSpPr>
              <a:spLocks noChangeArrowheads="1"/>
            </p:cNvSpPr>
            <p:nvPr/>
          </p:nvSpPr>
          <p:spPr bwMode="auto">
            <a:xfrm>
              <a:off x="7315200" y="5029200"/>
              <a:ext cx="1600200" cy="16764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Research</a:t>
              </a:r>
            </a:p>
            <a:p>
              <a:pPr algn="ctr"/>
              <a:r>
                <a:rPr lang="en-US"/>
                <a:t>Database</a:t>
              </a:r>
            </a:p>
          </p:txBody>
        </p:sp>
        <p:cxnSp>
          <p:nvCxnSpPr>
            <p:cNvPr id="24580" name="AutoShape 27"/>
            <p:cNvCxnSpPr>
              <a:cxnSpLocks noChangeShapeType="1"/>
              <a:stCxn id="24578" idx="3"/>
              <a:endCxn id="24579" idx="1"/>
            </p:cNvCxnSpPr>
            <p:nvPr/>
          </p:nvCxnSpPr>
          <p:spPr bwMode="auto">
            <a:xfrm>
              <a:off x="1600200" y="685800"/>
              <a:ext cx="6515100" cy="434340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cxnSp>
          <p:nvCxnSpPr>
            <p:cNvPr id="24581" name="AutoShape 27"/>
            <p:cNvCxnSpPr>
              <a:cxnSpLocks noChangeShapeType="1"/>
              <a:stCxn id="24578" idx="3"/>
              <a:endCxn id="24582" idx="1"/>
            </p:cNvCxnSpPr>
            <p:nvPr/>
          </p:nvCxnSpPr>
          <p:spPr bwMode="auto">
            <a:xfrm>
              <a:off x="1600200" y="685800"/>
              <a:ext cx="2819400" cy="1588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sp>
          <p:nvSpPr>
            <p:cNvPr id="24582" name="Rectangle 13"/>
            <p:cNvSpPr>
              <a:spLocks noChangeArrowheads="1"/>
            </p:cNvSpPr>
            <p:nvPr/>
          </p:nvSpPr>
          <p:spPr bwMode="auto">
            <a:xfrm>
              <a:off x="4419600" y="0"/>
              <a:ext cx="1524000" cy="137160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Clinician</a:t>
              </a:r>
            </a:p>
          </p:txBody>
        </p:sp>
        <p:cxnSp>
          <p:nvCxnSpPr>
            <p:cNvPr id="24583" name="AutoShape 27"/>
            <p:cNvCxnSpPr>
              <a:cxnSpLocks noChangeShapeType="1"/>
              <a:stCxn id="24582" idx="2"/>
            </p:cNvCxnSpPr>
            <p:nvPr/>
          </p:nvCxnSpPr>
          <p:spPr bwMode="auto">
            <a:xfrm rot="16200000" flipH="1">
              <a:off x="4800600" y="1752600"/>
              <a:ext cx="3657600" cy="289560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prstDash val="dash"/>
              <a:round/>
              <a:headEnd/>
              <a:tailEnd type="triangle" w="med" len="med"/>
            </a:ln>
          </p:spPr>
        </p:cxnSp>
        <p:cxnSp>
          <p:nvCxnSpPr>
            <p:cNvPr id="17" name="AutoShape 27"/>
            <p:cNvCxnSpPr>
              <a:cxnSpLocks noChangeShapeType="1"/>
            </p:cNvCxnSpPr>
            <p:nvPr/>
          </p:nvCxnSpPr>
          <p:spPr bwMode="auto">
            <a:xfrm rot="10800000">
              <a:off x="1600200" y="457200"/>
              <a:ext cx="2743200" cy="1588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prstDash val="dash"/>
              <a:round/>
              <a:headEnd/>
              <a:tailEnd type="triangle" w="med" len="med"/>
            </a:ln>
          </p:spPr>
        </p:cxnSp>
        <p:sp>
          <p:nvSpPr>
            <p:cNvPr id="24585" name="Rectangle 29"/>
            <p:cNvSpPr>
              <a:spLocks noChangeArrowheads="1"/>
            </p:cNvSpPr>
            <p:nvPr/>
          </p:nvSpPr>
          <p:spPr bwMode="auto">
            <a:xfrm>
              <a:off x="6153150" y="1828800"/>
              <a:ext cx="2057400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i="1">
                  <a:solidFill>
                    <a:schemeClr val="tx2"/>
                  </a:solidFill>
                </a:rPr>
                <a:t>Assign attribution; initiate expedited reporting</a:t>
              </a:r>
            </a:p>
          </p:txBody>
        </p:sp>
        <p:sp>
          <p:nvSpPr>
            <p:cNvPr id="19" name="Rectangle 29"/>
            <p:cNvSpPr>
              <a:spLocks noChangeArrowheads="1"/>
            </p:cNvSpPr>
            <p:nvPr/>
          </p:nvSpPr>
          <p:spPr bwMode="auto">
            <a:xfrm>
              <a:off x="1962150" y="152400"/>
              <a:ext cx="2514600" cy="338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i="1">
                  <a:solidFill>
                    <a:schemeClr val="tx2"/>
                  </a:solidFill>
                </a:rPr>
                <a:t>Enhance clinical care</a:t>
              </a:r>
            </a:p>
          </p:txBody>
        </p:sp>
        <p:sp>
          <p:nvSpPr>
            <p:cNvPr id="24587" name="Rectangle 29"/>
            <p:cNvSpPr>
              <a:spLocks noChangeArrowheads="1"/>
            </p:cNvSpPr>
            <p:nvPr/>
          </p:nvSpPr>
          <p:spPr bwMode="auto">
            <a:xfrm>
              <a:off x="2286000" y="2971800"/>
              <a:ext cx="25146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i="1">
                  <a:solidFill>
                    <a:schemeClr val="tx2"/>
                  </a:solidFill>
                </a:rPr>
                <a:t>Patient direct </a:t>
              </a:r>
            </a:p>
            <a:p>
              <a:r>
                <a:rPr lang="en-US" sz="1600" i="1">
                  <a:solidFill>
                    <a:schemeClr val="tx2"/>
                  </a:solidFill>
                </a:rPr>
                <a:t>reporting of symptoms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sz="3800" u="sng" dirty="0" smtClean="0">
                <a:latin typeface="Arial"/>
                <a:cs typeface="Arial"/>
              </a:rPr>
              <a:t>Patient Self-Reporting is Already Standard in Closely-Related Areas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4953000" cy="4572000"/>
          </a:xfrm>
        </p:spPr>
        <p:txBody>
          <a:bodyPr/>
          <a:lstStyle/>
          <a:p>
            <a:pPr marL="609600" indent="-609600" eaLnBrk="1" hangingPunct="1"/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HRQL and symptom efficacy endpoints in cooperative group trials</a:t>
            </a:r>
          </a:p>
          <a:p>
            <a:pPr marL="609600" indent="-609600" eaLnBrk="1" hangingPunct="1"/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Gold standard for symptom endpoints in drug applications and labeling claims submitted to FDA</a:t>
            </a:r>
          </a:p>
          <a:p>
            <a:pPr marL="609600" indent="-609600" eaLnBrk="1" hangingPunct="1">
              <a:buNone/>
            </a:pPr>
            <a:endParaRPr lang="en-US" dirty="0" smtClean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l="34914" t="21112" r="33858" b="13446"/>
          <a:stretch>
            <a:fillRect/>
          </a:stretch>
        </p:blipFill>
        <p:spPr bwMode="auto">
          <a:xfrm>
            <a:off x="5334000" y="1592263"/>
            <a:ext cx="3732213" cy="4895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757863" y="3349625"/>
            <a:ext cx="297338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u="sng">
                <a:solidFill>
                  <a:schemeClr val="accent1"/>
                </a:solidFill>
              </a:rPr>
              <a:t>http://www.fda.gov/downloads/Drugs/GuidanceComplianceRegulatoryInformation/Guidances/UCM193282.pdfz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sz="3800" u="sng" dirty="0" smtClean="0">
                <a:latin typeface="Arial"/>
                <a:cs typeface="Arial"/>
              </a:rPr>
              <a:t>Criticisms of Patient-Reported AEs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07926"/>
            <a:ext cx="8077200" cy="3962400"/>
          </a:xfrm>
        </p:spPr>
        <p:txBody>
          <a:bodyPr/>
          <a:lstStyle/>
          <a:p>
            <a:pPr marL="609600" indent="-609600" eaLnBrk="1" hangingPunct="1"/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Not feasible</a:t>
            </a:r>
          </a:p>
          <a:p>
            <a:pPr marL="1009650" lvl="1" indent="-609600" eaLnBrk="1" hangingPunct="1"/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Patients not willing or able to report</a:t>
            </a:r>
          </a:p>
          <a:p>
            <a:pPr marL="1009650" lvl="1" indent="-609600" eaLnBrk="1" hangingPunct="1"/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Missing data when patients become ill</a:t>
            </a:r>
          </a:p>
          <a:p>
            <a:pPr marL="1009650" lvl="1" indent="-609600" eaLnBrk="1" hangingPunct="1"/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Too logistically cumbersome/expensive</a:t>
            </a:r>
          </a:p>
          <a:p>
            <a:pPr marL="1009650" lvl="1" indent="-609600" eaLnBrk="1" hangingPunct="1"/>
            <a:endParaRPr lang="en-US" sz="20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609600" indent="-609600" eaLnBrk="1" hangingPunct="1"/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Will generate “noise”</a:t>
            </a:r>
          </a:p>
          <a:p>
            <a:pPr marL="1009650" lvl="1" indent="-609600" eaLnBrk="1" hangingPunct="1"/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Patients will broadly endorse symptoms if asked, making it impossible to distinguish AEs between study arms</a:t>
            </a:r>
          </a:p>
          <a:p>
            <a:pPr marL="1009650" lvl="1" indent="-609600" eaLnBrk="1" hangingPunct="1"/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Will not be helpful in unmasking serious or unexpected AEs</a:t>
            </a:r>
          </a:p>
          <a:p>
            <a:pPr marL="1009650" lvl="1" indent="-609600" eaLnBrk="1" hangingPunct="1"/>
            <a:endParaRPr lang="en-US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0"/>
            <a:ext cx="7772400" cy="1470025"/>
          </a:xfrm>
        </p:spPr>
        <p:txBody>
          <a:bodyPr/>
          <a:lstStyle/>
          <a:p>
            <a:r>
              <a:rPr lang="en-US" sz="3800" u="sng" dirty="0" smtClean="0">
                <a:latin typeface="Arial"/>
                <a:cs typeface="Arial"/>
              </a:rPr>
              <a:t>Feasibility</a:t>
            </a:r>
            <a:endParaRPr lang="en-US" sz="3800" u="sng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09600" y="1143000"/>
            <a:ext cx="8001000" cy="1752600"/>
          </a:xfrm>
        </p:spPr>
        <p:txBody>
          <a:bodyPr/>
          <a:lstStyle/>
          <a:p>
            <a:pPr algn="l">
              <a:buFont typeface="Arial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Arial"/>
                <a:cs typeface="Arial"/>
              </a:rPr>
              <a:t> High rates of adherence in multi-center industry trials for patient-reported symptoms (IVRS)</a:t>
            </a:r>
            <a:endParaRPr lang="en-US" sz="2400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3542" t="30370" r="7708" b="14815"/>
          <a:stretch>
            <a:fillRect/>
          </a:stretch>
        </p:blipFill>
        <p:spPr bwMode="auto">
          <a:xfrm>
            <a:off x="685800" y="2133600"/>
            <a:ext cx="7772400" cy="416780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412397" y="6511836"/>
            <a:ext cx="57566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Meacham &amp; Wenzel (Perceptive Informatics/</a:t>
            </a:r>
            <a:r>
              <a:rPr lang="en-US" sz="1400" dirty="0" err="1" smtClean="0">
                <a:solidFill>
                  <a:schemeClr val="tx2"/>
                </a:solidFill>
              </a:rPr>
              <a:t>ClinPhone</a:t>
            </a:r>
            <a:r>
              <a:rPr lang="en-US" sz="1400" dirty="0" smtClean="0">
                <a:solidFill>
                  <a:schemeClr val="tx2"/>
                </a:solidFill>
              </a:rPr>
              <a:t>): ISPOR, 2008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 l="20500" t="36446" r="35500" b="17332"/>
          <a:stretch>
            <a:fillRect/>
          </a:stretch>
        </p:blipFill>
        <p:spPr bwMode="auto">
          <a:xfrm>
            <a:off x="2437071" y="2895599"/>
            <a:ext cx="6706929" cy="396240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eaLnBrk="1" hangingPunct="1"/>
            <a:r>
              <a:rPr lang="en-US" sz="3800" u="sng" dirty="0" smtClean="0">
                <a:latin typeface="Arial"/>
                <a:cs typeface="Arial"/>
              </a:rPr>
              <a:t>Feasibility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5746" y="1416472"/>
            <a:ext cx="7696200" cy="1149404"/>
          </a:xfrm>
        </p:spPr>
        <p:txBody>
          <a:bodyPr/>
          <a:lstStyle/>
          <a:p>
            <a:pPr marL="609600" lvl="1" indent="-609600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chemeClr val="tx2"/>
                </a:solidFill>
                <a:latin typeface="Arial"/>
                <a:cs typeface="Arial"/>
              </a:rPr>
              <a:t>Little attrition over time (web-based)</a:t>
            </a:r>
          </a:p>
          <a:p>
            <a:pPr marL="990600" lvl="1" indent="-533400" eaLnBrk="1" hangingPunct="1"/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Including non-web avid, elderly, end-stage with high symptom burdens</a:t>
            </a:r>
          </a:p>
        </p:txBody>
      </p:sp>
      <p:sp>
        <p:nvSpPr>
          <p:cNvPr id="25605" name="Rectangle 4"/>
          <p:cNvSpPr>
            <a:spLocks noChangeArrowheads="1"/>
          </p:cNvSpPr>
          <p:nvPr/>
        </p:nvSpPr>
        <p:spPr bwMode="auto">
          <a:xfrm>
            <a:off x="-398092" y="5979001"/>
            <a:ext cx="3124200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sz="1400" i="1" dirty="0">
                <a:solidFill>
                  <a:schemeClr val="tx2"/>
                </a:solidFill>
              </a:rPr>
              <a:t>Basch: JCO, 2005; 2007</a:t>
            </a:r>
          </a:p>
          <a:p>
            <a:pPr lvl="1">
              <a:spcBef>
                <a:spcPct val="20000"/>
              </a:spcBef>
            </a:pPr>
            <a:r>
              <a:rPr lang="en-US" sz="1400" i="1" dirty="0">
                <a:solidFill>
                  <a:schemeClr val="tx2"/>
                </a:solidFill>
              </a:rPr>
              <a:t>Velikova: JCO, 2002</a:t>
            </a:r>
          </a:p>
          <a:p>
            <a:pPr lvl="1">
              <a:spcBef>
                <a:spcPct val="20000"/>
              </a:spcBef>
            </a:pPr>
            <a:r>
              <a:rPr lang="en-US" sz="1400" i="1" dirty="0" err="1">
                <a:solidFill>
                  <a:schemeClr val="tx2"/>
                </a:solidFill>
              </a:rPr>
              <a:t>Farnell</a:t>
            </a:r>
            <a:r>
              <a:rPr lang="en-US" sz="1400" i="1" dirty="0">
                <a:solidFill>
                  <a:schemeClr val="tx2"/>
                </a:solidFill>
              </a:rPr>
              <a:t>: Eur J Cancer,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1143000"/>
          </a:xfrm>
        </p:spPr>
        <p:txBody>
          <a:bodyPr/>
          <a:lstStyle/>
          <a:p>
            <a:r>
              <a:rPr lang="en-US" sz="3600" u="sng" dirty="0" smtClean="0">
                <a:latin typeface="Arial"/>
                <a:cs typeface="Arial"/>
              </a:rPr>
              <a:t>PROs Can Distinguish between Study Arms and Identify Serious AEs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53758" y="1877956"/>
            <a:ext cx="7696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61963" lvl="1" indent="-454025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NCCTG 9741: Phase III trial comparing three chemotherapy regimens for metastatic colorectal cancer</a:t>
            </a:r>
          </a:p>
          <a:p>
            <a:pPr marL="461963" lvl="1" indent="-454025">
              <a:spcBef>
                <a:spcPct val="20000"/>
              </a:spcBef>
              <a:buFont typeface="Arial" pitchFamily="34" charset="0"/>
              <a:buChar char="•"/>
            </a:pPr>
            <a:endParaRPr lang="en-US" sz="20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461963" lvl="1" indent="-454025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Closed after 841/1,125 patients enrolled due to unexpected excess of early deaths in Arm 1 (“IFL”)</a:t>
            </a:r>
          </a:p>
          <a:p>
            <a:pPr marL="919163" lvl="1" indent="-454025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Associated with “GI syndrome” including severe diarrhea</a:t>
            </a:r>
          </a:p>
          <a:p>
            <a:pPr marL="461963" indent="-454025">
              <a:spcBef>
                <a:spcPct val="20000"/>
              </a:spcBef>
              <a:buFont typeface="Arial" pitchFamily="34" charset="0"/>
              <a:buChar char="–"/>
            </a:pPr>
            <a:endParaRPr lang="en-US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461963" indent="-454025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Diarrhea reporting:</a:t>
            </a:r>
          </a:p>
          <a:p>
            <a:pPr marL="919163" lvl="1" indent="-454025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Clinicians reported toxicities at each cycle (diarrhea required)</a:t>
            </a:r>
          </a:p>
          <a:p>
            <a:pPr marL="919163" lvl="1" indent="-454025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Patients reported diarrhea via in HRQL (SDS) every other cycle</a:t>
            </a:r>
          </a:p>
          <a:p>
            <a:pPr marL="1085850" indent="-454025">
              <a:spcBef>
                <a:spcPct val="20000"/>
              </a:spcBef>
              <a:buFont typeface="Calibri" pitchFamily="34" charset="0"/>
              <a:buChar char="–"/>
            </a:pPr>
            <a:endParaRPr lang="en-US" dirty="0" smtClean="0">
              <a:solidFill>
                <a:schemeClr val="tx2"/>
              </a:solidFill>
            </a:endParaRPr>
          </a:p>
          <a:p>
            <a:pPr marL="1085850" indent="-623888">
              <a:spcBef>
                <a:spcPct val="20000"/>
              </a:spcBef>
            </a:pPr>
            <a:endParaRPr kumimoji="0" lang="en-US" sz="2000" b="0" i="0" u="none" strike="noStrike" kern="120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000250" lvl="2" indent="-623888">
              <a:spcBef>
                <a:spcPct val="20000"/>
              </a:spcBef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553176" y="6462344"/>
            <a:ext cx="2590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sz="1400" i="1" dirty="0" smtClean="0">
                <a:solidFill>
                  <a:schemeClr val="tx2"/>
                </a:solidFill>
              </a:rPr>
              <a:t>Rothenberg: JCO, 2001</a:t>
            </a:r>
            <a:endParaRPr lang="en-US" sz="14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u="sng" dirty="0" smtClean="0">
                <a:latin typeface="Arial"/>
                <a:cs typeface="Arial"/>
              </a:rPr>
              <a:t>Clinician-Reported Diarrhea</a:t>
            </a:r>
            <a:endParaRPr lang="en-US" sz="3600" u="sng" dirty="0">
              <a:latin typeface="Arial"/>
              <a:cs typeface="Arial"/>
            </a:endParaRPr>
          </a:p>
        </p:txBody>
      </p:sp>
      <p:pic>
        <p:nvPicPr>
          <p:cNvPr id="4" name="Content Placeholder 3" descr="N9741_graph2_2010050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1785"/>
          <a:stretch>
            <a:fillRect/>
          </a:stretch>
        </p:blipFill>
        <p:spPr>
          <a:xfrm>
            <a:off x="1141307" y="2133600"/>
            <a:ext cx="6861386" cy="3992563"/>
          </a:xfr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943600" y="6462344"/>
            <a:ext cx="32003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sz="1400" i="1" dirty="0" smtClean="0">
                <a:solidFill>
                  <a:schemeClr val="tx2"/>
                </a:solidFill>
              </a:rPr>
              <a:t>Dueck: Unpublished Data, 2010</a:t>
            </a:r>
            <a:endParaRPr lang="en-US" sz="14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u="sng" dirty="0" smtClean="0">
                <a:latin typeface="Arial"/>
                <a:cs typeface="Arial"/>
              </a:rPr>
              <a:t>Patient-Reported Diarrhea</a:t>
            </a:r>
            <a:endParaRPr lang="en-US" sz="3600" u="sng" dirty="0">
              <a:latin typeface="Arial"/>
              <a:cs typeface="Arial"/>
            </a:endParaRPr>
          </a:p>
        </p:txBody>
      </p:sp>
      <p:pic>
        <p:nvPicPr>
          <p:cNvPr id="3" name="Content Placeholder 3" descr="N9741_graph3_2010050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1785"/>
          <a:stretch>
            <a:fillRect/>
          </a:stretch>
        </p:blipFill>
        <p:spPr>
          <a:xfrm>
            <a:off x="1141307" y="2133600"/>
            <a:ext cx="6861386" cy="3992563"/>
          </a:xfrm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943600" y="6462344"/>
            <a:ext cx="32003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sz="1400" i="1" dirty="0" smtClean="0">
                <a:solidFill>
                  <a:schemeClr val="tx2"/>
                </a:solidFill>
              </a:rPr>
              <a:t>Dueck: Unpublished Data, 2010</a:t>
            </a:r>
            <a:endParaRPr lang="en-US" sz="14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82000" cy="4575175"/>
          </a:xfrm>
        </p:spPr>
        <p:txBody>
          <a:bodyPr/>
          <a:lstStyle/>
          <a:p>
            <a:pPr marL="609600" indent="-609600" eaLnBrk="1" hangingPunct="1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sz="3900" dirty="0" smtClean="0">
                <a:solidFill>
                  <a:schemeClr val="tx2"/>
                </a:solidFill>
                <a:latin typeface="Arial"/>
                <a:cs typeface="Arial"/>
              </a:rPr>
              <a:t>Essential activity in Clinical Research</a:t>
            </a:r>
          </a:p>
          <a:p>
            <a:pPr marL="609600" indent="-609600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To ensure patient safety </a:t>
            </a:r>
          </a:p>
          <a:p>
            <a:pPr marL="609600" indent="-609600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To provide data about drug effects</a:t>
            </a:r>
          </a:p>
          <a:p>
            <a:pPr marL="1009650" lvl="1" indent="-609600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dirty="0" err="1" smtClean="0">
                <a:solidFill>
                  <a:schemeClr val="tx2"/>
                </a:solidFill>
                <a:latin typeface="Arial"/>
                <a:cs typeface="Arial"/>
              </a:rPr>
              <a:t>Trialists</a:t>
            </a: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, regulators, </a:t>
            </a:r>
            <a:r>
              <a:rPr lang="en-US" dirty="0" err="1" smtClean="0">
                <a:solidFill>
                  <a:schemeClr val="tx2"/>
                </a:solidFill>
                <a:latin typeface="Arial"/>
                <a:cs typeface="Arial"/>
              </a:rPr>
              <a:t>payors</a:t>
            </a: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, clinicians, patients</a:t>
            </a:r>
          </a:p>
          <a:p>
            <a:pPr marL="1206500" lvl="1" indent="-406400" eaLnBrk="1" hangingPunct="1">
              <a:lnSpc>
                <a:spcPct val="120000"/>
              </a:lnSpc>
              <a:spcBef>
                <a:spcPts val="0"/>
              </a:spcBef>
              <a:defRPr/>
            </a:pPr>
            <a:endParaRPr lang="en-US" sz="7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1206500" lvl="1" indent="-406400" eaLnBrk="1" hangingPunct="1">
              <a:lnSpc>
                <a:spcPct val="120000"/>
              </a:lnSpc>
              <a:spcBef>
                <a:spcPts val="0"/>
              </a:spcBef>
              <a:defRPr/>
            </a:pPr>
            <a:endParaRPr lang="en-US" sz="7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1206500" lvl="1" indent="-406400" eaLnBrk="1" hangingPunct="1">
              <a:lnSpc>
                <a:spcPct val="120000"/>
              </a:lnSpc>
              <a:spcBef>
                <a:spcPts val="0"/>
              </a:spcBef>
              <a:defRPr/>
            </a:pPr>
            <a:endParaRPr lang="en-US" sz="7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609600" indent="-609600" eaLnBrk="1" hangingPunct="1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US" sz="3900" dirty="0" smtClean="0">
                <a:solidFill>
                  <a:schemeClr val="tx2"/>
                </a:solidFill>
                <a:latin typeface="Arial"/>
                <a:cs typeface="Arial"/>
              </a:rPr>
              <a:t>Core activity in routine care</a:t>
            </a:r>
          </a:p>
          <a:p>
            <a:pPr marL="609600" indent="-609600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To guide therapy and supportive care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458200" cy="792162"/>
          </a:xfrm>
        </p:spPr>
        <p:txBody>
          <a:bodyPr/>
          <a:lstStyle/>
          <a:p>
            <a:pPr eaLnBrk="1" hangingPunct="1"/>
            <a:r>
              <a:rPr lang="en-US" sz="4000" u="sng" dirty="0" smtClean="0">
                <a:latin typeface="Arial"/>
                <a:cs typeface="Arial"/>
              </a:rPr>
              <a:t>Adverse Event Monitoring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u="sng" dirty="0" smtClean="0">
                <a:latin typeface="Arial"/>
                <a:cs typeface="Arial"/>
              </a:rPr>
              <a:t>Patient vs. Clinician Diarrhea</a:t>
            </a:r>
            <a:br>
              <a:rPr lang="en-US" sz="3600" u="sng" dirty="0" smtClean="0">
                <a:latin typeface="Arial"/>
                <a:cs typeface="Arial"/>
              </a:rPr>
            </a:br>
            <a:r>
              <a:rPr lang="en-US" sz="3600" u="sng" dirty="0" smtClean="0">
                <a:latin typeface="Arial"/>
                <a:cs typeface="Arial"/>
              </a:rPr>
              <a:t>in Arm 1 (IFL)</a:t>
            </a:r>
            <a:endParaRPr lang="en-US" sz="3600" u="sng" dirty="0">
              <a:latin typeface="Arial"/>
              <a:cs typeface="Arial"/>
            </a:endParaRPr>
          </a:p>
        </p:txBody>
      </p:sp>
      <p:pic>
        <p:nvPicPr>
          <p:cNvPr id="3" name="Content Placeholder 3" descr="N9741_graph4_2010050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1785"/>
          <a:stretch>
            <a:fillRect/>
          </a:stretch>
        </p:blipFill>
        <p:spPr>
          <a:xfrm>
            <a:off x="1141307" y="2133600"/>
            <a:ext cx="6861386" cy="3992563"/>
          </a:xfrm>
        </p:spPr>
      </p:pic>
      <p:sp>
        <p:nvSpPr>
          <p:cNvPr id="4" name="Rectangle 3"/>
          <p:cNvSpPr/>
          <p:nvPr/>
        </p:nvSpPr>
        <p:spPr>
          <a:xfrm>
            <a:off x="5486400" y="4495800"/>
            <a:ext cx="16764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0" y="4765432"/>
            <a:ext cx="1676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943600" y="6462344"/>
            <a:ext cx="32003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sz="1400" i="1" dirty="0" smtClean="0">
                <a:solidFill>
                  <a:schemeClr val="tx2"/>
                </a:solidFill>
              </a:rPr>
              <a:t>Dueck: Unpublished Data, 2010</a:t>
            </a:r>
            <a:endParaRPr lang="en-US" sz="14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u="sng" dirty="0" smtClean="0">
                <a:latin typeface="Arial"/>
                <a:cs typeface="Arial"/>
              </a:rPr>
              <a:t>Adverse Symptoms Are Common</a:t>
            </a:r>
            <a:endParaRPr lang="en-US" sz="3600" u="sng" dirty="0">
              <a:latin typeface="Arial"/>
              <a:cs typeface="Arial"/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/>
        </p:nvGraphicFramePr>
        <p:xfrm>
          <a:off x="457200" y="2774950"/>
          <a:ext cx="8305802" cy="236220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852673"/>
                <a:gridCol w="1618486"/>
                <a:gridCol w="1608946"/>
                <a:gridCol w="1599404"/>
                <a:gridCol w="1626293"/>
              </a:tblGrid>
              <a:tr h="8858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>
                          <a:latin typeface="Arial"/>
                          <a:cs typeface="Arial"/>
                        </a:rPr>
                        <a:t>Indication</a:t>
                      </a:r>
                      <a:endParaRPr lang="en-US" sz="1400" b="1" u="sng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>
                          <a:latin typeface="Arial"/>
                          <a:cs typeface="Arial"/>
                        </a:rPr>
                        <a:t># of U.S. Approved Drug Labels</a:t>
                      </a:r>
                      <a:endParaRPr lang="en-US" sz="1400" b="1" u="sng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>
                          <a:latin typeface="Arial"/>
                          <a:cs typeface="Arial"/>
                        </a:rPr>
                        <a:t>Average # of AEs per Label</a:t>
                      </a:r>
                      <a:endParaRPr lang="en-US" sz="1400" b="1" u="sng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>
                          <a:latin typeface="Arial"/>
                          <a:cs typeface="Arial"/>
                        </a:rPr>
                        <a:t>Total # of Unique AEs across Labels</a:t>
                      </a:r>
                      <a:endParaRPr lang="en-US" sz="1400" b="1" u="sng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u="sng" dirty="0">
                          <a:latin typeface="Arial"/>
                          <a:cs typeface="Arial"/>
                        </a:rPr>
                        <a:t>Proportion of AEs which Are Symptoms</a:t>
                      </a:r>
                      <a:endParaRPr lang="en-US" sz="1400" b="1" u="sng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Arial"/>
                          <a:cs typeface="Arial"/>
                        </a:rPr>
                        <a:t>Breast Cancer</a:t>
                      </a:r>
                      <a:endParaRPr lang="en-US" sz="1600" b="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32</a:t>
                      </a:r>
                      <a:endParaRPr lang="en-US" sz="14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78</a:t>
                      </a:r>
                      <a:endParaRPr lang="en-US" sz="14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616</a:t>
                      </a:r>
                      <a:endParaRPr lang="en-US" sz="14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cs typeface="Arial"/>
                        </a:rPr>
                        <a:t>36% (223/616)</a:t>
                      </a:r>
                      <a:endParaRPr lang="en-US" sz="1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cs typeface="Arial"/>
                        </a:rPr>
                        <a:t>Asthma</a:t>
                      </a:r>
                      <a:endParaRPr lang="en-US" sz="16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35</a:t>
                      </a:r>
                      <a:endParaRPr lang="en-US" sz="14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54</a:t>
                      </a:r>
                      <a:endParaRPr lang="en-US" sz="14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cs typeface="Arial"/>
                        </a:rPr>
                        <a:t>368</a:t>
                      </a:r>
                      <a:endParaRPr lang="en-US" sz="14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cs typeface="Arial"/>
                        </a:rPr>
                        <a:t>49% (180/368)</a:t>
                      </a:r>
                      <a:endParaRPr lang="en-US" sz="1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cs typeface="Arial"/>
                        </a:rPr>
                        <a:t>GERD</a:t>
                      </a:r>
                      <a:endParaRPr lang="en-US" sz="16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18</a:t>
                      </a:r>
                      <a:endParaRPr lang="en-US" sz="14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115</a:t>
                      </a:r>
                      <a:endParaRPr lang="en-US" sz="14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472</a:t>
                      </a:r>
                      <a:endParaRPr lang="en-US" sz="14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Arial"/>
                          <a:cs typeface="Arial"/>
                        </a:rPr>
                        <a:t>45% (213/472)</a:t>
                      </a:r>
                      <a:endParaRPr lang="en-US" sz="16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Arial"/>
                          <a:cs typeface="Arial"/>
                        </a:rPr>
                        <a:t>Hyperlipidemia</a:t>
                      </a:r>
                      <a:endParaRPr lang="en-US" sz="16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cs typeface="Arial"/>
                        </a:rPr>
                        <a:t>28</a:t>
                      </a:r>
                      <a:endParaRPr lang="en-US" sz="14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cs typeface="Arial"/>
                        </a:rPr>
                        <a:t>82</a:t>
                      </a:r>
                      <a:endParaRPr lang="en-US" sz="14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365</a:t>
                      </a:r>
                      <a:endParaRPr lang="en-US" sz="14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cs typeface="Arial"/>
                        </a:rPr>
                        <a:t>43% (158/365) </a:t>
                      </a:r>
                      <a:endParaRPr lang="en-US" sz="1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952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cs typeface="Arial"/>
                        </a:rPr>
                        <a:t>Osteoarthritis</a:t>
                      </a:r>
                      <a:endParaRPr lang="en-US" sz="16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cs typeface="Arial"/>
                        </a:rPr>
                        <a:t>39</a:t>
                      </a:r>
                      <a:endParaRPr lang="en-US" sz="14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Arial"/>
                          <a:cs typeface="Arial"/>
                        </a:rPr>
                        <a:t>94</a:t>
                      </a:r>
                      <a:endParaRPr lang="en-US" sz="14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cs typeface="Arial"/>
                        </a:rPr>
                        <a:t>684</a:t>
                      </a:r>
                      <a:endParaRPr lang="en-US" sz="14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/>
                          <a:cs typeface="Arial"/>
                        </a:rPr>
                        <a:t>41% (278/684)</a:t>
                      </a:r>
                      <a:endParaRPr lang="en-US" sz="1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06402" y="1800576"/>
            <a:ext cx="853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38138" indent="-338138">
              <a:spcBef>
                <a:spcPct val="20000"/>
              </a:spcBef>
              <a:buFontTx/>
              <a:buChar char="•"/>
              <a:defRPr/>
            </a:pPr>
            <a:r>
              <a:rPr lang="en-US" sz="2400" kern="0" dirty="0" smtClean="0">
                <a:latin typeface="Arial"/>
                <a:cs typeface="Arial"/>
              </a:rPr>
              <a:t>Many adverse reactions in drug labels are symptoms</a:t>
            </a:r>
            <a:endParaRPr lang="en-US" sz="2400" kern="0" dirty="0">
              <a:latin typeface="Arial"/>
              <a:cs typeface="Arial"/>
            </a:endParaRPr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7205663" y="3646488"/>
            <a:ext cx="512762" cy="15240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1"/>
          <p:cNvPicPr>
            <a:picLocks noChangeAspect="1" noChangeArrowheads="1"/>
          </p:cNvPicPr>
          <p:nvPr/>
        </p:nvPicPr>
        <p:blipFill>
          <a:blip r:embed="rId3" cstate="print"/>
          <a:srcRect l="30469" t="31410" r="43852" b="12500"/>
          <a:stretch>
            <a:fillRect/>
          </a:stretch>
        </p:blipFill>
        <p:spPr bwMode="auto">
          <a:xfrm>
            <a:off x="3433763" y="0"/>
            <a:ext cx="41862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8812" name="Rectangle 12"/>
          <p:cNvSpPr>
            <a:spLocks noChangeArrowheads="1"/>
          </p:cNvSpPr>
          <p:nvPr/>
        </p:nvSpPr>
        <p:spPr bwMode="auto">
          <a:xfrm>
            <a:off x="3733800" y="3048000"/>
            <a:ext cx="3810000" cy="2286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8813" name="Rectangle 13"/>
          <p:cNvSpPr>
            <a:spLocks noChangeArrowheads="1"/>
          </p:cNvSpPr>
          <p:nvPr/>
        </p:nvSpPr>
        <p:spPr bwMode="auto">
          <a:xfrm>
            <a:off x="3733800" y="5638800"/>
            <a:ext cx="3810000" cy="914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8815" name="Rectangle 15"/>
          <p:cNvSpPr>
            <a:spLocks noChangeArrowheads="1"/>
          </p:cNvSpPr>
          <p:nvPr/>
        </p:nvSpPr>
        <p:spPr bwMode="auto">
          <a:xfrm>
            <a:off x="3733800" y="2438400"/>
            <a:ext cx="3810000" cy="152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71800" cy="1143000"/>
          </a:xfrm>
        </p:spPr>
        <p:txBody>
          <a:bodyPr/>
          <a:lstStyle/>
          <a:p>
            <a:r>
              <a:rPr lang="en-US" sz="3800" dirty="0" err="1" smtClean="0">
                <a:solidFill>
                  <a:srgbClr val="1F497D"/>
                </a:solidFill>
                <a:latin typeface="Arial"/>
                <a:cs typeface="Arial"/>
              </a:rPr>
              <a:t>Docetaxel</a:t>
            </a:r>
            <a:r>
              <a:rPr lang="en-US" sz="3800" dirty="0" smtClean="0">
                <a:solidFill>
                  <a:srgbClr val="1F497D"/>
                </a:solidFill>
                <a:latin typeface="Arial"/>
                <a:cs typeface="Arial"/>
              </a:rPr>
              <a:t> Drug Label</a:t>
            </a:r>
            <a:endParaRPr lang="en-US" sz="3800" dirty="0">
              <a:solidFill>
                <a:srgbClr val="1F497D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543800" cy="4297363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i="1" dirty="0" smtClean="0">
                <a:solidFill>
                  <a:schemeClr val="tx2"/>
                </a:solidFill>
                <a:latin typeface="Arial"/>
                <a:cs typeface="Arial"/>
              </a:rPr>
              <a:t>Development of the Patient-Reported Outcomes version of the Common Terminology Criteria for Adverse Events (PRO-CTCAE)</a:t>
            </a:r>
          </a:p>
          <a:p>
            <a:pPr marL="0" indent="0">
              <a:buFont typeface="Arial" charset="0"/>
              <a:buNone/>
              <a:defRPr/>
            </a:pPr>
            <a:endParaRPr lang="en-US" i="1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Initiated October 2008</a:t>
            </a:r>
          </a:p>
          <a:p>
            <a:pPr lvl="1">
              <a:buFont typeface="Arial" charset="0"/>
              <a:buNone/>
              <a:defRPr/>
            </a:pP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sz="3600" u="sng" dirty="0" smtClean="0">
                <a:latin typeface="Arial"/>
                <a:cs typeface="Arial"/>
              </a:rPr>
              <a:t>NCI Contract HHSN261200800043C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1219200"/>
          </a:xfrm>
        </p:spPr>
        <p:txBody>
          <a:bodyPr/>
          <a:lstStyle/>
          <a:p>
            <a:pPr eaLnBrk="1" hangingPunct="1"/>
            <a:r>
              <a:rPr lang="en-US" sz="4000" u="sng" dirty="0" smtClean="0">
                <a:latin typeface="Arial"/>
                <a:cs typeface="Arial"/>
              </a:rPr>
              <a:t>Mission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7175"/>
            <a:ext cx="7924800" cy="3657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Develop a system for patient electronic self-reporting of adverse symptoms in cancer trials, which is widely accepted and used; generates useful data for investigators, regulators, clinicians and patients; and is compatible with existing adverse event reporting software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sz="3800" dirty="0" smtClean="0">
                <a:latin typeface="Arial"/>
                <a:cs typeface="Arial"/>
              </a:rPr>
              <a:t>  </a:t>
            </a:r>
            <a:r>
              <a:rPr lang="en-US" sz="3800" u="sng" dirty="0" smtClean="0">
                <a:latin typeface="Arial"/>
                <a:cs typeface="Arial"/>
              </a:rPr>
              <a:t>PRO-CTCAE Network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220663" y="906463"/>
            <a:ext cx="8694737" cy="5765800"/>
            <a:chOff x="220663" y="906463"/>
            <a:chExt cx="8694737" cy="5765800"/>
          </a:xfrm>
        </p:grpSpPr>
        <p:sp>
          <p:nvSpPr>
            <p:cNvPr id="57" name="Rounded Rectangle 56"/>
            <p:cNvSpPr/>
            <p:nvPr/>
          </p:nvSpPr>
          <p:spPr>
            <a:xfrm>
              <a:off x="3295650" y="1479550"/>
              <a:ext cx="2895600" cy="766763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282575" algn="ctr">
                <a:defRPr/>
              </a:pPr>
              <a:endParaRPr lang="en-US" b="1" dirty="0">
                <a:solidFill>
                  <a:schemeClr val="tx1"/>
                </a:solidFill>
              </a:endParaRPr>
            </a:p>
            <a:p>
              <a:pPr marL="282575" algn="ctr">
                <a:defRPr/>
              </a:pPr>
              <a:endParaRPr lang="en-US" b="1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en-US" sz="2400" b="1" dirty="0">
                  <a:solidFill>
                    <a:schemeClr val="tx1"/>
                  </a:solidFill>
                </a:rPr>
                <a:t>NCI</a:t>
              </a:r>
              <a:endParaRPr lang="en-US" b="1" dirty="0">
                <a:solidFill>
                  <a:schemeClr val="tx1"/>
                </a:solidFill>
              </a:endParaRPr>
            </a:p>
            <a:p>
              <a:pPr marL="282575" algn="ctr">
                <a:defRPr/>
              </a:pP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1752600" y="5308600"/>
              <a:ext cx="3657600" cy="6858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282575"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ADVISORS</a:t>
              </a:r>
              <a:endParaRPr lang="en-US" b="1" dirty="0">
                <a:solidFill>
                  <a:schemeClr val="tx1"/>
                </a:solidFill>
              </a:endParaRPr>
            </a:p>
            <a:p>
              <a:pPr marL="282575" algn="ctr">
                <a:defRPr/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688138" y="5373688"/>
              <a:ext cx="762000" cy="11430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T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E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C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H</a:t>
              </a: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705600" y="1430338"/>
              <a:ext cx="762000" cy="32004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N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E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T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W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O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R</a:t>
              </a:r>
            </a:p>
            <a:p>
              <a:pPr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K</a:t>
              </a: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2065338" y="1462088"/>
              <a:ext cx="762000" cy="3189287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282575"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N</a:t>
              </a:r>
            </a:p>
            <a:p>
              <a:pPr marL="282575"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C</a:t>
              </a:r>
            </a:p>
            <a:p>
              <a:pPr marL="282575"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C</a:t>
              </a:r>
            </a:p>
            <a:p>
              <a:pPr marL="282575"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C</a:t>
              </a:r>
            </a:p>
            <a:p>
              <a:pPr marL="282575" algn="ctr">
                <a:defRPr/>
              </a:pPr>
              <a:r>
                <a:rPr lang="en-US" sz="2000" b="1" dirty="0">
                  <a:solidFill>
                    <a:schemeClr val="tx1"/>
                  </a:solidFill>
                </a:rPr>
                <a:t>P</a:t>
              </a:r>
            </a:p>
          </p:txBody>
        </p:sp>
        <p:sp>
          <p:nvSpPr>
            <p:cNvPr id="4" name="Oval 3"/>
            <p:cNvSpPr/>
            <p:nvPr/>
          </p:nvSpPr>
          <p:spPr>
            <a:xfrm>
              <a:off x="3494088" y="2909888"/>
              <a:ext cx="2506662" cy="14414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b="1" dirty="0"/>
                <a:t>MSKCC</a:t>
              </a:r>
              <a:endParaRPr lang="en-US" sz="2000" b="1" dirty="0"/>
            </a:p>
            <a:p>
              <a:pPr algn="ctr">
                <a:defRPr/>
              </a:pPr>
              <a:r>
                <a:rPr lang="en-US" sz="2000" b="1" i="1" dirty="0"/>
                <a:t>Coordinating</a:t>
              </a:r>
            </a:p>
            <a:p>
              <a:pPr algn="ctr">
                <a:defRPr/>
              </a:pPr>
              <a:r>
                <a:rPr lang="en-US" sz="2000" b="1" i="1" dirty="0"/>
                <a:t>Center</a:t>
              </a:r>
              <a:endParaRPr lang="en-US" b="1" i="1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7315200" y="1201738"/>
              <a:ext cx="1600200" cy="5762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Dana-Farber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7315200" y="1963738"/>
              <a:ext cx="1600200" cy="5762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MD Anderson</a:t>
              </a: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308850" y="2725738"/>
              <a:ext cx="1600200" cy="5762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Mayo</a:t>
              </a: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7308850" y="3505200"/>
              <a:ext cx="1600200" cy="57626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Duke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308850" y="4306888"/>
              <a:ext cx="1600200" cy="5762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Penn</a:t>
              </a: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590800" y="5799138"/>
              <a:ext cx="1044575" cy="8382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FDA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1143000" y="5799138"/>
              <a:ext cx="1447800" cy="8382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Cooperative Groups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635375" y="5799138"/>
              <a:ext cx="1066800" cy="8382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Industry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20663" y="1292225"/>
              <a:ext cx="2133600" cy="57626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Christiana</a:t>
              </a: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20663" y="2054225"/>
              <a:ext cx="2133600" cy="57626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Hartford</a:t>
              </a: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220663" y="2816225"/>
              <a:ext cx="2133600" cy="57626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OLOL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20663" y="3595688"/>
              <a:ext cx="2133600" cy="5762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Spartanburg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20663" y="4375150"/>
              <a:ext cx="2133600" cy="57467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St. Joseph - Orange</a:t>
              </a: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7297738" y="5291138"/>
              <a:ext cx="1600200" cy="5762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SemanticBits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7297738" y="6096000"/>
              <a:ext cx="1600200" cy="57626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Perceptive</a:t>
              </a: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4695825" y="5802313"/>
              <a:ext cx="1266825" cy="8382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Patient</a:t>
              </a:r>
            </a:p>
            <a:p>
              <a:pPr algn="ctr">
                <a:defRPr/>
              </a:pPr>
              <a:r>
                <a:rPr lang="en-US" b="1" dirty="0"/>
                <a:t>Advocates</a:t>
              </a:r>
            </a:p>
          </p:txBody>
        </p:sp>
        <p:cxnSp>
          <p:nvCxnSpPr>
            <p:cNvPr id="36" name="Straight Connector 35"/>
            <p:cNvCxnSpPr>
              <a:stCxn id="57" idx="2"/>
              <a:endCxn id="4" idx="0"/>
            </p:cNvCxnSpPr>
            <p:nvPr/>
          </p:nvCxnSpPr>
          <p:spPr>
            <a:xfrm rot="16200000" flipH="1">
              <a:off x="4413250" y="2576513"/>
              <a:ext cx="663575" cy="31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>
              <a:stCxn id="4" idx="4"/>
              <a:endCxn id="34" idx="0"/>
            </p:cNvCxnSpPr>
            <p:nvPr/>
          </p:nvCxnSpPr>
          <p:spPr>
            <a:xfrm rot="5400000">
              <a:off x="3685382" y="4247356"/>
              <a:ext cx="957262" cy="1165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28" idx="1"/>
            </p:cNvCxnSpPr>
            <p:nvPr/>
          </p:nvCxnSpPr>
          <p:spPr>
            <a:xfrm rot="10800000" flipV="1">
              <a:off x="6005513" y="3030538"/>
              <a:ext cx="700087" cy="5778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>
              <a:stCxn id="32" idx="1"/>
              <a:endCxn id="4" idx="5"/>
            </p:cNvCxnSpPr>
            <p:nvPr/>
          </p:nvCxnSpPr>
          <p:spPr>
            <a:xfrm rot="10800000">
              <a:off x="5632450" y="4140200"/>
              <a:ext cx="1055688" cy="18049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>
              <a:stCxn id="4" idx="2"/>
              <a:endCxn id="27" idx="3"/>
            </p:cNvCxnSpPr>
            <p:nvPr/>
          </p:nvCxnSpPr>
          <p:spPr>
            <a:xfrm rot="10800000">
              <a:off x="2827338" y="3055938"/>
              <a:ext cx="666750" cy="5746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ounded Rectangle 52"/>
            <p:cNvSpPr/>
            <p:nvPr/>
          </p:nvSpPr>
          <p:spPr>
            <a:xfrm>
              <a:off x="3998913" y="914400"/>
              <a:ext cx="812800" cy="8382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DCP</a:t>
              </a:r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3059113" y="914400"/>
              <a:ext cx="939800" cy="8382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DCCPS</a:t>
              </a: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4819650" y="914400"/>
              <a:ext cx="838200" cy="8382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DCTD</a:t>
              </a: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5657850" y="906463"/>
              <a:ext cx="762000" cy="83820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/>
                <a:t>CBIIT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1219200"/>
          </a:xfrm>
        </p:spPr>
        <p:txBody>
          <a:bodyPr/>
          <a:lstStyle/>
          <a:p>
            <a:pPr eaLnBrk="1" hangingPunct="1"/>
            <a:r>
              <a:rPr lang="en-US" sz="3800" u="sng" dirty="0" smtClean="0">
                <a:latin typeface="Arial"/>
                <a:cs typeface="Arial"/>
              </a:rPr>
              <a:t>Item Development</a:t>
            </a:r>
            <a:endParaRPr lang="en-US" sz="3800" i="1" dirty="0" smtClean="0">
              <a:latin typeface="Arial"/>
              <a:cs typeface="Arial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7924800" cy="4572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Evaluated the standard lexicon for adverse event reporting in oncology (CTCAE)</a:t>
            </a:r>
          </a:p>
          <a:p>
            <a:pPr lvl="1" eaLnBrk="1" hangingPunct="1"/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Currently reported by clinicians</a:t>
            </a:r>
          </a:p>
          <a:p>
            <a:pPr eaLnBrk="1" hangingPunct="1"/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Of 790 CTCAE items, 81 are amenable to patient self-reporting (“symptoms”)</a:t>
            </a:r>
          </a:p>
          <a:p>
            <a:pPr lvl="1" eaLnBrk="1" hangingPunct="1"/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To create patient versions of these items, generic question structures were developed based on existing questionnaires</a:t>
            </a:r>
          </a:p>
          <a:p>
            <a:pPr lvl="2" eaLnBrk="1" hangingPunct="1"/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Removed medical jargon</a:t>
            </a:r>
          </a:p>
          <a:p>
            <a:pPr lvl="2" eaLnBrk="1" hangingPunct="1"/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Attention to cultural literacy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1219200"/>
          </a:xfrm>
        </p:spPr>
        <p:txBody>
          <a:bodyPr/>
          <a:lstStyle/>
          <a:p>
            <a:pPr eaLnBrk="1" hangingPunct="1"/>
            <a:r>
              <a:rPr lang="en-US" sz="3800" u="sng" dirty="0" smtClean="0">
                <a:latin typeface="Arial"/>
                <a:cs typeface="Arial"/>
              </a:rPr>
              <a:t>Example: </a:t>
            </a:r>
            <a:r>
              <a:rPr lang="en-US" sz="3800" u="sng" dirty="0" err="1" smtClean="0">
                <a:latin typeface="Arial"/>
                <a:cs typeface="Arial"/>
              </a:rPr>
              <a:t>Mucositis</a:t>
            </a:r>
            <a:endParaRPr lang="en-US" sz="3800" i="1" dirty="0" smtClean="0">
              <a:latin typeface="Arial"/>
              <a:cs typeface="Arial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1463675"/>
          <a:ext cx="9144000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17084">
                <a:tc>
                  <a:txBody>
                    <a:bodyPr/>
                    <a:lstStyle/>
                    <a:p>
                      <a:r>
                        <a:rPr lang="en-US" dirty="0" smtClean="0"/>
                        <a:t>CTCAE v4 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Grade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Grade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Grade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Grade 4</a:t>
                      </a:r>
                      <a:endParaRPr lang="en-US" dirty="0"/>
                    </a:p>
                  </a:txBody>
                  <a:tcPr/>
                </a:tc>
              </a:tr>
              <a:tr h="9783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Mucositis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oral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Asymptomatic or mild symptoms; intervention not indicated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Moderate pain; not interfering with oral intake; modified diet indicated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Severe pain; interfering with oral intake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Life-threatening consequences; urgent intervention indicated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0" y="3789363"/>
          <a:ext cx="9144000" cy="299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81800"/>
                <a:gridCol w="2362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Two PRO-CTCAE v1 Items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Responses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What was the </a:t>
                      </a:r>
                      <a:r>
                        <a:rPr kumimoji="0" lang="en-US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severity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of your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MOUTH OR THROAT SORES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at their worst?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None</a:t>
                      </a:r>
                    </a:p>
                    <a:p>
                      <a:r>
                        <a:rPr lang="en-US" sz="1600" dirty="0" smtClean="0"/>
                        <a:t>Mild</a:t>
                      </a:r>
                    </a:p>
                    <a:p>
                      <a:r>
                        <a:rPr lang="en-US" sz="1600" dirty="0" smtClean="0"/>
                        <a:t>Moderate </a:t>
                      </a:r>
                    </a:p>
                    <a:p>
                      <a:r>
                        <a:rPr lang="en-US" sz="1600" dirty="0" smtClean="0"/>
                        <a:t>Severe</a:t>
                      </a:r>
                    </a:p>
                    <a:p>
                      <a:r>
                        <a:rPr lang="en-US" sz="1600" dirty="0" smtClean="0"/>
                        <a:t>Very Severe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How much did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MOUTH OR THROAT SORES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8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interfere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pitchFamily="34" charset="0"/>
                        </a:rPr>
                        <a:t> with your usual activities?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Not at all</a:t>
                      </a:r>
                    </a:p>
                    <a:p>
                      <a:r>
                        <a:rPr lang="en-US" sz="1600" dirty="0" smtClean="0"/>
                        <a:t>A little bit</a:t>
                      </a:r>
                    </a:p>
                    <a:p>
                      <a:r>
                        <a:rPr lang="en-US" sz="1600" dirty="0" smtClean="0"/>
                        <a:t>Somewhat</a:t>
                      </a:r>
                    </a:p>
                    <a:p>
                      <a:r>
                        <a:rPr lang="en-US" sz="1600" dirty="0" smtClean="0"/>
                        <a:t>Quite a bit</a:t>
                      </a:r>
                    </a:p>
                    <a:p>
                      <a:r>
                        <a:rPr lang="en-US" sz="1600" dirty="0" smtClean="0"/>
                        <a:t>Very much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Down Arrow 11"/>
          <p:cNvSpPr/>
          <p:nvPr/>
        </p:nvSpPr>
        <p:spPr>
          <a:xfrm>
            <a:off x="4256088" y="3070225"/>
            <a:ext cx="609600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1219200"/>
          </a:xfrm>
        </p:spPr>
        <p:txBody>
          <a:bodyPr/>
          <a:lstStyle/>
          <a:p>
            <a:pPr eaLnBrk="1" hangingPunct="1"/>
            <a:r>
              <a:rPr lang="en-US" sz="3800" u="sng" dirty="0" smtClean="0">
                <a:latin typeface="Arial"/>
                <a:cs typeface="Arial"/>
              </a:rPr>
              <a:t>Item Refinement</a:t>
            </a:r>
            <a:endParaRPr lang="en-US" sz="3800" i="1" dirty="0" smtClean="0">
              <a:latin typeface="Arial"/>
              <a:cs typeface="Arial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32480"/>
            <a:ext cx="7924800" cy="3657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Multicenter “cognitive interviewing” study to assure comprehension across diverse patient populations</a:t>
            </a:r>
          </a:p>
          <a:p>
            <a:pPr eaLnBrk="1" hangingPunct="1"/>
            <a:endParaRPr lang="en-US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eaLnBrk="1" hangingPunct="1"/>
            <a:r>
              <a:rPr lang="en-US" dirty="0" smtClean="0">
                <a:solidFill>
                  <a:schemeClr val="tx2"/>
                </a:solidFill>
                <a:latin typeface="Arial"/>
                <a:cs typeface="Arial"/>
              </a:rPr>
              <a:t>National “validation” study underway to evaluate measurement properties of items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824136" y="6259142"/>
            <a:ext cx="2667000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sz="1400" i="1" dirty="0" smtClean="0">
                <a:solidFill>
                  <a:schemeClr val="tx2"/>
                </a:solidFill>
              </a:rPr>
              <a:t>Hay: ASCO, 2010</a:t>
            </a:r>
          </a:p>
          <a:p>
            <a:pPr lvl="1">
              <a:spcBef>
                <a:spcPct val="20000"/>
              </a:spcBef>
            </a:pPr>
            <a:r>
              <a:rPr lang="en-US" sz="1400" i="1" dirty="0" smtClean="0">
                <a:solidFill>
                  <a:schemeClr val="tx2"/>
                </a:solidFill>
              </a:rPr>
              <a:t>Dueck: ASCO, 2010</a:t>
            </a:r>
            <a:endParaRPr lang="en-US" sz="14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Picture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488" y="941388"/>
            <a:ext cx="8407400" cy="590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0800"/>
            <a:ext cx="8534400" cy="787400"/>
          </a:xfrm>
        </p:spPr>
        <p:txBody>
          <a:bodyPr/>
          <a:lstStyle/>
          <a:p>
            <a:pPr eaLnBrk="1" hangingPunct="1"/>
            <a:r>
              <a:rPr lang="en-US" sz="3800" u="sng" dirty="0" smtClean="0">
                <a:latin typeface="Arial"/>
                <a:cs typeface="Arial"/>
              </a:rPr>
              <a:t>Software Platform</a:t>
            </a:r>
            <a:endParaRPr lang="en-US" sz="3800" i="1" dirty="0" smtClean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86868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/>
                <a:cs typeface="Arial"/>
              </a:rPr>
              <a:t>Data Sources Differ By Type of AE</a:t>
            </a:r>
          </a:p>
        </p:txBody>
      </p:sp>
      <p:graphicFrame>
        <p:nvGraphicFramePr>
          <p:cNvPr id="4" name="Group 48"/>
          <p:cNvGraphicFramePr>
            <a:graphicFrameLocks noGrp="1"/>
          </p:cNvGraphicFramePr>
          <p:nvPr/>
        </p:nvGraphicFramePr>
        <p:xfrm>
          <a:off x="327025" y="2252663"/>
          <a:ext cx="8458200" cy="1600200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3406775"/>
                <a:gridCol w="2514600"/>
                <a:gridCol w="2536825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/>
                          <a:cs typeface="Arial"/>
                        </a:rPr>
                        <a:t>CATEGORY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/>
                          <a:cs typeface="Arial"/>
                        </a:rPr>
                        <a:t>EXAMPLE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/>
                          <a:cs typeface="Arial"/>
                        </a:rPr>
                        <a:t>DATA SOURCE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/>
                          <a:cs typeface="Arial"/>
                        </a:rPr>
                        <a:t>Laboratory value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/>
                          <a:cs typeface="Arial"/>
                        </a:rPr>
                        <a:t>Anemia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/>
                          <a:cs typeface="Arial"/>
                        </a:rPr>
                        <a:t>Lab report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/>
                          <a:cs typeface="Arial"/>
                        </a:rPr>
                        <a:t>Clinical observation/measurement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/>
                          <a:cs typeface="Arial"/>
                        </a:rPr>
                        <a:t>Retinal tear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/>
                          <a:cs typeface="Arial"/>
                        </a:rPr>
                        <a:t>Clinical staff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/>
                          <a:cs typeface="Arial"/>
                        </a:rPr>
                        <a:t>Symptom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/>
                          <a:cs typeface="Arial"/>
                        </a:rPr>
                        <a:t>Nausea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/>
                          <a:cs typeface="Arial"/>
                        </a:rPr>
                        <a:t>Clinical staff</a:t>
                      </a:r>
                      <a:endParaRPr kumimoji="0" lang="en-US" sz="16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6" name="Oval 40"/>
          <p:cNvSpPr>
            <a:spLocks noChangeArrowheads="1"/>
          </p:cNvSpPr>
          <p:nvPr/>
        </p:nvSpPr>
        <p:spPr bwMode="auto">
          <a:xfrm>
            <a:off x="5850468" y="3437463"/>
            <a:ext cx="3276600" cy="45720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Text Box 41"/>
          <p:cNvSpPr txBox="1">
            <a:spLocks noChangeArrowheads="1"/>
          </p:cNvSpPr>
          <p:nvPr/>
        </p:nvSpPr>
        <p:spPr bwMode="auto">
          <a:xfrm>
            <a:off x="7385581" y="3460746"/>
            <a:ext cx="15795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600" i="1" dirty="0">
                <a:solidFill>
                  <a:srgbClr val="FF0000"/>
                </a:solidFill>
                <a:latin typeface="Arial"/>
                <a:cs typeface="Arial"/>
              </a:rPr>
              <a:t> vs. patients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7467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0"/>
            <a:ext cx="73152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483" t="20969" r="23483" b="61605"/>
          <a:stretch>
            <a:fillRect/>
          </a:stretch>
        </p:blipFill>
        <p:spPr>
          <a:xfrm>
            <a:off x="631825" y="1517650"/>
            <a:ext cx="7445375" cy="1835150"/>
          </a:xfrm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23483" t="38449" r="23483" b="46696"/>
          <a:stretch>
            <a:fillRect/>
          </a:stretch>
        </p:blipFill>
        <p:spPr bwMode="auto">
          <a:xfrm>
            <a:off x="629355" y="3354741"/>
            <a:ext cx="7445375" cy="1564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71628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100"/>
          <p:cNvPicPr>
            <a:picLocks noChangeAspect="1" noChangeArrowheads="1"/>
          </p:cNvPicPr>
          <p:nvPr/>
        </p:nvPicPr>
        <p:blipFill>
          <a:blip r:embed="rId2" cstate="print"/>
          <a:srcRect l="24371" t="31046" r="28989" b="19164"/>
          <a:stretch>
            <a:fillRect/>
          </a:stretch>
        </p:blipFill>
        <p:spPr bwMode="auto">
          <a:xfrm>
            <a:off x="1230489" y="838200"/>
            <a:ext cx="6662816" cy="51816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1219200"/>
          </a:xfrm>
        </p:spPr>
        <p:txBody>
          <a:bodyPr/>
          <a:lstStyle/>
          <a:p>
            <a:pPr eaLnBrk="1" hangingPunct="1"/>
            <a:r>
              <a:rPr lang="en-US" sz="3800" u="sng" dirty="0" smtClean="0">
                <a:latin typeface="Arial"/>
                <a:cs typeface="Arial"/>
              </a:rPr>
              <a:t>Survey</a:t>
            </a:r>
            <a:r>
              <a:rPr lang="en-US" sz="4000" u="sng" dirty="0" smtClean="0">
                <a:latin typeface="Arial"/>
                <a:cs typeface="Arial"/>
              </a:rPr>
              <a:t/>
            </a:r>
            <a:br>
              <a:rPr lang="en-US" sz="4000" u="sng" dirty="0" smtClean="0">
                <a:latin typeface="Arial"/>
                <a:cs typeface="Arial"/>
              </a:rPr>
            </a:br>
            <a:r>
              <a:rPr lang="en-US" sz="2800" i="1" dirty="0" smtClean="0">
                <a:latin typeface="Arial"/>
                <a:cs typeface="Arial"/>
              </a:rPr>
              <a:t>729 Stakeholders in Cooperative Groups</a:t>
            </a:r>
            <a:endParaRPr lang="en-US" sz="4000" i="1" dirty="0" smtClean="0">
              <a:latin typeface="Arial"/>
              <a:cs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1684338"/>
          <a:ext cx="8305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2999"/>
                <a:gridCol w="1066800"/>
                <a:gridCol w="1143000"/>
                <a:gridCol w="11430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NEUTRAL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DISAGREE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Systems to collect PROs in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trials should be developed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89%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 trials, adverse events should be reported by patients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88%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3397250"/>
          <a:ext cx="8305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2999"/>
                <a:gridCol w="1066800"/>
                <a:gridCol w="1143000"/>
                <a:gridCol w="11430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POTENTIAL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BARRIERS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NEUTRAL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DISAGREE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Lack of computers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69%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Limited personnel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57%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381000" y="5033963"/>
          <a:ext cx="8305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2999"/>
                <a:gridCol w="1066800"/>
                <a:gridCol w="1143000"/>
                <a:gridCol w="11430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SOLUTIONS TO OVERCOME BARRIERS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NEUTRAL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DISAGREE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Funding (for personnel, dedicated space,</a:t>
                      </a:r>
                      <a:r>
                        <a:rPr lang="en-US" sz="1600" baseline="0" dirty="0" smtClean="0"/>
                        <a:t> training)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79%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i="0" dirty="0" smtClean="0"/>
                        <a:t>Computers</a:t>
                      </a:r>
                      <a:endParaRPr lang="en-US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dirty="0" smtClean="0"/>
                        <a:t>72%</a:t>
                      </a:r>
                      <a:endParaRPr lang="en-US" sz="16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dirty="0" smtClean="0"/>
                        <a:t>21%</a:t>
                      </a:r>
                      <a:endParaRPr lang="en-US" sz="16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0" dirty="0" smtClean="0"/>
                        <a:t>7%</a:t>
                      </a:r>
                      <a:endParaRPr lang="en-US" sz="1600" i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383871" y="6423378"/>
            <a:ext cx="29125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/>
              <a:t>Bruner et al: ISOQOL,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216025"/>
            <a:ext cx="8305800" cy="4575175"/>
          </a:xfrm>
        </p:spPr>
        <p:txBody>
          <a:bodyPr/>
          <a:lstStyle/>
          <a:p>
            <a:pPr marL="341313" indent="-341313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800" dirty="0" smtClean="0">
                <a:solidFill>
                  <a:schemeClr val="tx2"/>
                </a:solidFill>
                <a:latin typeface="Arial"/>
                <a:cs typeface="Arial"/>
              </a:rPr>
              <a:t>Electronic patient-reporting of adverse symptoms in clinical trials is feasible and clinically valuable</a:t>
            </a:r>
          </a:p>
          <a:p>
            <a:pPr marL="914400" lvl="1" eaLnBrk="1" hangingPunct="1"/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Improve quality and efficiency of safety data collection</a:t>
            </a:r>
          </a:p>
          <a:p>
            <a:pPr marL="914400" lvl="1" eaLnBrk="1" hangingPunct="1"/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Enhance understanding of patient experience with treatment</a:t>
            </a:r>
          </a:p>
          <a:p>
            <a:pPr marL="914400" lvl="1" eaLnBrk="1" hangingPunct="1"/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Alert investigators and clinicians to issues meriting attention</a:t>
            </a:r>
          </a:p>
          <a:p>
            <a:pPr eaLnBrk="1" hangingPunct="1"/>
            <a:endParaRPr lang="en-US" sz="12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eaLnBrk="1" hangingPunct="1"/>
            <a:r>
              <a:rPr lang="en-US" sz="2800" dirty="0" smtClean="0">
                <a:solidFill>
                  <a:schemeClr val="tx2"/>
                </a:solidFill>
                <a:latin typeface="Arial"/>
                <a:cs typeface="Arial"/>
              </a:rPr>
              <a:t>Appropriate for multiple contexts</a:t>
            </a:r>
          </a:p>
          <a:p>
            <a:pPr marL="914400" lvl="1" eaLnBrk="1" hangingPunct="1"/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Preapproval clinical trials</a:t>
            </a:r>
          </a:p>
          <a:p>
            <a:pPr marL="914400" lvl="1" eaLnBrk="1" hangingPunct="1"/>
            <a:r>
              <a:rPr lang="en-US" sz="2000" dirty="0" err="1" smtClean="0">
                <a:solidFill>
                  <a:schemeClr val="tx2"/>
                </a:solidFill>
                <a:latin typeface="Arial"/>
                <a:cs typeface="Arial"/>
              </a:rPr>
              <a:t>Postmarket</a:t>
            </a:r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 surveillance</a:t>
            </a:r>
          </a:p>
          <a:p>
            <a:pPr marL="914400" lvl="1" eaLnBrk="1" hangingPunct="1"/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Comparative effectiveness research</a:t>
            </a:r>
          </a:p>
          <a:p>
            <a:pPr marL="914400" lvl="1" eaLnBrk="1" hangingPunct="1"/>
            <a:r>
              <a:rPr lang="en-US" sz="2000" dirty="0" smtClean="0">
                <a:solidFill>
                  <a:schemeClr val="tx2"/>
                </a:solidFill>
                <a:latin typeface="Arial"/>
                <a:cs typeface="Arial"/>
              </a:rPr>
              <a:t>Clinical practice</a:t>
            </a:r>
          </a:p>
          <a:p>
            <a:pPr marL="609600" indent="-609600" eaLnBrk="1" hangingPunct="1">
              <a:lnSpc>
                <a:spcPct val="120000"/>
              </a:lnSpc>
              <a:spcBef>
                <a:spcPts val="0"/>
              </a:spcBef>
              <a:defRPr/>
            </a:pPr>
            <a:endParaRPr lang="en-US" sz="1400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 marL="609600" indent="-609600" eaLnBrk="1" hangingPunct="1">
              <a:lnSpc>
                <a:spcPct val="120000"/>
              </a:lnSpc>
              <a:spcBef>
                <a:spcPts val="0"/>
              </a:spcBef>
              <a:defRPr/>
            </a:pPr>
            <a:r>
              <a:rPr lang="en-US" sz="2600" dirty="0" smtClean="0">
                <a:solidFill>
                  <a:schemeClr val="tx2"/>
                </a:solidFill>
                <a:latin typeface="Arial"/>
                <a:cs typeface="Arial"/>
              </a:rPr>
              <a:t>Ongoing efforts to </a:t>
            </a:r>
            <a:r>
              <a:rPr lang="en-US" sz="2600" dirty="0" err="1" smtClean="0">
                <a:solidFill>
                  <a:schemeClr val="tx2"/>
                </a:solidFill>
                <a:latin typeface="Arial"/>
                <a:cs typeface="Arial"/>
              </a:rPr>
              <a:t>operationalize</a:t>
            </a:r>
            <a:r>
              <a:rPr lang="en-US" sz="2600" dirty="0" smtClean="0">
                <a:solidFill>
                  <a:schemeClr val="tx2"/>
                </a:solidFill>
                <a:latin typeface="Arial"/>
                <a:cs typeface="Arial"/>
              </a:rPr>
              <a:t> and pilot systems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274638"/>
            <a:ext cx="8458200" cy="792162"/>
          </a:xfrm>
        </p:spPr>
        <p:txBody>
          <a:bodyPr/>
          <a:lstStyle/>
          <a:p>
            <a:pPr eaLnBrk="1" hangingPunct="1"/>
            <a:r>
              <a:rPr lang="en-US" sz="3800" u="sng" dirty="0" smtClean="0">
                <a:latin typeface="Arial"/>
                <a:cs typeface="Arial"/>
              </a:rPr>
              <a:t>Conclusions</a:t>
            </a:r>
            <a:r>
              <a:rPr lang="en-US" sz="3800" u="sng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 l="36209" t="20606" r="33292" b="9079"/>
          <a:stretch>
            <a:fillRect/>
          </a:stretch>
        </p:blipFill>
        <p:spPr bwMode="auto">
          <a:xfrm>
            <a:off x="3208869" y="191910"/>
            <a:ext cx="4876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10446" y="6324600"/>
            <a:ext cx="20065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chemeClr val="tx2"/>
                </a:solidFill>
              </a:rPr>
              <a:t>Basch: NEJM, 2010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86115" y="250330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Nausea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7159" y="39793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Fatigue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4558" y="6420934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tx2"/>
                </a:solidFill>
              </a:rPr>
              <a:t>Months</a:t>
            </a:r>
            <a:endParaRPr lang="en-US" sz="1600" i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90648" y="395109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Anorexia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1692" y="2503308"/>
            <a:ext cx="106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Vomiting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04269" y="4642554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Diarrhea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40689" y="4642554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Constipation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70135" y="6417845"/>
            <a:ext cx="857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tx2"/>
                </a:solidFill>
              </a:rPr>
              <a:t>Months</a:t>
            </a:r>
            <a:endParaRPr lang="en-US" sz="1600" i="1" dirty="0">
              <a:solidFill>
                <a:schemeClr val="tx2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51118" t="17218" r="46270" b="78694"/>
          <a:stretch>
            <a:fillRect/>
          </a:stretch>
        </p:blipFill>
        <p:spPr bwMode="auto">
          <a:xfrm>
            <a:off x="505179" y="4385727"/>
            <a:ext cx="730956" cy="64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 l="43705" t="17218" r="53683" b="78837"/>
          <a:stretch>
            <a:fillRect/>
          </a:stretch>
        </p:blipFill>
        <p:spPr bwMode="auto">
          <a:xfrm>
            <a:off x="505179" y="3646302"/>
            <a:ext cx="730956" cy="62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222023" y="3654768"/>
            <a:ext cx="9492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Patient-</a:t>
            </a:r>
          </a:p>
          <a:p>
            <a:r>
              <a:rPr lang="en-US" sz="1600" dirty="0" smtClean="0"/>
              <a:t>reported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1213557" y="4397019"/>
            <a:ext cx="1024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Clinician-</a:t>
            </a:r>
          </a:p>
          <a:p>
            <a:r>
              <a:rPr lang="en-US" sz="1600" dirty="0" smtClean="0"/>
              <a:t>reported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358422" y="3485448"/>
            <a:ext cx="1905000" cy="1676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381000" y="381000"/>
            <a:ext cx="2133600" cy="1752600"/>
          </a:xfrm>
        </p:spPr>
        <p:txBody>
          <a:bodyPr/>
          <a:lstStyle/>
          <a:p>
            <a:pPr algn="l"/>
            <a:r>
              <a:rPr lang="en-US" sz="2400" dirty="0" smtClean="0">
                <a:solidFill>
                  <a:schemeClr val="tx1"/>
                </a:solidFill>
                <a:latin typeface="Arial"/>
                <a:cs typeface="Arial"/>
              </a:rPr>
              <a:t>Clinicians systematically downgrade symptoms compared with patients</a:t>
            </a: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title"/>
          </p:nvPr>
        </p:nvSpPr>
        <p:spPr>
          <a:xfrm>
            <a:off x="146050" y="798513"/>
            <a:ext cx="3271838" cy="5602287"/>
          </a:xfrm>
        </p:spPr>
        <p:txBody>
          <a:bodyPr/>
          <a:lstStyle/>
          <a:p>
            <a:pPr marL="225425" lvl="1" indent="-225425" algn="l" eaLnBrk="1" hangingPunct="1">
              <a:buFontTx/>
              <a:buChar char="•"/>
            </a:pPr>
            <a:r>
              <a:rPr lang="en-US" sz="3200" dirty="0" smtClean="0">
                <a:latin typeface="Arial"/>
                <a:cs typeface="Arial"/>
              </a:rPr>
              <a:t>Patient adverse symptom reports better correlate with functional status than clinician reports</a:t>
            </a:r>
            <a:br>
              <a:rPr lang="en-US" sz="3200" dirty="0" smtClean="0">
                <a:latin typeface="Arial"/>
                <a:cs typeface="Arial"/>
              </a:rPr>
            </a:br>
            <a:r>
              <a:rPr lang="en-US" sz="3200" dirty="0" smtClean="0">
                <a:latin typeface="Arial"/>
                <a:cs typeface="Arial"/>
              </a:rPr>
              <a:t/>
            </a:r>
            <a:br>
              <a:rPr lang="en-US" sz="3200" dirty="0" smtClean="0">
                <a:latin typeface="Arial"/>
                <a:cs typeface="Arial"/>
              </a:rPr>
            </a:br>
            <a:r>
              <a:rPr lang="en-US" sz="3200" dirty="0" smtClean="0">
                <a:latin typeface="Arial"/>
                <a:cs typeface="Arial"/>
              </a:rPr>
              <a:t/>
            </a:r>
            <a:br>
              <a:rPr lang="en-US" sz="3200" dirty="0" smtClean="0">
                <a:latin typeface="Arial"/>
                <a:cs typeface="Arial"/>
              </a:rPr>
            </a:br>
            <a:r>
              <a:rPr lang="en-US" sz="1600" i="1" dirty="0" err="1" smtClean="0">
                <a:solidFill>
                  <a:schemeClr val="tx2"/>
                </a:solidFill>
                <a:latin typeface="Arial"/>
                <a:cs typeface="Arial"/>
              </a:rPr>
              <a:t>Basch</a:t>
            </a:r>
            <a:r>
              <a:rPr lang="en-US" sz="1600" i="1" dirty="0" smtClean="0">
                <a:solidFill>
                  <a:schemeClr val="tx2"/>
                </a:solidFill>
                <a:latin typeface="Arial"/>
                <a:cs typeface="Arial"/>
              </a:rPr>
              <a:t>: JNCI, 2009</a:t>
            </a:r>
            <a:r>
              <a:rPr lang="en-US" sz="1600" i="1" dirty="0" smtClean="0">
                <a:solidFill>
                  <a:schemeClr val="tx2"/>
                </a:solidFill>
              </a:rPr>
              <a:t/>
            </a:r>
            <a:br>
              <a:rPr lang="en-US" sz="1600" i="1" dirty="0" smtClean="0">
                <a:solidFill>
                  <a:schemeClr val="tx2"/>
                </a:solidFill>
              </a:rPr>
            </a:br>
            <a:endParaRPr lang="en-US" sz="3200" dirty="0" smtClean="0">
              <a:latin typeface="Arial"/>
              <a:cs typeface="Arial"/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print"/>
          <a:srcRect l="25999" t="18668" r="37500" b="16444"/>
          <a:stretch>
            <a:fillRect/>
          </a:stretch>
        </p:blipFill>
        <p:spPr bwMode="auto">
          <a:xfrm>
            <a:off x="3581400" y="0"/>
            <a:ext cx="5562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25463" y="5251450"/>
            <a:ext cx="7094537" cy="1066800"/>
          </a:xfrm>
        </p:spPr>
        <p:txBody>
          <a:bodyPr/>
          <a:lstStyle/>
          <a:p>
            <a:pPr marL="169863" indent="-169863" eaLnBrk="1" hangingPunct="1">
              <a:spcBef>
                <a:spcPct val="0"/>
              </a:spcBef>
            </a:pPr>
            <a:r>
              <a:rPr lang="en-US" sz="1800" i="1" dirty="0" smtClean="0">
                <a:latin typeface="Arial"/>
                <a:cs typeface="Arial"/>
              </a:rPr>
              <a:t>N=393 </a:t>
            </a:r>
          </a:p>
          <a:p>
            <a:pPr marL="169863" indent="-169863" eaLnBrk="1" hangingPunct="1">
              <a:spcBef>
                <a:spcPct val="0"/>
              </a:spcBef>
            </a:pPr>
            <a:r>
              <a:rPr lang="en-US" sz="1800" i="1" dirty="0" smtClean="0">
                <a:latin typeface="Arial"/>
                <a:cs typeface="Arial"/>
              </a:rPr>
              <a:t>Seen by 1</a:t>
            </a:r>
            <a:r>
              <a:rPr lang="en-US" sz="1800" i="1" baseline="30000" dirty="0" smtClean="0">
                <a:latin typeface="Arial"/>
                <a:cs typeface="Arial"/>
              </a:rPr>
              <a:t>st</a:t>
            </a:r>
            <a:r>
              <a:rPr lang="en-US" sz="1800" i="1" dirty="0" smtClean="0">
                <a:latin typeface="Arial"/>
                <a:cs typeface="Arial"/>
              </a:rPr>
              <a:t> clinician in office, then 2</a:t>
            </a:r>
            <a:r>
              <a:rPr lang="en-US" sz="1800" i="1" baseline="30000" dirty="0" smtClean="0">
                <a:latin typeface="Arial"/>
                <a:cs typeface="Arial"/>
              </a:rPr>
              <a:t>nd</a:t>
            </a:r>
            <a:r>
              <a:rPr lang="en-US" sz="1800" i="1" dirty="0" smtClean="0">
                <a:latin typeface="Arial"/>
                <a:cs typeface="Arial"/>
              </a:rPr>
              <a:t> clinician ~15 minutes later</a:t>
            </a:r>
          </a:p>
          <a:p>
            <a:pPr marL="169863" indent="-169863" eaLnBrk="1" hangingPunct="1">
              <a:spcBef>
                <a:spcPct val="0"/>
              </a:spcBef>
            </a:pPr>
            <a:endParaRPr lang="en-US" sz="1800" i="1" dirty="0" smtClean="0">
              <a:latin typeface="Arial"/>
              <a:cs typeface="Arial"/>
            </a:endParaRPr>
          </a:p>
          <a:p>
            <a:pPr marL="169863" indent="-169863" eaLnBrk="1" hangingPunct="1">
              <a:spcBef>
                <a:spcPct val="0"/>
              </a:spcBef>
              <a:buNone/>
            </a:pPr>
            <a:endParaRPr lang="en-US" sz="1800" i="1" dirty="0" smtClean="0">
              <a:latin typeface="Arial"/>
              <a:cs typeface="Arial"/>
            </a:endParaRPr>
          </a:p>
          <a:p>
            <a:pPr marL="169863" lvl="1" indent="-169863" eaLnBrk="1" hangingPunct="1">
              <a:spcBef>
                <a:spcPct val="0"/>
              </a:spcBef>
              <a:buNone/>
            </a:pPr>
            <a:r>
              <a:rPr lang="en-US" sz="1600" i="1" dirty="0" smtClean="0">
                <a:solidFill>
                  <a:schemeClr val="tx2"/>
                </a:solidFill>
                <a:latin typeface="Arial"/>
                <a:cs typeface="Arial"/>
              </a:rPr>
              <a:t>Atkinson: SBM, 2010</a:t>
            </a:r>
          </a:p>
          <a:p>
            <a:pPr marL="169863" indent="-169863" eaLnBrk="1" hangingPunct="1">
              <a:spcBef>
                <a:spcPct val="0"/>
              </a:spcBef>
            </a:pPr>
            <a:endParaRPr lang="en-US" sz="1800" i="1" dirty="0" smtClean="0">
              <a:latin typeface="Arial"/>
              <a:cs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610600" cy="792162"/>
          </a:xfrm>
        </p:spPr>
        <p:txBody>
          <a:bodyPr/>
          <a:lstStyle/>
          <a:p>
            <a:pPr eaLnBrk="1" hangingPunct="1"/>
            <a:r>
              <a:rPr lang="en-US" sz="2800" u="sng" dirty="0" smtClean="0">
                <a:latin typeface="Arial"/>
                <a:cs typeface="Arial"/>
              </a:rPr>
              <a:t>Clinician Adverse Symptom Reporting is Unreliable</a:t>
            </a:r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3" cstate="print"/>
          <a:srcRect l="7500" t="36444" r="53000" b="21777"/>
          <a:stretch>
            <a:fillRect/>
          </a:stretch>
        </p:blipFill>
        <p:spPr bwMode="auto">
          <a:xfrm>
            <a:off x="576263" y="1066800"/>
            <a:ext cx="70437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0"/>
            <a:ext cx="8978900" cy="6705600"/>
            <a:chOff x="0" y="0"/>
            <a:chExt cx="8978900" cy="6705600"/>
          </a:xfrm>
        </p:grpSpPr>
        <p:sp>
          <p:nvSpPr>
            <p:cNvPr id="20482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1600200" cy="137160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>
                  <a:solidFill>
                    <a:schemeClr val="accent2"/>
                  </a:solidFill>
                </a:rPr>
                <a:t>Patient </a:t>
              </a:r>
            </a:p>
            <a:p>
              <a:pPr algn="ctr"/>
              <a:r>
                <a:rPr lang="en-US" dirty="0">
                  <a:solidFill>
                    <a:schemeClr val="accent2"/>
                  </a:solidFill>
                </a:rPr>
                <a:t>Experiences </a:t>
              </a:r>
            </a:p>
            <a:p>
              <a:pPr algn="ctr"/>
              <a:r>
                <a:rPr lang="en-US" dirty="0">
                  <a:solidFill>
                    <a:schemeClr val="accent2"/>
                  </a:solidFill>
                </a:rPr>
                <a:t>Symptom</a:t>
              </a:r>
            </a:p>
          </p:txBody>
        </p:sp>
        <p:sp>
          <p:nvSpPr>
            <p:cNvPr id="142349" name="Rectangle 13"/>
            <p:cNvSpPr>
              <a:spLocks noChangeArrowheads="1"/>
            </p:cNvSpPr>
            <p:nvPr/>
          </p:nvSpPr>
          <p:spPr bwMode="auto">
            <a:xfrm>
              <a:off x="1828800" y="1066800"/>
              <a:ext cx="1524000" cy="137160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Clinician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Interprets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Symptom</a:t>
              </a:r>
            </a:p>
          </p:txBody>
        </p:sp>
        <p:cxnSp>
          <p:nvCxnSpPr>
            <p:cNvPr id="142351" name="AutoShape 15"/>
            <p:cNvCxnSpPr>
              <a:cxnSpLocks noChangeShapeType="1"/>
              <a:stCxn id="20482" idx="2"/>
              <a:endCxn id="142349" idx="1"/>
            </p:cNvCxnSpPr>
            <p:nvPr/>
          </p:nvCxnSpPr>
          <p:spPr bwMode="auto">
            <a:xfrm rot="16200000" flipH="1">
              <a:off x="1123951" y="1062037"/>
              <a:ext cx="366712" cy="1014413"/>
            </a:xfrm>
            <a:prstGeom prst="curvedConnector2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sp>
          <p:nvSpPr>
            <p:cNvPr id="142352" name="Text Box 16"/>
            <p:cNvSpPr txBox="1">
              <a:spLocks noChangeArrowheads="1"/>
            </p:cNvSpPr>
            <p:nvPr/>
          </p:nvSpPr>
          <p:spPr bwMode="auto">
            <a:xfrm>
              <a:off x="228600" y="1676400"/>
              <a:ext cx="1439863" cy="830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 dirty="0">
                  <a:solidFill>
                    <a:schemeClr val="tx2"/>
                  </a:solidFill>
                </a:rPr>
                <a:t>Clinician </a:t>
              </a:r>
            </a:p>
            <a:p>
              <a:r>
                <a:rPr lang="en-US" sz="1600" i="1" dirty="0">
                  <a:solidFill>
                    <a:schemeClr val="tx2"/>
                  </a:solidFill>
                </a:rPr>
                <a:t>interviews </a:t>
              </a:r>
            </a:p>
            <a:p>
              <a:r>
                <a:rPr lang="en-US" sz="1600" i="1" dirty="0">
                  <a:solidFill>
                    <a:schemeClr val="tx2"/>
                  </a:solidFill>
                </a:rPr>
                <a:t>patient at visit</a:t>
              </a:r>
            </a:p>
          </p:txBody>
        </p:sp>
        <p:sp>
          <p:nvSpPr>
            <p:cNvPr id="142353" name="Rectangle 17"/>
            <p:cNvSpPr>
              <a:spLocks noChangeArrowheads="1"/>
            </p:cNvSpPr>
            <p:nvPr/>
          </p:nvSpPr>
          <p:spPr bwMode="auto">
            <a:xfrm>
              <a:off x="3581400" y="2133600"/>
              <a:ext cx="1600200" cy="137160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Chart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 Representation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of Symptom</a:t>
              </a:r>
            </a:p>
          </p:txBody>
        </p:sp>
        <p:cxnSp>
          <p:nvCxnSpPr>
            <p:cNvPr id="142354" name="AutoShape 18"/>
            <p:cNvCxnSpPr>
              <a:cxnSpLocks noChangeShapeType="1"/>
              <a:stCxn id="142349" idx="2"/>
              <a:endCxn id="142353" idx="1"/>
            </p:cNvCxnSpPr>
            <p:nvPr/>
          </p:nvCxnSpPr>
          <p:spPr bwMode="auto">
            <a:xfrm rot="16200000" flipH="1">
              <a:off x="2895601" y="2147887"/>
              <a:ext cx="366712" cy="976313"/>
            </a:xfrm>
            <a:prstGeom prst="curvedConnector2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sp>
          <p:nvSpPr>
            <p:cNvPr id="142355" name="Text Box 19"/>
            <p:cNvSpPr txBox="1">
              <a:spLocks noChangeArrowheads="1"/>
            </p:cNvSpPr>
            <p:nvPr/>
          </p:nvSpPr>
          <p:spPr bwMode="auto">
            <a:xfrm>
              <a:off x="1981200" y="2743200"/>
              <a:ext cx="1450975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 dirty="0">
                  <a:solidFill>
                    <a:schemeClr val="tx2"/>
                  </a:solidFill>
                </a:rPr>
                <a:t>Clinician </a:t>
              </a:r>
            </a:p>
            <a:p>
              <a:r>
                <a:rPr lang="en-US" sz="1600" i="1" dirty="0">
                  <a:solidFill>
                    <a:schemeClr val="tx2"/>
                  </a:solidFill>
                </a:rPr>
                <a:t>writes in chart</a:t>
              </a:r>
            </a:p>
          </p:txBody>
        </p:sp>
        <p:sp>
          <p:nvSpPr>
            <p:cNvPr id="142356" name="Rectangle 20"/>
            <p:cNvSpPr>
              <a:spLocks noChangeArrowheads="1"/>
            </p:cNvSpPr>
            <p:nvPr/>
          </p:nvSpPr>
          <p:spPr bwMode="auto">
            <a:xfrm>
              <a:off x="5486400" y="3200400"/>
              <a:ext cx="1524000" cy="137160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Data Manager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Interpretation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of Symptom</a:t>
              </a:r>
            </a:p>
          </p:txBody>
        </p:sp>
        <p:cxnSp>
          <p:nvCxnSpPr>
            <p:cNvPr id="142357" name="AutoShape 21"/>
            <p:cNvCxnSpPr>
              <a:cxnSpLocks noChangeShapeType="1"/>
              <a:stCxn id="142353" idx="2"/>
              <a:endCxn id="142356" idx="1"/>
            </p:cNvCxnSpPr>
            <p:nvPr/>
          </p:nvCxnSpPr>
          <p:spPr bwMode="auto">
            <a:xfrm rot="16200000" flipH="1">
              <a:off x="4743451" y="3157537"/>
              <a:ext cx="366712" cy="1090613"/>
            </a:xfrm>
            <a:prstGeom prst="curvedConnector2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sp>
          <p:nvSpPr>
            <p:cNvPr id="142359" name="Text Box 23"/>
            <p:cNvSpPr txBox="1">
              <a:spLocks noChangeArrowheads="1"/>
            </p:cNvSpPr>
            <p:nvPr/>
          </p:nvSpPr>
          <p:spPr bwMode="auto">
            <a:xfrm>
              <a:off x="3810001" y="3924300"/>
              <a:ext cx="1676400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i="1" dirty="0">
                  <a:solidFill>
                    <a:schemeClr val="tx2"/>
                  </a:solidFill>
                </a:rPr>
                <a:t>Data manager </a:t>
              </a:r>
            </a:p>
            <a:p>
              <a:r>
                <a:rPr lang="en-US" sz="1600" i="1" dirty="0" smtClean="0">
                  <a:solidFill>
                    <a:schemeClr val="tx2"/>
                  </a:solidFill>
                </a:rPr>
                <a:t>Abstracts chart, converts findings to standardized terminology</a:t>
              </a:r>
              <a:endParaRPr lang="en-US" sz="1600" i="1" u="none" dirty="0" smtClean="0">
                <a:solidFill>
                  <a:srgbClr val="FFFF66"/>
                </a:solidFill>
              </a:endParaRPr>
            </a:p>
          </p:txBody>
        </p:sp>
        <p:sp>
          <p:nvSpPr>
            <p:cNvPr id="142360" name="AutoShape 24"/>
            <p:cNvSpPr>
              <a:spLocks noChangeArrowheads="1"/>
            </p:cNvSpPr>
            <p:nvPr/>
          </p:nvSpPr>
          <p:spPr bwMode="auto">
            <a:xfrm>
              <a:off x="7315200" y="5029200"/>
              <a:ext cx="1600200" cy="16764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dirty="0"/>
                <a:t>Research</a:t>
              </a:r>
            </a:p>
            <a:p>
              <a:pPr algn="ctr"/>
              <a:r>
                <a:rPr lang="en-US" dirty="0"/>
                <a:t>Database</a:t>
              </a:r>
            </a:p>
          </p:txBody>
        </p:sp>
        <p:cxnSp>
          <p:nvCxnSpPr>
            <p:cNvPr id="142361" name="AutoShape 25"/>
            <p:cNvCxnSpPr>
              <a:cxnSpLocks noChangeShapeType="1"/>
              <a:stCxn id="142356" idx="3"/>
              <a:endCxn id="142360" idx="1"/>
            </p:cNvCxnSpPr>
            <p:nvPr/>
          </p:nvCxnSpPr>
          <p:spPr bwMode="auto">
            <a:xfrm>
              <a:off x="7010400" y="3886200"/>
              <a:ext cx="1104900" cy="1143000"/>
            </a:xfrm>
            <a:prstGeom prst="curvedConnector2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sp>
          <p:nvSpPr>
            <p:cNvPr id="142362" name="Text Box 26"/>
            <p:cNvSpPr txBox="1">
              <a:spLocks noChangeArrowheads="1"/>
            </p:cNvSpPr>
            <p:nvPr/>
          </p:nvSpPr>
          <p:spPr bwMode="auto">
            <a:xfrm>
              <a:off x="7823200" y="3873500"/>
              <a:ext cx="11557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i="1" dirty="0">
                  <a:solidFill>
                    <a:schemeClr val="tx2"/>
                  </a:solidFill>
                </a:rPr>
                <a:t>Manual</a:t>
              </a:r>
            </a:p>
            <a:p>
              <a:r>
                <a:rPr lang="en-US" sz="1600" i="1" dirty="0">
                  <a:solidFill>
                    <a:schemeClr val="tx2"/>
                  </a:solidFill>
                </a:rPr>
                <a:t>data entry </a:t>
              </a:r>
            </a:p>
          </p:txBody>
        </p:sp>
      </p:grpSp>
      <p:sp>
        <p:nvSpPr>
          <p:cNvPr id="17" name="Title 16"/>
          <p:cNvSpPr>
            <a:spLocks noGrp="1"/>
          </p:cNvSpPr>
          <p:nvPr>
            <p:ph type="ctrTitle"/>
          </p:nvPr>
        </p:nvSpPr>
        <p:spPr>
          <a:xfrm>
            <a:off x="1371600" y="76200"/>
            <a:ext cx="7772400" cy="457200"/>
          </a:xfrm>
        </p:spPr>
        <p:txBody>
          <a:bodyPr/>
          <a:lstStyle/>
          <a:p>
            <a:r>
              <a:rPr lang="en-US" sz="1800" dirty="0" smtClean="0">
                <a:solidFill>
                  <a:schemeClr val="tx2"/>
                </a:solidFill>
                <a:latin typeface="Arial"/>
                <a:cs typeface="Arial"/>
              </a:rPr>
              <a:t>Current Model for Adverse Symptom Reporting in Clinical Trials</a:t>
            </a:r>
            <a:endParaRPr lang="en-US" sz="1800" dirty="0">
              <a:solidFill>
                <a:schemeClr val="tx2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8915400" cy="6705600"/>
            <a:chOff x="0" y="0"/>
            <a:chExt cx="8915400" cy="6705600"/>
          </a:xfrm>
        </p:grpSpPr>
        <p:sp>
          <p:nvSpPr>
            <p:cNvPr id="2150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1600200" cy="137160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Patient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Experiences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Symptom</a:t>
              </a:r>
            </a:p>
          </p:txBody>
        </p:sp>
        <p:sp>
          <p:nvSpPr>
            <p:cNvPr id="21507" name="AutoShape 24"/>
            <p:cNvSpPr>
              <a:spLocks noChangeArrowheads="1"/>
            </p:cNvSpPr>
            <p:nvPr/>
          </p:nvSpPr>
          <p:spPr bwMode="auto">
            <a:xfrm>
              <a:off x="7315200" y="5029200"/>
              <a:ext cx="1600200" cy="16764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Research</a:t>
              </a:r>
            </a:p>
            <a:p>
              <a:pPr algn="ctr"/>
              <a:r>
                <a:rPr lang="en-US"/>
                <a:t>Database</a:t>
              </a:r>
            </a:p>
          </p:txBody>
        </p:sp>
        <p:cxnSp>
          <p:nvCxnSpPr>
            <p:cNvPr id="21508" name="AutoShape 27"/>
            <p:cNvCxnSpPr>
              <a:cxnSpLocks noChangeShapeType="1"/>
              <a:stCxn id="21506" idx="3"/>
              <a:endCxn id="21507" idx="1"/>
            </p:cNvCxnSpPr>
            <p:nvPr/>
          </p:nvCxnSpPr>
          <p:spPr bwMode="auto">
            <a:xfrm>
              <a:off x="1600200" y="685800"/>
              <a:ext cx="6515100" cy="434340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sp>
          <p:nvSpPr>
            <p:cNvPr id="21509" name="Rectangle 29"/>
            <p:cNvSpPr>
              <a:spLocks noChangeArrowheads="1"/>
            </p:cNvSpPr>
            <p:nvPr/>
          </p:nvSpPr>
          <p:spPr bwMode="auto">
            <a:xfrm>
              <a:off x="2286000" y="2971800"/>
              <a:ext cx="25146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i="1">
                  <a:solidFill>
                    <a:schemeClr val="tx2"/>
                  </a:solidFill>
                </a:rPr>
                <a:t>Patient direct </a:t>
              </a:r>
            </a:p>
            <a:p>
              <a:r>
                <a:rPr lang="en-US" sz="1600" i="1">
                  <a:solidFill>
                    <a:schemeClr val="tx2"/>
                  </a:solidFill>
                </a:rPr>
                <a:t>reporting of symptoms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8915400" cy="6705600"/>
            <a:chOff x="0" y="0"/>
            <a:chExt cx="8915400" cy="6705600"/>
          </a:xfrm>
        </p:grpSpPr>
        <p:sp>
          <p:nvSpPr>
            <p:cNvPr id="22530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1600200" cy="137160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Patient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Experiences </a:t>
              </a:r>
            </a:p>
            <a:p>
              <a:pPr algn="ctr"/>
              <a:r>
                <a:rPr lang="en-US">
                  <a:solidFill>
                    <a:schemeClr val="accent2"/>
                  </a:solidFill>
                </a:rPr>
                <a:t>Symptom</a:t>
              </a:r>
            </a:p>
          </p:txBody>
        </p:sp>
        <p:sp>
          <p:nvSpPr>
            <p:cNvPr id="22531" name="AutoShape 24"/>
            <p:cNvSpPr>
              <a:spLocks noChangeArrowheads="1"/>
            </p:cNvSpPr>
            <p:nvPr/>
          </p:nvSpPr>
          <p:spPr bwMode="auto">
            <a:xfrm>
              <a:off x="7315200" y="5029200"/>
              <a:ext cx="1600200" cy="1676400"/>
            </a:xfrm>
            <a:prstGeom prst="flowChartMagneticDisk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/>
                <a:t>Research</a:t>
              </a:r>
            </a:p>
            <a:p>
              <a:pPr algn="ctr"/>
              <a:r>
                <a:rPr lang="en-US"/>
                <a:t>Database</a:t>
              </a:r>
            </a:p>
          </p:txBody>
        </p:sp>
        <p:cxnSp>
          <p:nvCxnSpPr>
            <p:cNvPr id="22532" name="AutoShape 27"/>
            <p:cNvCxnSpPr>
              <a:cxnSpLocks noChangeShapeType="1"/>
              <a:stCxn id="22530" idx="3"/>
              <a:endCxn id="22531" idx="1"/>
            </p:cNvCxnSpPr>
            <p:nvPr/>
          </p:nvCxnSpPr>
          <p:spPr bwMode="auto">
            <a:xfrm>
              <a:off x="1600200" y="685800"/>
              <a:ext cx="6515100" cy="4343400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cxnSp>
          <p:nvCxnSpPr>
            <p:cNvPr id="22533" name="AutoShape 27"/>
            <p:cNvCxnSpPr>
              <a:cxnSpLocks noChangeShapeType="1"/>
              <a:stCxn id="22530" idx="3"/>
              <a:endCxn id="22534" idx="1"/>
            </p:cNvCxnSpPr>
            <p:nvPr/>
          </p:nvCxnSpPr>
          <p:spPr bwMode="auto">
            <a:xfrm>
              <a:off x="1600200" y="685800"/>
              <a:ext cx="2819400" cy="1588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</p:cxnSp>
        <p:sp>
          <p:nvSpPr>
            <p:cNvPr id="22534" name="Rectangle 13"/>
            <p:cNvSpPr>
              <a:spLocks noChangeArrowheads="1"/>
            </p:cNvSpPr>
            <p:nvPr/>
          </p:nvSpPr>
          <p:spPr bwMode="auto">
            <a:xfrm>
              <a:off x="4419600" y="0"/>
              <a:ext cx="1524000" cy="137160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Clinician</a:t>
              </a:r>
            </a:p>
          </p:txBody>
        </p:sp>
        <p:sp>
          <p:nvSpPr>
            <p:cNvPr id="22535" name="Rectangle 29"/>
            <p:cNvSpPr>
              <a:spLocks noChangeArrowheads="1"/>
            </p:cNvSpPr>
            <p:nvPr/>
          </p:nvSpPr>
          <p:spPr bwMode="auto">
            <a:xfrm>
              <a:off x="2286000" y="2971800"/>
              <a:ext cx="25146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 i="1">
                  <a:solidFill>
                    <a:schemeClr val="tx2"/>
                  </a:solidFill>
                </a:rPr>
                <a:t>Patient direct </a:t>
              </a:r>
            </a:p>
            <a:p>
              <a:r>
                <a:rPr lang="en-US" sz="1600" i="1">
                  <a:solidFill>
                    <a:schemeClr val="tx2"/>
                  </a:solidFill>
                </a:rPr>
                <a:t>reporting of symptoms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wrap="none" rtlCol="0">
        <a:spAutoFit/>
      </a:bodyPr>
      <a:lstStyle>
        <a:defPPr>
          <a:defRPr sz="2000" dirty="0" smtClean="0">
            <a:latin typeface="Arial"/>
            <a:cs typeface="Arial"/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1053</Words>
  <Application>Microsoft Office PowerPoint</Application>
  <PresentationFormat>On-screen Show (4:3)</PresentationFormat>
  <Paragraphs>354</Paragraphs>
  <Slides>36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AHRQ Annual Conference   Patient-Reported Outcomes for Adverse Event Monitoring in Clinical Research</vt:lpstr>
      <vt:lpstr>Adverse Event Monitoring</vt:lpstr>
      <vt:lpstr>Data Sources Differ By Type of AE</vt:lpstr>
      <vt:lpstr>PowerPoint Presentation</vt:lpstr>
      <vt:lpstr>Patient adverse symptom reports better correlate with functional status than clinician reports   Basch: JNCI, 2009 </vt:lpstr>
      <vt:lpstr>Clinician Adverse Symptom Reporting is Unreliable</vt:lpstr>
      <vt:lpstr>Current Model for Adverse Symptom Reporting in Clinical Trials</vt:lpstr>
      <vt:lpstr>PowerPoint Presentation</vt:lpstr>
      <vt:lpstr>PowerPoint Presentation</vt:lpstr>
      <vt:lpstr>Available Technologies</vt:lpstr>
      <vt:lpstr>PowerPoint Presentation</vt:lpstr>
      <vt:lpstr>PowerPoint Presentation</vt:lpstr>
      <vt:lpstr>Patient Self-Reporting is Already Standard in Closely-Related Areas</vt:lpstr>
      <vt:lpstr>Criticisms of Patient-Reported AEs</vt:lpstr>
      <vt:lpstr>Feasibility</vt:lpstr>
      <vt:lpstr>Feasibility</vt:lpstr>
      <vt:lpstr>PROs Can Distinguish between Study Arms and Identify Serious AEs</vt:lpstr>
      <vt:lpstr>Clinician-Reported Diarrhea</vt:lpstr>
      <vt:lpstr>Patient-Reported Diarrhea</vt:lpstr>
      <vt:lpstr>Patient vs. Clinician Diarrhea in Arm 1 (IFL)</vt:lpstr>
      <vt:lpstr>Adverse Symptoms Are Common</vt:lpstr>
      <vt:lpstr>Docetaxel Drug Label</vt:lpstr>
      <vt:lpstr>NCI Contract HHSN261200800043C </vt:lpstr>
      <vt:lpstr>Mission</vt:lpstr>
      <vt:lpstr>  PRO-CTCAE Network</vt:lpstr>
      <vt:lpstr>Item Development</vt:lpstr>
      <vt:lpstr>Example: Mucositis</vt:lpstr>
      <vt:lpstr>Item Refinement</vt:lpstr>
      <vt:lpstr>Software Platform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Survey 729 Stakeholders in Cooperative Groups</vt:lpstr>
      <vt:lpstr>Conclusions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2010-10-12T22:18:35Z</dcterms:created>
  <dcterms:modified xsi:type="dcterms:W3CDTF">2013-12-06T15:45:14Z</dcterms:modified>
</cp:coreProperties>
</file>