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Default Extension="wmf" ContentType="image/x-wmf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436" r:id="rId2"/>
    <p:sldId id="437" r:id="rId3"/>
    <p:sldId id="449" r:id="rId4"/>
    <p:sldId id="442" r:id="rId5"/>
    <p:sldId id="452" r:id="rId6"/>
    <p:sldId id="444" r:id="rId7"/>
    <p:sldId id="450" r:id="rId8"/>
    <p:sldId id="453" r:id="rId9"/>
    <p:sldId id="454" r:id="rId10"/>
  </p:sldIdLst>
  <p:sldSz cx="9144000" cy="6858000" type="screen4x3"/>
  <p:notesSz cx="68580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ＭＳ Ｐゴシック" charset="-128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ＭＳ Ｐゴシック" charset="-128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ＭＳ Ｐゴシック" charset="-128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ＭＳ Ｐゴシック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660033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outlineView">
  <p:normalViewPr showOutlineIcons="0">
    <p:restoredLeft sz="34551" autoAdjust="0"/>
    <p:restoredTop sz="86456" autoAdjust="0"/>
  </p:normalViewPr>
  <p:slideViewPr>
    <p:cSldViewPr>
      <p:cViewPr varScale="1">
        <p:scale>
          <a:sx n="137" d="100"/>
          <a:sy n="137" d="100"/>
        </p:scale>
        <p:origin x="-368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8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96" y="1080"/>
      </p:cViewPr>
      <p:guideLst>
        <p:guide orient="horz" pos="2928"/>
        <p:guide pos="220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56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57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57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0782761-A9BD-5547-9AFB-99668A18CDA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8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D2EAEF2-ECF1-0D48-90A5-548662A1A11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D307ED-ED6E-414A-A007-78A5A65EADD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A3C2CC-73C3-4147-AE4B-F5A43F83138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7DE6015-EDCB-9D42-ADD9-7C2BAEC118F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97078BB-E119-6C44-B5A2-1972FCBC6A4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C30A9E-D83B-D94A-9A97-2515B8603D0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2A6928C-5CCC-A749-90DE-E08591499E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4A30DC-D278-C045-9B00-BD314B65366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8720A8E-6C75-4244-80ED-0AC53E74ED3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B46127F-E9A0-114A-93E1-106823DB945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7420EA-F82B-AF40-B2C8-FABF1810A65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781ADB9-B96D-2845-8B15-FD39D98A1E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>
                <a:solidFill>
                  <a:srgbClr val="660033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>
                <a:solidFill>
                  <a:srgbClr val="660033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>
                <a:solidFill>
                  <a:srgbClr val="660033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defRPr>
            </a:lvl1pPr>
          </a:lstStyle>
          <a:p>
            <a:fld id="{076AE758-8D03-E247-B2BE-F6D96857B141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31" name="Picture 7" descr="DOD logo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628" r="12065"/>
          <a:stretch>
            <a:fillRect/>
          </a:stretch>
        </p:blipFill>
        <p:spPr bwMode="auto">
          <a:xfrm>
            <a:off x="7924800" y="109538"/>
            <a:ext cx="1066800" cy="103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52400" y="77788"/>
            <a:ext cx="1066800" cy="106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660033"/>
          </a:solidFill>
          <a:effectLst>
            <a:outerShdw blurRad="38100" dist="38100" dir="2700000" algn="tl">
              <a:srgbClr val="DDDDDD"/>
            </a:outerShdw>
          </a:effectLst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660033"/>
          </a:solidFill>
          <a:effectLst>
            <a:outerShdw blurRad="38100" dist="38100" dir="2700000" algn="tl">
              <a:srgbClr val="DDDDDD"/>
            </a:outerShdw>
          </a:effectLst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660033"/>
          </a:solidFill>
          <a:effectLst>
            <a:outerShdw blurRad="38100" dist="38100" dir="2700000" algn="tl">
              <a:srgbClr val="DDDDDD"/>
            </a:outerShdw>
          </a:effectLst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660033"/>
          </a:solidFill>
          <a:effectLst>
            <a:outerShdw blurRad="38100" dist="38100" dir="2700000" algn="tl">
              <a:srgbClr val="DDDDDD"/>
            </a:outerShdw>
          </a:effectLst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660033"/>
          </a:solidFill>
          <a:effectLst>
            <a:outerShdw blurRad="38100" dist="38100" dir="2700000" algn="tl">
              <a:srgbClr val="DDDDDD"/>
            </a:outerShdw>
          </a:effectLst>
          <a:latin typeface="Arial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660033"/>
          </a:solidFill>
          <a:effectLst>
            <a:outerShdw blurRad="38100" dist="38100" dir="2700000" algn="tl">
              <a:srgbClr val="DDDDDD"/>
            </a:outerShdw>
          </a:effectLst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660033"/>
          </a:solidFill>
          <a:effectLst>
            <a:outerShdw blurRad="38100" dist="38100" dir="2700000" algn="tl">
              <a:srgbClr val="DDDDDD"/>
            </a:outerShdw>
          </a:effectLst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660033"/>
          </a:solidFill>
          <a:effectLst>
            <a:outerShdw blurRad="38100" dist="38100" dir="2700000" algn="tl">
              <a:srgbClr val="DDDDDD"/>
            </a:outerShdw>
          </a:effectLst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660033"/>
          </a:solidFill>
          <a:effectLst>
            <a:outerShdw blurRad="38100" dist="38100" dir="2700000" algn="tl">
              <a:srgbClr val="DDDDDD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660033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660033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660033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660033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660033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660033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ＭＳ Ｐゴシック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660033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ＭＳ Ｐゴシック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660033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ＭＳ Ｐゴシック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660033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586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609600"/>
            <a:ext cx="7086600" cy="1143000"/>
          </a:xfrm>
        </p:spPr>
        <p:txBody>
          <a:bodyPr/>
          <a:lstStyle/>
          <a:p>
            <a:pPr>
              <a:defRPr/>
            </a:pPr>
            <a:r>
              <a:rPr lang="en-US" sz="3200" dirty="0">
                <a:ea typeface="+mj-ea"/>
                <a:cs typeface="+mj-cs"/>
              </a:rPr>
              <a:t>Going from CER to Patient-Centered Care: Implications of Heterogeneity</a:t>
            </a:r>
          </a:p>
        </p:txBody>
      </p:sp>
      <p:sp>
        <p:nvSpPr>
          <p:cNvPr id="451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  <a:defRPr/>
            </a:pPr>
            <a:r>
              <a:rPr lang="en-US" i="1" dirty="0" smtClean="0"/>
              <a:t>Trial:</a:t>
            </a:r>
            <a:r>
              <a:rPr lang="en-US" dirty="0" smtClean="0"/>
              <a:t> Is treatment A better than treatment B?</a:t>
            </a:r>
          </a:p>
          <a:p>
            <a:pPr>
              <a:buFontTx/>
              <a:buNone/>
              <a:defRPr/>
            </a:pPr>
            <a:r>
              <a:rPr lang="en-US" i="1" dirty="0" smtClean="0"/>
              <a:t>Clinician</a:t>
            </a:r>
            <a:r>
              <a:rPr lang="en-US" dirty="0" smtClean="0"/>
              <a:t>: Is treatment A better than B for this specific patient?</a:t>
            </a:r>
          </a:p>
          <a:p>
            <a:pPr>
              <a:buFontTx/>
              <a:buNone/>
              <a:defRPr/>
            </a:pPr>
            <a:r>
              <a:rPr lang="en-US" i="1" dirty="0" smtClean="0"/>
              <a:t>Health care system</a:t>
            </a:r>
            <a:r>
              <a:rPr lang="en-US" dirty="0" smtClean="0"/>
              <a:t>: Is treatment A better than B, and for whom, in which settings?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6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7620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Heterogeneity and Policy </a:t>
            </a:r>
          </a:p>
        </p:txBody>
      </p:sp>
      <p:sp>
        <p:nvSpPr>
          <p:cNvPr id="452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772400" cy="4800600"/>
          </a:xfrm>
        </p:spPr>
        <p:txBody>
          <a:bodyPr/>
          <a:lstStyle/>
          <a:p>
            <a:r>
              <a:rPr lang="en-US" dirty="0"/>
              <a:t>Policies seek to promote use of “best” treatment option.</a:t>
            </a:r>
          </a:p>
          <a:p>
            <a:r>
              <a:rPr lang="en-US" dirty="0"/>
              <a:t>“Best” treatment for population may not be same as that for individuals.</a:t>
            </a:r>
          </a:p>
          <a:p>
            <a:r>
              <a:rPr lang="en-US" dirty="0"/>
              <a:t>Most important when variation is:</a:t>
            </a:r>
          </a:p>
          <a:p>
            <a:pPr lvl="1"/>
            <a:r>
              <a:rPr lang="en-US" dirty="0"/>
              <a:t>Common</a:t>
            </a:r>
          </a:p>
          <a:p>
            <a:pPr lvl="1"/>
            <a:r>
              <a:rPr lang="en-US" dirty="0"/>
              <a:t>Leads to big enough differences to change decision making</a:t>
            </a:r>
          </a:p>
          <a:p>
            <a:pPr lvl="1"/>
            <a:r>
              <a:rPr lang="en-US" dirty="0"/>
              <a:t>Treatment choices can’t be adjusted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bg1"/>
                </a:solidFill>
                <a:ea typeface="+mj-ea"/>
                <a:cs typeface="+mj-cs"/>
              </a:rPr>
              <a:t>Audience Response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Is CABG the best option for all patients with diabetes?</a:t>
            </a:r>
          </a:p>
          <a:p>
            <a:r>
              <a:rPr lang="en-US" dirty="0"/>
              <a:t>How might a health system </a:t>
            </a:r>
            <a:r>
              <a:rPr lang="en-US" i="1" dirty="0"/>
              <a:t>encourage</a:t>
            </a:r>
            <a:r>
              <a:rPr lang="en-US" dirty="0"/>
              <a:t> greater use of CABG in appropriate patients?</a:t>
            </a:r>
          </a:p>
          <a:p>
            <a:r>
              <a:rPr lang="en-US" dirty="0"/>
              <a:t>Would it be appropriate to </a:t>
            </a:r>
            <a:r>
              <a:rPr lang="en-US" i="1" dirty="0"/>
              <a:t>discourage </a:t>
            </a:r>
            <a:r>
              <a:rPr lang="en-US" dirty="0"/>
              <a:t>CABG in groups where PCI produces equivalent outcomes?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609600"/>
            <a:ext cx="7086600" cy="1143000"/>
          </a:xfrm>
        </p:spPr>
        <p:txBody>
          <a:bodyPr/>
          <a:lstStyle/>
          <a:p>
            <a:r>
              <a:rPr lang="en-US" dirty="0"/>
              <a:t>Is CABG the “Best” Choice for  Patients with Diabetes?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a typeface="+mn-ea"/>
                <a:cs typeface="+mn-cs"/>
              </a:rPr>
              <a:t>Need to consider harms and complications</a:t>
            </a:r>
          </a:p>
          <a:p>
            <a:pPr>
              <a:defRPr/>
            </a:pPr>
            <a:r>
              <a:rPr lang="en-US" dirty="0" smtClean="0">
                <a:ea typeface="+mn-ea"/>
                <a:cs typeface="+mn-cs"/>
              </a:rPr>
              <a:t>Patient preferences for different outcomes</a:t>
            </a:r>
          </a:p>
          <a:p>
            <a:pPr lvl="1">
              <a:defRPr/>
            </a:pPr>
            <a:r>
              <a:rPr lang="en-US" dirty="0" smtClean="0">
                <a:ea typeface="+mn-ea"/>
                <a:cs typeface="+mn-cs"/>
              </a:rPr>
              <a:t>E.g. short-term risks of CABG</a:t>
            </a:r>
          </a:p>
          <a:p>
            <a:pPr>
              <a:defRPr/>
            </a:pPr>
            <a:r>
              <a:rPr lang="en-US" dirty="0" smtClean="0">
                <a:ea typeface="+mn-ea"/>
                <a:cs typeface="+mn-cs"/>
              </a:rPr>
              <a:t>Variation due to quality of surgeon</a:t>
            </a:r>
          </a:p>
          <a:p>
            <a:pPr lvl="1">
              <a:defRPr/>
            </a:pPr>
            <a:r>
              <a:rPr lang="en-US" i="1" dirty="0" smtClean="0"/>
              <a:t>Applicability</a:t>
            </a:r>
            <a:r>
              <a:rPr lang="en-US" dirty="0" smtClean="0"/>
              <a:t> of trial evidence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62000"/>
            <a:ext cx="7162800" cy="1143000"/>
          </a:xfrm>
        </p:spPr>
        <p:txBody>
          <a:bodyPr/>
          <a:lstStyle/>
          <a:p>
            <a:r>
              <a:rPr lang="en-US" dirty="0"/>
              <a:t>Policies Used To Influence Use of “Best” Treatments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Guidelines</a:t>
            </a:r>
          </a:p>
          <a:p>
            <a:r>
              <a:rPr lang="en-US" dirty="0"/>
              <a:t>Audit and Feedback</a:t>
            </a:r>
          </a:p>
          <a:p>
            <a:r>
              <a:rPr lang="en-US" dirty="0"/>
              <a:t>Coverage decisions</a:t>
            </a:r>
          </a:p>
          <a:p>
            <a:pPr lvl="1"/>
            <a:r>
              <a:rPr lang="en-US" dirty="0"/>
              <a:t>Non-coverage</a:t>
            </a:r>
          </a:p>
          <a:p>
            <a:pPr lvl="1"/>
            <a:r>
              <a:rPr lang="en-US" dirty="0"/>
              <a:t>Conditional coverage</a:t>
            </a:r>
          </a:p>
          <a:p>
            <a:pPr lvl="1"/>
            <a:r>
              <a:rPr lang="en-US" dirty="0"/>
              <a:t>Tiered coverage</a:t>
            </a:r>
          </a:p>
          <a:p>
            <a:r>
              <a:rPr lang="en-US" dirty="0"/>
              <a:t>Quality Measurement</a:t>
            </a:r>
          </a:p>
          <a:p>
            <a:pPr lvl="1"/>
            <a:r>
              <a:rPr lang="en-US" dirty="0"/>
              <a:t>Incentives, Public reporting</a:t>
            </a:r>
          </a:p>
          <a:p>
            <a:endParaRPr lang="en-US" dirty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a typeface="+mj-ea"/>
                <a:cs typeface="+mj-cs"/>
              </a:rPr>
              <a:t>Distinguishing </a:t>
            </a:r>
            <a:r>
              <a:rPr lang="en-US" i="1" dirty="0" smtClean="0">
                <a:ea typeface="+mj-ea"/>
                <a:cs typeface="+mj-cs"/>
              </a:rPr>
              <a:t>Important </a:t>
            </a:r>
            <a:r>
              <a:rPr lang="en-US" dirty="0" smtClean="0">
                <a:ea typeface="+mj-ea"/>
                <a:cs typeface="+mj-cs"/>
              </a:rPr>
              <a:t>from </a:t>
            </a:r>
            <a:r>
              <a:rPr lang="en-US" i="1" dirty="0" smtClean="0">
                <a:ea typeface="+mj-ea"/>
                <a:cs typeface="+mj-cs"/>
              </a:rPr>
              <a:t>Unimportant</a:t>
            </a:r>
            <a:r>
              <a:rPr lang="en-US" dirty="0" smtClean="0">
                <a:ea typeface="+mj-ea"/>
                <a:cs typeface="+mj-cs"/>
              </a:rPr>
              <a:t> Heterogeneity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8001000" cy="4114800"/>
          </a:xfrm>
        </p:spPr>
        <p:txBody>
          <a:bodyPr/>
          <a:lstStyle/>
          <a:p>
            <a:r>
              <a:rPr lang="en-US" dirty="0"/>
              <a:t>Does it change direction of NET benefit enough to alter decisions? </a:t>
            </a:r>
          </a:p>
          <a:p>
            <a:r>
              <a:rPr lang="en-US" dirty="0"/>
              <a:t>Is it common? </a:t>
            </a:r>
          </a:p>
          <a:p>
            <a:r>
              <a:rPr lang="en-US" dirty="0"/>
              <a:t>Is it predictable? </a:t>
            </a:r>
          </a:p>
          <a:p>
            <a:r>
              <a:rPr lang="en-US" dirty="0"/>
              <a:t>Can it be detected and treatment modified in response to variation in benefits or harms?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>
                <a:effectLst/>
              </a:rPr>
              <a:t>Example: </a:t>
            </a:r>
            <a:r>
              <a:rPr lang="en-US" dirty="0" err="1">
                <a:effectLst/>
              </a:rPr>
              <a:t>SSRIs</a:t>
            </a:r>
            <a:r>
              <a:rPr lang="en-US" dirty="0">
                <a:effectLst/>
              </a:rPr>
              <a:t> for Depression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419600"/>
          </a:xfrm>
          <a:noFill/>
        </p:spPr>
        <p:txBody>
          <a:bodyPr/>
          <a:lstStyle/>
          <a:p>
            <a:r>
              <a:rPr lang="en-US" dirty="0">
                <a:effectLst/>
              </a:rPr>
              <a:t>Comparable effectiveness of most agents in depression responsiveness but individual variation </a:t>
            </a:r>
          </a:p>
          <a:p>
            <a:r>
              <a:rPr lang="en-US" dirty="0">
                <a:effectLst/>
              </a:rPr>
              <a:t>Affect decisions: YES -- Variability in response and side effects </a:t>
            </a:r>
          </a:p>
          <a:p>
            <a:r>
              <a:rPr lang="en-US" dirty="0">
                <a:effectLst/>
              </a:rPr>
              <a:t>Common: YES</a:t>
            </a:r>
          </a:p>
          <a:p>
            <a:r>
              <a:rPr lang="en-US" dirty="0">
                <a:effectLst/>
              </a:rPr>
              <a:t>Predictable: NO</a:t>
            </a:r>
          </a:p>
          <a:p>
            <a:r>
              <a:rPr lang="en-US" dirty="0">
                <a:effectLst/>
              </a:rPr>
              <a:t>Can variable response be monitored?  YES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7010400" cy="1143000"/>
          </a:xfrm>
        </p:spPr>
        <p:txBody>
          <a:bodyPr/>
          <a:lstStyle/>
          <a:p>
            <a:r>
              <a:rPr lang="en-US" dirty="0"/>
              <a:t>Dealing With Variation in SSRI as Response in Policy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28800"/>
            <a:ext cx="7772400" cy="4267200"/>
          </a:xfrm>
        </p:spPr>
        <p:txBody>
          <a:bodyPr/>
          <a:lstStyle/>
          <a:p>
            <a:r>
              <a:rPr lang="en-US" dirty="0"/>
              <a:t>Not possible to identify who will do better on a different agent</a:t>
            </a:r>
          </a:p>
          <a:p>
            <a:r>
              <a:rPr lang="en-US" dirty="0"/>
              <a:t>Cover only 1-2 </a:t>
            </a:r>
            <a:r>
              <a:rPr lang="en-US" dirty="0" err="1"/>
              <a:t>SSRIs</a:t>
            </a:r>
            <a:r>
              <a:rPr lang="en-US" dirty="0"/>
              <a:t> in formulary?</a:t>
            </a:r>
          </a:p>
          <a:p>
            <a:r>
              <a:rPr lang="en-US" dirty="0"/>
              <a:t>Recommend starting all patients with a specific SSRI as initial therapy?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Conclusions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7772400" cy="4419600"/>
          </a:xfrm>
        </p:spPr>
        <p:txBody>
          <a:bodyPr/>
          <a:lstStyle/>
          <a:p>
            <a:r>
              <a:rPr lang="en-US" dirty="0"/>
              <a:t>Heterogeneity is a real and important phenomenon in research and policy</a:t>
            </a:r>
          </a:p>
          <a:p>
            <a:r>
              <a:rPr lang="en-US" dirty="0"/>
              <a:t>Examination of pre-specified factors in individual trials, </a:t>
            </a:r>
            <a:r>
              <a:rPr lang="en-US" dirty="0" err="1"/>
              <a:t>SRs</a:t>
            </a:r>
            <a:r>
              <a:rPr lang="en-US" dirty="0"/>
              <a:t> and meta-analysis can detect HTE</a:t>
            </a:r>
          </a:p>
          <a:p>
            <a:pPr lvl="1"/>
            <a:r>
              <a:rPr lang="en-US" dirty="0"/>
              <a:t>Be cautious about post-hoc sub-groups</a:t>
            </a:r>
          </a:p>
          <a:p>
            <a:r>
              <a:rPr lang="en-US" dirty="0"/>
              <a:t>Policies need to accommodate HTE</a:t>
            </a:r>
          </a:p>
          <a:p>
            <a:pPr lvl="1"/>
            <a:r>
              <a:rPr lang="en-US" dirty="0"/>
              <a:t>But doesn’t mean that complete, unfettered clinician choice is best</a:t>
            </a:r>
          </a:p>
          <a:p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">
      <a:dk1>
        <a:srgbClr val="808080"/>
      </a:dk1>
      <a:lt1>
        <a:srgbClr val="FFFF00"/>
      </a:lt1>
      <a:dk2>
        <a:srgbClr val="0066FF"/>
      </a:dk2>
      <a:lt2>
        <a:srgbClr val="FFFFFF"/>
      </a:lt2>
      <a:accent1>
        <a:srgbClr val="00CC99"/>
      </a:accent1>
      <a:accent2>
        <a:srgbClr val="3333CC"/>
      </a:accent2>
      <a:accent3>
        <a:srgbClr val="AAB8FF"/>
      </a:accent3>
      <a:accent4>
        <a:srgbClr val="DADA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808080"/>
        </a:dk1>
        <a:lt1>
          <a:srgbClr val="FFFF00"/>
        </a:lt1>
        <a:dk2>
          <a:srgbClr val="0066FF"/>
        </a:dk2>
        <a:lt2>
          <a:srgbClr val="FFFF00"/>
        </a:lt2>
        <a:accent1>
          <a:srgbClr val="00CC99"/>
        </a:accent1>
        <a:accent2>
          <a:srgbClr val="3333CC"/>
        </a:accent2>
        <a:accent3>
          <a:srgbClr val="AAB8FF"/>
        </a:accent3>
        <a:accent4>
          <a:srgbClr val="DADA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4472</TotalTime>
  <Words>396</Words>
  <Application>Microsoft Macintosh PowerPoint</Application>
  <PresentationFormat>On-screen Show (4:3)</PresentationFormat>
  <Paragraphs>52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Times New Roman</vt:lpstr>
      <vt:lpstr>ＭＳ Ｐゴシック</vt:lpstr>
      <vt:lpstr>Arial</vt:lpstr>
      <vt:lpstr>Default Design</vt:lpstr>
      <vt:lpstr>Going from CER to Patient-Centered Care: Implications of Heterogeneity</vt:lpstr>
      <vt:lpstr>Heterogeneity and Policy </vt:lpstr>
      <vt:lpstr>Audience Response</vt:lpstr>
      <vt:lpstr>Is CABG the “Best” Choice for  Patients with Diabetes?</vt:lpstr>
      <vt:lpstr>Policies Used To Influence Use of “Best” Treatments </vt:lpstr>
      <vt:lpstr>Distinguishing Important from Unimportant Heterogeneity </vt:lpstr>
      <vt:lpstr>Example: SSRIs for Depression</vt:lpstr>
      <vt:lpstr>Dealing With Variation in SSRI as Response in Policy</vt:lpstr>
      <vt:lpstr>Conclusions</vt:lpstr>
    </vt:vector>
  </TitlesOfParts>
  <Company>FSHTX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ROLE OF ANCILLARY PERSONNEL IN THE IMPLEMENTATION OF CLINICAL PRACTICE GUIDELINES</dc:title>
  <dc:creator>U.S. Army Medical Command</dc:creator>
  <cp:lastModifiedBy>Graham</cp:lastModifiedBy>
  <cp:revision>93</cp:revision>
  <dcterms:created xsi:type="dcterms:W3CDTF">2010-10-19T00:44:05Z</dcterms:created>
  <dcterms:modified xsi:type="dcterms:W3CDTF">2010-10-19T15:18:42Z</dcterms:modified>
</cp:coreProperties>
</file>