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19" r:id="rId2"/>
    <p:sldId id="447" r:id="rId3"/>
    <p:sldId id="438" r:id="rId4"/>
    <p:sldId id="433" r:id="rId5"/>
    <p:sldId id="443" r:id="rId6"/>
    <p:sldId id="445" r:id="rId7"/>
    <p:sldId id="439" r:id="rId8"/>
    <p:sldId id="451" r:id="rId9"/>
    <p:sldId id="440" r:id="rId10"/>
    <p:sldId id="434" r:id="rId11"/>
    <p:sldId id="435" r:id="rId12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003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75" d="100"/>
          <a:sy n="75" d="100"/>
        </p:scale>
        <p:origin x="-2152" y="-1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96" y="108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E5476C-F938-8246-8F12-F672A3CD26C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49A559-F091-CC4E-9EF0-760D49916E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4CB97-74C6-214F-9931-2B58251F1F0C}" type="slidenum">
              <a:rPr lang="en-US"/>
              <a:pPr/>
              <a:t>1</a:t>
            </a:fld>
            <a:endParaRPr lang="en-US"/>
          </a:p>
        </p:txBody>
      </p:sp>
      <p:sp>
        <p:nvSpPr>
          <p:cNvPr id="143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1FD9A6-F840-E34E-8EFA-B2907CE95E7C}" type="slidenum">
              <a:rPr lang="en-US"/>
              <a:pPr/>
              <a:t>4</a:t>
            </a:fld>
            <a:endParaRPr lang="en-US"/>
          </a:p>
        </p:txBody>
      </p:sp>
      <p:sp>
        <p:nvSpPr>
          <p:cNvPr id="1536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6913"/>
            <a:ext cx="4648200" cy="348615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Review what happens when individuals are sampled from the population.</a:t>
            </a:r>
          </a:p>
          <a:p>
            <a:endParaRPr lang="en-US"/>
          </a:p>
          <a:p>
            <a:r>
              <a:rPr lang="en-US"/>
              <a:t>Sample 1 generates a correct estimate of the average treatment effect but under-represents variation (HTE)</a:t>
            </a:r>
          </a:p>
          <a:p>
            <a:endParaRPr lang="en-US"/>
          </a:p>
          <a:p>
            <a:r>
              <a:rPr lang="en-US"/>
              <a:t>Sample 2 is not only under-represents variation but misrepresents the average</a:t>
            </a:r>
          </a:p>
          <a:p>
            <a:endParaRPr lang="en-US"/>
          </a:p>
          <a:p>
            <a:r>
              <a:rPr lang="en-US"/>
              <a:t>Only sample 3 gives good population estimates of both the average effect and HTE.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5B0FDF-CC33-2C47-83D0-6A952EFC45B9}" type="slidenum">
              <a:rPr lang="en-US"/>
              <a:pPr/>
              <a:t>6</a:t>
            </a:fld>
            <a:endParaRPr lang="en-US"/>
          </a:p>
        </p:txBody>
      </p:sp>
      <p:sp>
        <p:nvSpPr>
          <p:cNvPr id="1638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6913"/>
            <a:ext cx="4648200" cy="348615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Review what happens when individuals are sampled from the population.</a:t>
            </a:r>
          </a:p>
          <a:p>
            <a:endParaRPr lang="en-US"/>
          </a:p>
          <a:p>
            <a:r>
              <a:rPr lang="en-US"/>
              <a:t>Sample 1 generates a correct estimate of the average treatment effect but under-represents variation (HTE)</a:t>
            </a:r>
          </a:p>
          <a:p>
            <a:endParaRPr lang="en-US"/>
          </a:p>
          <a:p>
            <a:r>
              <a:rPr lang="en-US"/>
              <a:t>Sample 2 is not only under-represents variation but misrepresents the average</a:t>
            </a:r>
          </a:p>
          <a:p>
            <a:endParaRPr lang="en-US"/>
          </a:p>
          <a:p>
            <a:r>
              <a:rPr lang="en-US"/>
              <a:t>Only sample 3 gives good population estimates of both the average effect and HTE.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5AD5F-F525-0F48-B340-42EF5BD3D2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85163-1C72-1A46-B32F-F4726D6A59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E7E227-BAAC-7844-AE5C-4CE7C0BA17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F161BC-7A0B-C34D-B55D-9546772012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2C42DA-B4B4-1C40-805E-0B32BC372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9B7A5-B5E1-AC4F-A864-B920879459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49B737-6938-0945-8094-E7A4416B3D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F1726-EC5C-BE41-B236-C899CCDEA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C9C35-6E13-5549-9496-45B9C00F5C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BD0ED2-80E6-ED44-B85F-1CB6FE44E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D0A4E-3415-8B42-9CB3-1F8CD9C4E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defRPr>
            </a:lvl1pPr>
          </a:lstStyle>
          <a:p>
            <a:fld id="{62BBFB85-BC1C-6E4C-B633-6BF6D2807D8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DOD 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28" r="12065"/>
          <a:stretch>
            <a:fillRect/>
          </a:stretch>
        </p:blipFill>
        <p:spPr bwMode="auto">
          <a:xfrm>
            <a:off x="7924800" y="109538"/>
            <a:ext cx="10668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77788"/>
            <a:ext cx="10668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8305800" cy="1470025"/>
          </a:xfrm>
        </p:spPr>
        <p:txBody>
          <a:bodyPr/>
          <a:lstStyle/>
          <a:p>
            <a:pPr>
              <a:defRPr/>
            </a:pPr>
            <a:r>
              <a:rPr lang="en-US" dirty="0"/>
              <a:t>Heterogeneity and Comparative Effectiveness: Implications for Studies, Reviews, and Policy </a:t>
            </a:r>
          </a:p>
        </p:txBody>
      </p:sp>
      <p:sp>
        <p:nvSpPr>
          <p:cNvPr id="4034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343400"/>
            <a:ext cx="7239000" cy="1905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David Atkins, MD, MPH</a:t>
            </a:r>
          </a:p>
          <a:p>
            <a:pPr>
              <a:lnSpc>
                <a:spcPct val="80000"/>
              </a:lnSpc>
            </a:pPr>
            <a:r>
              <a:rPr lang="en-US" sz="2400"/>
              <a:t>Health Services Research and Development</a:t>
            </a:r>
          </a:p>
          <a:p>
            <a:pPr>
              <a:lnSpc>
                <a:spcPct val="80000"/>
              </a:lnSpc>
            </a:pPr>
            <a:r>
              <a:rPr lang="en-US" sz="2400"/>
              <a:t>Quality Enhancement Research Initiative</a:t>
            </a:r>
          </a:p>
          <a:p>
            <a:pPr>
              <a:lnSpc>
                <a:spcPct val="80000"/>
              </a:lnSpc>
            </a:pPr>
            <a:r>
              <a:rPr lang="en-US" sz="2400"/>
              <a:t>Dept. of Veterans Affairs</a:t>
            </a:r>
          </a:p>
          <a:p>
            <a:pPr>
              <a:lnSpc>
                <a:spcPct val="80000"/>
              </a:lnSpc>
            </a:pPr>
            <a:endParaRPr lang="en-US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Scenario</a:t>
            </a: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63 year old woman with diabetes and ischemic heart disease, evaluated for cardiac procedure to address increasing </a:t>
            </a:r>
            <a:r>
              <a:rPr lang="en-US" dirty="0" err="1"/>
              <a:t>exertional</a:t>
            </a:r>
            <a:r>
              <a:rPr lang="en-US" dirty="0"/>
              <a:t> chest pain despite optimal medical therapy. She has two-vessel disease with preserved LV function. She is pondering whether to have PCA with stent or bypass.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Question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Is bypass surgery or </a:t>
            </a:r>
            <a:r>
              <a:rPr lang="en-US" dirty="0" err="1"/>
              <a:t>percutaneous</a:t>
            </a:r>
            <a:r>
              <a:rPr lang="en-US" dirty="0"/>
              <a:t> coronary intervention (PCI) superior for treating coronary artery disease</a:t>
            </a:r>
            <a:r>
              <a:rPr lang="en-US" dirty="0" smtClean="0"/>
              <a:t>?</a:t>
            </a:r>
          </a:p>
          <a:p>
            <a:pPr>
              <a:defRPr/>
            </a:pPr>
            <a:r>
              <a:rPr lang="en-US" dirty="0" smtClean="0"/>
              <a:t>Does the answer depend on patient or intervention factors (i.e. is there heterogeneity of the treatment effects )?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Session Overview:</a:t>
            </a:r>
            <a:br>
              <a:rPr lang="en-US" sz="3200"/>
            </a:br>
            <a:r>
              <a:rPr lang="en-US" sz="3200"/>
              <a:t>How to Examine for Heterogeneity and Its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Within an individual study</a:t>
            </a:r>
          </a:p>
          <a:p>
            <a:r>
              <a:rPr lang="en-US" dirty="0"/>
              <a:t>Within a systematic review or meta-analysis</a:t>
            </a:r>
          </a:p>
          <a:p>
            <a:r>
              <a:rPr lang="en-US" dirty="0"/>
              <a:t>In Policy Decisions</a:t>
            </a:r>
          </a:p>
          <a:p>
            <a:r>
              <a:rPr lang="en-US" dirty="0"/>
              <a:t>Conclusions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Heterogeneity of treatment effect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Non-random variation in direction or magnitude of individual treatment  effects within a population</a:t>
            </a:r>
          </a:p>
          <a:p>
            <a:r>
              <a:rPr lang="en-US" dirty="0"/>
              <a:t>May be due to factors specific to patient, provider, environment, or treatment</a:t>
            </a:r>
          </a:p>
          <a:p>
            <a:r>
              <a:rPr lang="en-US" dirty="0"/>
              <a:t>Also referred to as clinical heterogeneity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0"/>
            <a:ext cx="79248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7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sz="2800" dirty="0"/>
              <a:t>Clinical trials are good experiments but poor surveys.”  – N. </a:t>
            </a:r>
            <a:r>
              <a:rPr lang="en-US" sz="2800" dirty="0" err="1"/>
              <a:t>Longford</a:t>
            </a:r>
            <a:endParaRPr lang="en-US" sz="2800" dirty="0"/>
          </a:p>
        </p:txBody>
      </p:sp>
      <p:sp>
        <p:nvSpPr>
          <p:cNvPr id="447492" name="Rectangle 4"/>
          <p:cNvSpPr>
            <a:spLocks noChangeArrowheads="1"/>
          </p:cNvSpPr>
          <p:nvPr/>
        </p:nvSpPr>
        <p:spPr bwMode="auto">
          <a:xfrm>
            <a:off x="282575" y="6400800"/>
            <a:ext cx="77073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4" algn="ctr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–"/>
              <a:defRPr/>
            </a:pP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From Kravitz et al.. Milbank Q. 2004;82:661-687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Heterogeneity vs. Applicability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HTE – How great is variation in the treatment effect for individuals within the study population relative to  the “average” effect in that population?</a:t>
            </a:r>
          </a:p>
          <a:p>
            <a:r>
              <a:rPr lang="en-US" dirty="0"/>
              <a:t>Applicability – Do the results for the study population </a:t>
            </a:r>
            <a:r>
              <a:rPr lang="en-US" i="1" dirty="0"/>
              <a:t>apply</a:t>
            </a:r>
            <a:r>
              <a:rPr lang="en-US" dirty="0"/>
              <a:t> to a specific patient, group or setting of interest (outside of the study)?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0"/>
            <a:ext cx="79248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7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</a:t>
            </a:r>
            <a:r>
              <a:rPr lang="en-US" sz="2800" dirty="0"/>
              <a:t>Clinical trials are good experiments but poor surveys.”  – N. </a:t>
            </a:r>
            <a:r>
              <a:rPr lang="en-US" sz="2800" dirty="0" err="1"/>
              <a:t>Longford</a:t>
            </a:r>
            <a:endParaRPr lang="en-US" sz="2800" dirty="0"/>
          </a:p>
        </p:txBody>
      </p:sp>
      <p:sp>
        <p:nvSpPr>
          <p:cNvPr id="447492" name="Rectangle 4"/>
          <p:cNvSpPr>
            <a:spLocks noChangeArrowheads="1"/>
          </p:cNvSpPr>
          <p:nvPr/>
        </p:nvSpPr>
        <p:spPr bwMode="auto">
          <a:xfrm>
            <a:off x="282575" y="6400800"/>
            <a:ext cx="77073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lvl="4" algn="ctr">
              <a:spcBef>
                <a:spcPct val="20000"/>
              </a:spcBef>
              <a:buClr>
                <a:schemeClr val="tx1"/>
              </a:buClr>
              <a:buSzPct val="100000"/>
              <a:buFontTx/>
              <a:buChar char="–"/>
              <a:defRPr/>
            </a:pPr>
            <a:r>
              <a:rPr lang="en-US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+mn-ea"/>
                <a:cs typeface="+mn-cs"/>
              </a:rPr>
              <a:t>From Kravitz et al.. Milbank Q. 2004;82:661-687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Relevance in Policy Debates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Concern that “average” effects don’t apply to individual patients</a:t>
            </a:r>
          </a:p>
          <a:p>
            <a:r>
              <a:rPr lang="en-US" dirty="0"/>
              <a:t>“Cookbook medicine”</a:t>
            </a:r>
          </a:p>
          <a:p>
            <a:r>
              <a:rPr lang="en-US" dirty="0"/>
              <a:t>Decisions based on CER that ignore heterogeneity might deny clinicians ability to individualize treatment decisions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010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alendronate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Fosamax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) better than calcium and vitamin D to prevent fracture?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438400"/>
            <a:ext cx="7772400" cy="3733800"/>
          </a:xfrm>
        </p:spPr>
        <p:txBody>
          <a:bodyPr/>
          <a:lstStyle/>
          <a:p>
            <a:r>
              <a:rPr lang="en-US" dirty="0"/>
              <a:t>What factors might cause heterogeneity in the net benefits of </a:t>
            </a:r>
            <a:r>
              <a:rPr lang="en-US" dirty="0" err="1"/>
              <a:t>alendronate</a:t>
            </a:r>
            <a:r>
              <a:rPr lang="en-US" dirty="0"/>
              <a:t> vs. calcium/vitamin D?</a:t>
            </a:r>
          </a:p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AUDIENCE RESPONSE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Sources of Heterogeneity in Net Benefits of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57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Responsiveness to treatment: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E.g., Calcium intake, vitamin D status</a:t>
            </a: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Vulnerability to harms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? Risks from </a:t>
            </a:r>
            <a:r>
              <a:rPr lang="en-US" dirty="0" err="1" smtClean="0">
                <a:ea typeface="+mn-ea"/>
                <a:cs typeface="+mn-cs"/>
              </a:rPr>
              <a:t>bisphosphonates</a:t>
            </a:r>
            <a:endParaRPr lang="en-US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Baseline risk in absence of treatment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Age, health status, bone density</a:t>
            </a: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Values attached to outcomes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Convenience of regimens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00"/>
      </a:lt1>
      <a:dk2>
        <a:srgbClr val="0066FF"/>
      </a:dk2>
      <a:lt2>
        <a:srgbClr val="FFFFFF"/>
      </a:lt2>
      <a:accent1>
        <a:srgbClr val="00CC99"/>
      </a:accent1>
      <a:accent2>
        <a:srgbClr val="3333CC"/>
      </a:accent2>
      <a:accent3>
        <a:srgbClr val="AAB8FF"/>
      </a:accent3>
      <a:accent4>
        <a:srgbClr val="DADA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808080"/>
        </a:dk1>
        <a:lt1>
          <a:srgbClr val="FFFF00"/>
        </a:lt1>
        <a:dk2>
          <a:srgbClr val="0066FF"/>
        </a:dk2>
        <a:lt2>
          <a:srgbClr val="FFFF00"/>
        </a:lt2>
        <a:accent1>
          <a:srgbClr val="00CC99"/>
        </a:accent1>
        <a:accent2>
          <a:srgbClr val="3333CC"/>
        </a:accent2>
        <a:accent3>
          <a:srgbClr val="AAB8FF"/>
        </a:accent3>
        <a:accent4>
          <a:srgbClr val="DADA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4402</TotalTime>
  <Words>542</Words>
  <Application>Microsoft Macintosh PowerPoint</Application>
  <PresentationFormat>On-screen Show (4:3)</PresentationFormat>
  <Paragraphs>60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Times New Roman</vt:lpstr>
      <vt:lpstr>ＭＳ Ｐゴシック</vt:lpstr>
      <vt:lpstr>Arial</vt:lpstr>
      <vt:lpstr>Default Design</vt:lpstr>
      <vt:lpstr>Heterogeneity and Comparative Effectiveness: Implications for Studies, Reviews, and Policy </vt:lpstr>
      <vt:lpstr>Session Overview: How to Examine for Heterogeneity and Its Implications</vt:lpstr>
      <vt:lpstr>Heterogeneity of treatment effect</vt:lpstr>
      <vt:lpstr>“Clinical trials are good experiments but poor surveys.”  – N. Longford</vt:lpstr>
      <vt:lpstr>Heterogeneity vs. Applicability</vt:lpstr>
      <vt:lpstr>“Clinical trials are good experiments but poor surveys.”  – N. Longford</vt:lpstr>
      <vt:lpstr>Relevance in Policy Debates</vt:lpstr>
      <vt:lpstr>Is alendronate (Fosamax) better than calcium and vitamin D to prevent fracture? </vt:lpstr>
      <vt:lpstr>Sources of Heterogeneity in Net Benefits of Treatment</vt:lpstr>
      <vt:lpstr>Scenario</vt:lpstr>
      <vt:lpstr>Question</vt:lpstr>
    </vt:vector>
  </TitlesOfParts>
  <Company>FSHTX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ANCILLARY PERSONNEL IN THE IMPLEMENTATION OF CLINICAL PRACTICE GUIDELINES</dc:title>
  <dc:creator>U.S. Army Medical Command</dc:creator>
  <cp:lastModifiedBy>Graham</cp:lastModifiedBy>
  <cp:revision>83</cp:revision>
  <dcterms:created xsi:type="dcterms:W3CDTF">2010-10-19T00:44:04Z</dcterms:created>
  <dcterms:modified xsi:type="dcterms:W3CDTF">2010-10-19T15:19:23Z</dcterms:modified>
</cp:coreProperties>
</file>