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27"/>
  </p:notesMasterIdLst>
  <p:sldIdLst>
    <p:sldId id="256" r:id="rId2"/>
    <p:sldId id="301" r:id="rId3"/>
    <p:sldId id="259" r:id="rId4"/>
    <p:sldId id="282" r:id="rId5"/>
    <p:sldId id="283" r:id="rId6"/>
    <p:sldId id="265" r:id="rId7"/>
    <p:sldId id="284" r:id="rId8"/>
    <p:sldId id="262" r:id="rId9"/>
    <p:sldId id="258" r:id="rId10"/>
    <p:sldId id="319" r:id="rId11"/>
    <p:sldId id="285" r:id="rId12"/>
    <p:sldId id="290" r:id="rId13"/>
    <p:sldId id="286" r:id="rId14"/>
    <p:sldId id="291" r:id="rId15"/>
    <p:sldId id="287" r:id="rId16"/>
    <p:sldId id="293" r:id="rId17"/>
    <p:sldId id="288" r:id="rId18"/>
    <p:sldId id="310" r:id="rId19"/>
    <p:sldId id="279" r:id="rId20"/>
    <p:sldId id="298" r:id="rId21"/>
    <p:sldId id="289" r:id="rId22"/>
    <p:sldId id="300" r:id="rId23"/>
    <p:sldId id="278" r:id="rId24"/>
    <p:sldId id="295" r:id="rId25"/>
    <p:sldId id="302"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charset="-128"/>
        <a:cs typeface="+mn-cs"/>
      </a:defRPr>
    </a:lvl5pPr>
    <a:lvl6pPr marL="2286000" algn="l" defTabSz="914400" rtl="0" eaLnBrk="1" latinLnBrk="0" hangingPunct="1">
      <a:defRPr kern="1200">
        <a:solidFill>
          <a:schemeClr val="tx1"/>
        </a:solidFill>
        <a:latin typeface="Arial" pitchFamily="34" charset="0"/>
        <a:ea typeface="ＭＳ Ｐゴシック" charset="-128"/>
        <a:cs typeface="+mn-cs"/>
      </a:defRPr>
    </a:lvl6pPr>
    <a:lvl7pPr marL="2743200" algn="l" defTabSz="914400" rtl="0" eaLnBrk="1" latinLnBrk="0" hangingPunct="1">
      <a:defRPr kern="1200">
        <a:solidFill>
          <a:schemeClr val="tx1"/>
        </a:solidFill>
        <a:latin typeface="Arial" pitchFamily="34" charset="0"/>
        <a:ea typeface="ＭＳ Ｐゴシック" charset="-128"/>
        <a:cs typeface="+mn-cs"/>
      </a:defRPr>
    </a:lvl7pPr>
    <a:lvl8pPr marL="3200400" algn="l" defTabSz="914400" rtl="0" eaLnBrk="1" latinLnBrk="0" hangingPunct="1">
      <a:defRPr kern="1200">
        <a:solidFill>
          <a:schemeClr val="tx1"/>
        </a:solidFill>
        <a:latin typeface="Arial" pitchFamily="34" charset="0"/>
        <a:ea typeface="ＭＳ Ｐゴシック" charset="-128"/>
        <a:cs typeface="+mn-cs"/>
      </a:defRPr>
    </a:lvl8pPr>
    <a:lvl9pPr marL="3657600" algn="l" defTabSz="914400" rtl="0" eaLnBrk="1" latinLnBrk="0" hangingPunct="1">
      <a:defRPr kern="1200">
        <a:solidFill>
          <a:schemeClr val="tx1"/>
        </a:solidFill>
        <a:latin typeface="Arial"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3A0E34"/>
    <a:srgbClr val="3115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21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3" d="100"/>
          <a:sy n="43" d="100"/>
        </p:scale>
        <p:origin x="-1440"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0" hangingPunct="0">
              <a:defRPr sz="1200">
                <a:latin typeface="Times" pitchFamily="18" charset="0"/>
                <a:ea typeface="+mn-ea"/>
                <a:cs typeface="Arial" pitchFamily="34" charset="0"/>
              </a:defRPr>
            </a:lvl1pPr>
          </a:lstStyle>
          <a:p>
            <a:pPr>
              <a:defRPr/>
            </a:pPr>
            <a:endParaRPr lang="en-US"/>
          </a:p>
        </p:txBody>
      </p:sp>
      <p:sp>
        <p:nvSpPr>
          <p:cNvPr id="14339" name="Rectangle 3"/>
          <p:cNvSpPr>
            <a:spLocks noGrp="1" noChangeArrowheads="1"/>
          </p:cNvSpPr>
          <p:nvPr>
            <p:ph type="dt" idx="1"/>
          </p:nvPr>
        </p:nvSpPr>
        <p:spPr bwMode="auto">
          <a:xfrm>
            <a:off x="388620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0" hangingPunct="0">
              <a:defRPr sz="1200">
                <a:latin typeface="Times" pitchFamily="18" charset="0"/>
                <a:ea typeface="+mn-ea"/>
                <a:cs typeface="Arial" pitchFamily="34" charset="0"/>
              </a:defRPr>
            </a:lvl1pPr>
          </a:lstStyle>
          <a:p>
            <a:pPr>
              <a:defRPr/>
            </a:pPr>
            <a:endParaRPr lang="en-US"/>
          </a:p>
        </p:txBody>
      </p:sp>
      <p:sp>
        <p:nvSpPr>
          <p:cNvPr id="1331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914400" y="4343400"/>
            <a:ext cx="50292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2" name="Rectangle 6"/>
          <p:cNvSpPr>
            <a:spLocks noGrp="1" noChangeArrowheads="1"/>
          </p:cNvSpPr>
          <p:nvPr>
            <p:ph type="ftr" sz="quarter" idx="4"/>
          </p:nvPr>
        </p:nvSpPr>
        <p:spPr bwMode="auto">
          <a:xfrm>
            <a:off x="0" y="8686800"/>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0" hangingPunct="0">
              <a:defRPr sz="1200">
                <a:latin typeface="Times" pitchFamily="18" charset="0"/>
                <a:ea typeface="+mn-ea"/>
                <a:cs typeface="Arial" pitchFamily="34" charset="0"/>
              </a:defRPr>
            </a:lvl1pPr>
          </a:lstStyle>
          <a:p>
            <a:pPr>
              <a:defRPr/>
            </a:pPr>
            <a:endParaRPr lang="en-US"/>
          </a:p>
        </p:txBody>
      </p:sp>
      <p:sp>
        <p:nvSpPr>
          <p:cNvPr id="14343" name="Rectangle 7"/>
          <p:cNvSpPr>
            <a:spLocks noGrp="1" noChangeArrowheads="1"/>
          </p:cNvSpPr>
          <p:nvPr>
            <p:ph type="sldNum" sz="quarter" idx="5"/>
          </p:nvPr>
        </p:nvSpPr>
        <p:spPr bwMode="auto">
          <a:xfrm>
            <a:off x="3886200" y="8686800"/>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0" hangingPunct="0">
              <a:defRPr sz="1200">
                <a:latin typeface="Times" charset="0"/>
              </a:defRPr>
            </a:lvl1pPr>
          </a:lstStyle>
          <a:p>
            <a:fld id="{E3192D17-8EE7-40B3-81BE-D070E2FA560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Arial" pitchFamily="34"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Arial" charset="0"/>
        <a:cs typeface="Arial" pitchFamily="34"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Arial" charset="0"/>
        <a:cs typeface="Arial" pitchFamily="34"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Arial" charset="0"/>
        <a:cs typeface="Arial" pitchFamily="34"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Arial" charset="0"/>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a:ln>
            <a:miter lim="800000"/>
            <a:headEnd/>
            <a:tailEnd/>
          </a:ln>
        </p:spPr>
        <p:txBody>
          <a:bodyPr/>
          <a:lstStyle/>
          <a:p>
            <a:fld id="{25BA9E83-FDC5-4443-BBD1-F4EF408024D6}" type="slidenum">
              <a:rPr lang="en-US"/>
              <a:pPr/>
              <a:t>1</a:t>
            </a:fld>
            <a:endParaRPr lang="en-US"/>
          </a:p>
        </p:txBody>
      </p:sp>
      <p:sp>
        <p:nvSpPr>
          <p:cNvPr id="15362" name="Rectangle 2"/>
          <p:cNvSpPr>
            <a:spLocks noChangeArrowheads="1" noTextEdit="1"/>
          </p:cNvSpPr>
          <p:nvPr>
            <p:ph type="sldImg"/>
          </p:nvPr>
        </p:nvSpPr>
        <p:spPr>
          <a:ln/>
        </p:spPr>
      </p:sp>
      <p:sp>
        <p:nvSpPr>
          <p:cNvPr id="15363" name="Rectangle 3"/>
          <p:cNvSpPr>
            <a:spLocks noGrp="1" noChangeArrowheads="1"/>
          </p:cNvSpPr>
          <p:nvPr>
            <p:ph type="body" idx="1"/>
          </p:nvPr>
        </p:nvSpPr>
        <p:spPr>
          <a:noFill/>
        </p:spPr>
        <p:txBody>
          <a:bodyPr/>
          <a:lstStyle/>
          <a:p>
            <a:pPr eaLnBrk="1" hangingPunct="1"/>
            <a:endParaRPr lang="en-CA" smtClean="0">
              <a:ea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a:ln>
            <a:miter lim="800000"/>
            <a:headEnd/>
            <a:tailEnd/>
          </a:ln>
        </p:spPr>
        <p:txBody>
          <a:bodyPr/>
          <a:lstStyle/>
          <a:p>
            <a:fld id="{8EB014D0-ECAE-410F-922F-930E5ECB4656}" type="slidenum">
              <a:rPr lang="en-US"/>
              <a:pPr/>
              <a:t>11</a:t>
            </a:fld>
            <a:endParaRPr lang="en-US"/>
          </a:p>
        </p:txBody>
      </p:sp>
      <p:sp>
        <p:nvSpPr>
          <p:cNvPr id="34818" name="Rectangle 2"/>
          <p:cNvSpPr>
            <a:spLocks noChangeArrowheads="1" noTextEdit="1"/>
          </p:cNvSpPr>
          <p:nvPr>
            <p:ph type="sldImg"/>
          </p:nvPr>
        </p:nvSpPr>
        <p:spPr>
          <a:ln/>
        </p:spPr>
      </p:sp>
      <p:sp>
        <p:nvSpPr>
          <p:cNvPr id="34819" name="Rectangle 3"/>
          <p:cNvSpPr>
            <a:spLocks noGrp="1" noChangeArrowheads="1"/>
          </p:cNvSpPr>
          <p:nvPr>
            <p:ph type="body" idx="1"/>
          </p:nvPr>
        </p:nvSpPr>
        <p:spPr>
          <a:noFill/>
        </p:spPr>
        <p:txBody>
          <a:bodyPr/>
          <a:lstStyle/>
          <a:p>
            <a:pPr eaLnBrk="1" hangingPunct="1"/>
            <a:r>
              <a:rPr lang="en-US" i="1" smtClean="0">
                <a:ea typeface="ＭＳ Ｐゴシック" charset="-128"/>
              </a:rPr>
              <a:t>Now we will look at each of the A</a:t>
            </a:r>
            <a:r>
              <a:rPr lang="ja-JP" altLang="en-US" i="1" smtClean="0">
                <a:ea typeface="ＭＳ Ｐゴシック" charset="-128"/>
              </a:rPr>
              <a:t>’</a:t>
            </a:r>
            <a:r>
              <a:rPr lang="en-US" altLang="ja-JP" i="1" smtClean="0">
                <a:ea typeface="ＭＳ Ｐゴシック" charset="-128"/>
              </a:rPr>
              <a:t>s in succession. They will help us organize our efforts in self-management support.</a:t>
            </a:r>
            <a:endParaRPr lang="en-US" i="1" smtClean="0">
              <a:ea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a:ln>
            <a:miter lim="800000"/>
            <a:headEnd/>
            <a:tailEnd/>
          </a:ln>
        </p:spPr>
        <p:txBody>
          <a:bodyPr/>
          <a:lstStyle/>
          <a:p>
            <a:fld id="{C6451251-F6BE-4872-98B5-3415CCCDBCF7}" type="slidenum">
              <a:rPr lang="en-US"/>
              <a:pPr/>
              <a:t>12</a:t>
            </a:fld>
            <a:endParaRPr lang="en-US"/>
          </a:p>
        </p:txBody>
      </p:sp>
      <p:sp>
        <p:nvSpPr>
          <p:cNvPr id="36866" name="Rectangle 2"/>
          <p:cNvSpPr>
            <a:spLocks noChangeArrowheads="1" noTextEdit="1"/>
          </p:cNvSpPr>
          <p:nvPr>
            <p:ph type="sldImg"/>
          </p:nvPr>
        </p:nvSpPr>
        <p:spPr>
          <a:ln/>
        </p:spPr>
      </p:sp>
      <p:sp>
        <p:nvSpPr>
          <p:cNvPr id="36867" name="Rectangle 3"/>
          <p:cNvSpPr>
            <a:spLocks noGrp="1" noChangeArrowheads="1"/>
          </p:cNvSpPr>
          <p:nvPr>
            <p:ph type="body" idx="1"/>
          </p:nvPr>
        </p:nvSpPr>
        <p:spPr>
          <a:noFill/>
        </p:spPr>
        <p:txBody>
          <a:bodyPr/>
          <a:lstStyle/>
          <a:p>
            <a:pPr eaLnBrk="1" hangingPunct="1"/>
            <a:r>
              <a:rPr lang="en-US" i="1" smtClean="0">
                <a:ea typeface="ＭＳ Ｐゴシック" charset="-128"/>
              </a:rPr>
              <a:t>Here are some tips to consider during assessment.</a:t>
            </a:r>
          </a:p>
          <a:p>
            <a:pPr eaLnBrk="1" hangingPunct="1"/>
            <a:r>
              <a:rPr lang="en-US" i="1" smtClean="0">
                <a:ea typeface="ＭＳ Ｐゴシック" charset="-128"/>
              </a:rPr>
              <a:t>Many of the patient choices are behaviors, but some are also attitudes about their illness.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a:ln>
            <a:miter lim="800000"/>
            <a:headEnd/>
            <a:tailEnd/>
          </a:ln>
        </p:spPr>
        <p:txBody>
          <a:bodyPr/>
          <a:lstStyle/>
          <a:p>
            <a:fld id="{4DE1BFF0-9CE6-4E0B-A15C-E534B72C453B}" type="slidenum">
              <a:rPr lang="en-US"/>
              <a:pPr/>
              <a:t>13</a:t>
            </a:fld>
            <a:endParaRPr lang="en-US"/>
          </a:p>
        </p:txBody>
      </p:sp>
      <p:sp>
        <p:nvSpPr>
          <p:cNvPr id="38914" name="Rectangle 2"/>
          <p:cNvSpPr>
            <a:spLocks noChangeArrowheads="1" noTextEdit="1"/>
          </p:cNvSpPr>
          <p:nvPr>
            <p:ph type="sldImg"/>
          </p:nvPr>
        </p:nvSpPr>
        <p:spPr>
          <a:ln/>
        </p:spPr>
      </p:sp>
      <p:sp>
        <p:nvSpPr>
          <p:cNvPr id="38915" name="Rectangle 3"/>
          <p:cNvSpPr>
            <a:spLocks noGrp="1" noChangeArrowheads="1"/>
          </p:cNvSpPr>
          <p:nvPr>
            <p:ph type="body" idx="1"/>
          </p:nvPr>
        </p:nvSpPr>
        <p:spPr>
          <a:noFill/>
        </p:spPr>
        <p:txBody>
          <a:bodyPr/>
          <a:lstStyle/>
          <a:p>
            <a:pPr eaLnBrk="1" hangingPunct="1"/>
            <a:r>
              <a:rPr lang="en-US" i="1" smtClean="0">
                <a:ea typeface="ＭＳ Ｐゴシック" charset="-128"/>
              </a:rPr>
              <a:t>The second A is Advise.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a:ln>
            <a:miter lim="800000"/>
            <a:headEnd/>
            <a:tailEnd/>
          </a:ln>
        </p:spPr>
        <p:txBody>
          <a:bodyPr/>
          <a:lstStyle/>
          <a:p>
            <a:fld id="{9A681860-7768-47B8-8D78-7D97EB4B28B7}" type="slidenum">
              <a:rPr lang="en-US"/>
              <a:pPr/>
              <a:t>14</a:t>
            </a:fld>
            <a:endParaRPr lang="en-US"/>
          </a:p>
        </p:txBody>
      </p:sp>
      <p:sp>
        <p:nvSpPr>
          <p:cNvPr id="40962" name="Rectangle 1026"/>
          <p:cNvSpPr>
            <a:spLocks noChangeArrowheads="1" noTextEdit="1"/>
          </p:cNvSpPr>
          <p:nvPr>
            <p:ph type="sldImg"/>
          </p:nvPr>
        </p:nvSpPr>
        <p:spPr>
          <a:ln/>
        </p:spPr>
      </p:sp>
      <p:sp>
        <p:nvSpPr>
          <p:cNvPr id="40963" name="Rectangle 1027"/>
          <p:cNvSpPr>
            <a:spLocks noGrp="1" noChangeArrowheads="1"/>
          </p:cNvSpPr>
          <p:nvPr>
            <p:ph type="body" idx="1"/>
          </p:nvPr>
        </p:nvSpPr>
        <p:spPr>
          <a:noFill/>
        </p:spPr>
        <p:txBody>
          <a:bodyPr/>
          <a:lstStyle/>
          <a:p>
            <a:pPr eaLnBrk="1" hangingPunct="1"/>
            <a:r>
              <a:rPr lang="en-US" i="1" smtClean="0">
                <a:ea typeface="ＭＳ Ｐゴシック" charset="-128"/>
              </a:rPr>
              <a:t>It is important to clarify what kind of information you are providing.  Regarding clinical care, remember techniques from shared decision making.  If it is in relation to some lifestyle decision, patients like to hear information from patients like them.</a:t>
            </a:r>
          </a:p>
          <a:p>
            <a:pPr eaLnBrk="1" hangingPunct="1"/>
            <a:r>
              <a:rPr lang="en-US" i="1" smtClean="0">
                <a:ea typeface="ＭＳ Ｐゴシック" charset="-128"/>
              </a:rPr>
              <a:t>There is much evidence that supports the power of physician advice.   </a:t>
            </a:r>
            <a:r>
              <a:rPr lang="en-US" smtClean="0">
                <a:ea typeface="ＭＳ Ｐゴシック" charset="-128"/>
              </a:rPr>
              <a:t>(see Whitlock for refs)</a:t>
            </a:r>
          </a:p>
          <a:p>
            <a:pPr eaLnBrk="1" hangingPunct="1"/>
            <a:r>
              <a:rPr lang="en-US" i="1" smtClean="0">
                <a:ea typeface="ＭＳ Ｐゴシック" charset="-128"/>
              </a:rPr>
              <a:t>One example of personalizing lab values is to graph them.  For people with diabetes, draw a body with areas to put in their HbA1c, BP, microalbumin, eye exam, etc.  Help patients understand how their choices influence their health status, for example how regular exercise contributes to better function for people with arthritis, or how trying new things contributes to a sense of confidence.</a:t>
            </a:r>
          </a:p>
          <a:p>
            <a:pPr eaLnBrk="1" hangingPunct="1"/>
            <a:r>
              <a:rPr lang="en-US" smtClean="0">
                <a:ea typeface="ＭＳ Ｐゴシック" charset="-128"/>
              </a:rPr>
              <a:t>Source, Glasgow et al in submission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a:ln>
            <a:miter lim="800000"/>
            <a:headEnd/>
            <a:tailEnd/>
          </a:ln>
        </p:spPr>
        <p:txBody>
          <a:bodyPr/>
          <a:lstStyle/>
          <a:p>
            <a:fld id="{C5C9FF3F-7907-4F65-85E6-63FF8E8490CE}" type="slidenum">
              <a:rPr lang="en-US"/>
              <a:pPr/>
              <a:t>15</a:t>
            </a:fld>
            <a:endParaRPr lang="en-US"/>
          </a:p>
        </p:txBody>
      </p:sp>
      <p:sp>
        <p:nvSpPr>
          <p:cNvPr id="43010" name="Rectangle 2"/>
          <p:cNvSpPr>
            <a:spLocks noChangeArrowheads="1" noTextEdit="1"/>
          </p:cNvSpPr>
          <p:nvPr>
            <p:ph type="sldImg"/>
          </p:nvPr>
        </p:nvSpPr>
        <p:spPr>
          <a:ln/>
        </p:spPr>
      </p:sp>
      <p:sp>
        <p:nvSpPr>
          <p:cNvPr id="43011" name="Rectangle 3"/>
          <p:cNvSpPr>
            <a:spLocks noGrp="1" noChangeArrowheads="1"/>
          </p:cNvSpPr>
          <p:nvPr>
            <p:ph type="body" idx="1"/>
          </p:nvPr>
        </p:nvSpPr>
        <p:spPr>
          <a:noFill/>
        </p:spPr>
        <p:txBody>
          <a:bodyPr/>
          <a:lstStyle/>
          <a:p>
            <a:pPr eaLnBrk="1" hangingPunct="1"/>
            <a:r>
              <a:rPr lang="en-US" i="1" smtClean="0">
                <a:ea typeface="ＭＳ Ｐゴシック" charset="-128"/>
              </a:rPr>
              <a:t>The third A is Agree.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a:ln>
            <a:miter lim="800000"/>
            <a:headEnd/>
            <a:tailEnd/>
          </a:ln>
        </p:spPr>
        <p:txBody>
          <a:bodyPr/>
          <a:lstStyle/>
          <a:p>
            <a:fld id="{1F9D222A-8C58-432C-ADFD-C6BE23E8EEFD}" type="slidenum">
              <a:rPr lang="en-US"/>
              <a:pPr/>
              <a:t>16</a:t>
            </a:fld>
            <a:endParaRPr lang="en-US"/>
          </a:p>
        </p:txBody>
      </p:sp>
      <p:sp>
        <p:nvSpPr>
          <p:cNvPr id="45058" name="Rectangle 2"/>
          <p:cNvSpPr>
            <a:spLocks noChangeArrowheads="1" noTextEdit="1"/>
          </p:cNvSpPr>
          <p:nvPr>
            <p:ph type="sldImg"/>
          </p:nvPr>
        </p:nvSpPr>
        <p:spPr>
          <a:ln/>
        </p:spPr>
      </p:sp>
      <p:sp>
        <p:nvSpPr>
          <p:cNvPr id="45059" name="Rectangle 3"/>
          <p:cNvSpPr>
            <a:spLocks noGrp="1" noChangeArrowheads="1"/>
          </p:cNvSpPr>
          <p:nvPr>
            <p:ph type="body" idx="1"/>
          </p:nvPr>
        </p:nvSpPr>
        <p:spPr>
          <a:noFill/>
        </p:spPr>
        <p:txBody>
          <a:bodyPr/>
          <a:lstStyle/>
          <a:p>
            <a:pPr eaLnBrk="1" hangingPunct="1"/>
            <a:r>
              <a:rPr lang="en-US" i="1" smtClean="0">
                <a:ea typeface="ＭＳ Ｐゴシック" charset="-128"/>
              </a:rPr>
              <a:t>Remember the goal is the patient</a:t>
            </a:r>
            <a:r>
              <a:rPr lang="ja-JP" altLang="en-US" i="1" smtClean="0">
                <a:ea typeface="ＭＳ Ｐゴシック" charset="-128"/>
              </a:rPr>
              <a:t>’</a:t>
            </a:r>
            <a:r>
              <a:rPr lang="en-US" altLang="ja-JP" i="1" smtClean="0">
                <a:ea typeface="ＭＳ Ｐゴシック" charset="-128"/>
              </a:rPr>
              <a:t>s and we want them to be successful. Often the goal or plan does not seem related to the chronic illness from our point of view, but to the patient they make sense.  Sometimes patients choose something small or apparently peripheral to do, but with success, they will take on more challenging and specific things to try.</a:t>
            </a:r>
          </a:p>
          <a:p>
            <a:pPr eaLnBrk="1" hangingPunct="1"/>
            <a:r>
              <a:rPr lang="en-US" smtClean="0">
                <a:ea typeface="ＭＳ Ｐゴシック" charset="-128"/>
              </a:rPr>
              <a:t>Source, Glasgow et al in submission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a:ln>
            <a:miter lim="800000"/>
            <a:headEnd/>
            <a:tailEnd/>
          </a:ln>
        </p:spPr>
        <p:txBody>
          <a:bodyPr/>
          <a:lstStyle/>
          <a:p>
            <a:fld id="{10BA0EC0-D9BC-45B6-840E-20D896691BE8}" type="slidenum">
              <a:rPr lang="en-US"/>
              <a:pPr/>
              <a:t>17</a:t>
            </a:fld>
            <a:endParaRPr lang="en-US"/>
          </a:p>
        </p:txBody>
      </p:sp>
      <p:sp>
        <p:nvSpPr>
          <p:cNvPr id="47106" name="Rectangle 2"/>
          <p:cNvSpPr>
            <a:spLocks noChangeArrowheads="1" noTextEdit="1"/>
          </p:cNvSpPr>
          <p:nvPr>
            <p:ph type="sldImg"/>
          </p:nvPr>
        </p:nvSpPr>
        <p:spPr>
          <a:ln/>
        </p:spPr>
      </p:sp>
      <p:sp>
        <p:nvSpPr>
          <p:cNvPr id="47107" name="Rectangle 3"/>
          <p:cNvSpPr>
            <a:spLocks noGrp="1" noChangeArrowheads="1"/>
          </p:cNvSpPr>
          <p:nvPr>
            <p:ph type="body" idx="1"/>
          </p:nvPr>
        </p:nvSpPr>
        <p:spPr>
          <a:noFill/>
        </p:spPr>
        <p:txBody>
          <a:bodyPr/>
          <a:lstStyle/>
          <a:p>
            <a:pPr eaLnBrk="1" hangingPunct="1"/>
            <a:r>
              <a:rPr lang="en-US" i="1" smtClean="0">
                <a:ea typeface="ＭＳ Ｐゴシック" charset="-128"/>
              </a:rPr>
              <a:t>Agree and assist are the steps that lead to the creation of a personal action plan.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a:ln>
            <a:miter lim="800000"/>
            <a:headEnd/>
            <a:tailEnd/>
          </a:ln>
        </p:spPr>
        <p:txBody>
          <a:bodyPr/>
          <a:lstStyle/>
          <a:p>
            <a:fld id="{E9888C36-13A3-4E4D-935A-52DEE9D999E1}" type="slidenum">
              <a:rPr lang="en-US"/>
              <a:pPr/>
              <a:t>19</a:t>
            </a:fld>
            <a:endParaRPr lang="en-US"/>
          </a:p>
        </p:txBody>
      </p:sp>
      <p:sp>
        <p:nvSpPr>
          <p:cNvPr id="50178" name="Rectangle 2"/>
          <p:cNvSpPr>
            <a:spLocks noChangeArrowheads="1" noTextEdit="1"/>
          </p:cNvSpPr>
          <p:nvPr>
            <p:ph type="sldImg"/>
          </p:nvPr>
        </p:nvSpPr>
        <p:spPr>
          <a:ln/>
        </p:spPr>
      </p:sp>
      <p:sp>
        <p:nvSpPr>
          <p:cNvPr id="50179" name="Rectangle 3"/>
          <p:cNvSpPr>
            <a:spLocks noGrp="1" noChangeArrowheads="1"/>
          </p:cNvSpPr>
          <p:nvPr>
            <p:ph type="body" idx="1"/>
          </p:nvPr>
        </p:nvSpPr>
        <p:spPr>
          <a:noFill/>
        </p:spPr>
        <p:txBody>
          <a:bodyPr/>
          <a:lstStyle/>
          <a:p>
            <a:pPr eaLnBrk="1" hangingPunct="1"/>
            <a:r>
              <a:rPr lang="en-US" i="1" smtClean="0">
                <a:ea typeface="ＭＳ Ｐゴシック" charset="-128"/>
              </a:rPr>
              <a:t>This is a very straightforward problem solving approach, which is used in many successful self-management programs.  It can be done individually or as a group. </a:t>
            </a:r>
          </a:p>
          <a:p>
            <a:pPr eaLnBrk="1" hangingPunct="1"/>
            <a:r>
              <a:rPr lang="en-US" i="1" smtClean="0">
                <a:ea typeface="ＭＳ Ｐゴシック" charset="-128"/>
              </a:rPr>
              <a:t>The first step may be tricky.  If the patient can</a:t>
            </a:r>
            <a:r>
              <a:rPr lang="ja-JP" altLang="en-US" i="1" smtClean="0">
                <a:ea typeface="ＭＳ Ｐゴシック" charset="-128"/>
              </a:rPr>
              <a:t>’</a:t>
            </a:r>
            <a:r>
              <a:rPr lang="en-US" altLang="ja-JP" i="1" smtClean="0">
                <a:ea typeface="ＭＳ Ｐゴシック" charset="-128"/>
              </a:rPr>
              <a:t>t think of ideas for the second step, ask them if they would like ideas from other patients like them.  Check up on their progress.</a:t>
            </a:r>
          </a:p>
          <a:p>
            <a:pPr eaLnBrk="1" hangingPunct="1"/>
            <a:r>
              <a:rPr lang="en-US" smtClean="0">
                <a:ea typeface="ＭＳ Ｐゴシック" charset="-128"/>
              </a:rPr>
              <a:t>From Kate Lorig, Chronic Disease Self-management program</a:t>
            </a:r>
          </a:p>
          <a:p>
            <a:pPr eaLnBrk="1" hangingPunct="1"/>
            <a:r>
              <a:rPr lang="en-US" smtClean="0">
                <a:ea typeface="ＭＳ Ｐゴシック" charset="-128"/>
              </a:rPr>
              <a:t>Lorig K, Holman, H, Sobel D et al Living a Healthy Life with Chronic Conditions 2 ed, Palo Alto, Bull publishing, 2001</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a:ln>
            <a:miter lim="800000"/>
            <a:headEnd/>
            <a:tailEnd/>
          </a:ln>
        </p:spPr>
        <p:txBody>
          <a:bodyPr/>
          <a:lstStyle/>
          <a:p>
            <a:fld id="{867D87CC-8C76-4411-ABA6-C55E23D2EBE4}" type="slidenum">
              <a:rPr lang="en-US"/>
              <a:pPr/>
              <a:t>20</a:t>
            </a:fld>
            <a:endParaRPr lang="en-US"/>
          </a:p>
        </p:txBody>
      </p:sp>
      <p:sp>
        <p:nvSpPr>
          <p:cNvPr id="52226" name="Rectangle 2"/>
          <p:cNvSpPr>
            <a:spLocks noChangeArrowheads="1" noTextEdit="1"/>
          </p:cNvSpPr>
          <p:nvPr>
            <p:ph type="sldImg"/>
          </p:nvPr>
        </p:nvSpPr>
        <p:spPr>
          <a:ln/>
        </p:spPr>
      </p:sp>
      <p:sp>
        <p:nvSpPr>
          <p:cNvPr id="52227" name="Rectangle 3"/>
          <p:cNvSpPr>
            <a:spLocks noGrp="1" noChangeArrowheads="1"/>
          </p:cNvSpPr>
          <p:nvPr>
            <p:ph type="body" idx="1"/>
          </p:nvPr>
        </p:nvSpPr>
        <p:spPr>
          <a:noFill/>
        </p:spPr>
        <p:txBody>
          <a:bodyPr/>
          <a:lstStyle/>
          <a:p>
            <a:pPr eaLnBrk="1" hangingPunct="1"/>
            <a:r>
              <a:rPr lang="en-US" i="1" smtClean="0">
                <a:ea typeface="ＭＳ Ｐゴシック" charset="-128"/>
              </a:rPr>
              <a:t>Key point is to give patients a choice on whether or not they want written material and to have options</a:t>
            </a:r>
            <a:r>
              <a:rPr lang="en-US" smtClean="0">
                <a:ea typeface="ＭＳ Ｐゴシック" charset="-128"/>
              </a:rPr>
              <a:t> </a:t>
            </a:r>
          </a:p>
          <a:p>
            <a:pPr eaLnBrk="1" hangingPunct="1"/>
            <a:r>
              <a:rPr lang="en-US" smtClean="0">
                <a:ea typeface="ＭＳ Ｐゴシック" charset="-128"/>
              </a:rPr>
              <a:t>From an email response of Kate Lorig to leaders of the CDSMP program, Sep 2002</a:t>
            </a:r>
          </a:p>
          <a:p>
            <a:pPr eaLnBrk="1" hangingPunct="1"/>
            <a:endParaRPr lang="en-US" smtClean="0">
              <a:ea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a:ln>
            <a:miter lim="800000"/>
            <a:headEnd/>
            <a:tailEnd/>
          </a:ln>
        </p:spPr>
        <p:txBody>
          <a:bodyPr/>
          <a:lstStyle/>
          <a:p>
            <a:fld id="{E1EFE1FB-F4B5-4D7F-9F42-C4DBF5782E41}" type="slidenum">
              <a:rPr lang="en-US"/>
              <a:pPr/>
              <a:t>21</a:t>
            </a:fld>
            <a:endParaRPr lang="en-US"/>
          </a:p>
        </p:txBody>
      </p:sp>
      <p:sp>
        <p:nvSpPr>
          <p:cNvPr id="54274" name="Rectangle 2"/>
          <p:cNvSpPr>
            <a:spLocks noChangeArrowheads="1" noTextEdit="1"/>
          </p:cNvSpPr>
          <p:nvPr>
            <p:ph type="sldImg"/>
          </p:nvPr>
        </p:nvSpPr>
        <p:spPr>
          <a:ln/>
        </p:spPr>
      </p:sp>
      <p:sp>
        <p:nvSpPr>
          <p:cNvPr id="54275" name="Rectangle 3"/>
          <p:cNvSpPr>
            <a:spLocks noGrp="1" noChangeArrowheads="1"/>
          </p:cNvSpPr>
          <p:nvPr>
            <p:ph type="body" idx="1"/>
          </p:nvPr>
        </p:nvSpPr>
        <p:spPr>
          <a:noFill/>
        </p:spPr>
        <p:txBody>
          <a:bodyPr/>
          <a:lstStyle/>
          <a:p>
            <a:pPr eaLnBrk="1" hangingPunct="1"/>
            <a:r>
              <a:rPr lang="en-US" i="1" smtClean="0">
                <a:ea typeface="ＭＳ Ｐゴシック" charset="-128"/>
              </a:rPr>
              <a:t>The final A</a:t>
            </a:r>
          </a:p>
          <a:p>
            <a:pPr eaLnBrk="1" hangingPunct="1"/>
            <a:r>
              <a:rPr lang="en-US" i="1" smtClean="0">
                <a:ea typeface="ＭＳ Ｐゴシック" charset="-128"/>
              </a:rPr>
              <a:t>Whitlock et al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a:ln>
            <a:miter lim="800000"/>
            <a:headEnd/>
            <a:tailEnd/>
          </a:ln>
        </p:spPr>
        <p:txBody>
          <a:bodyPr/>
          <a:lstStyle/>
          <a:p>
            <a:fld id="{C532021C-7DFF-494B-8082-F9DA7C2FF73E}" type="slidenum">
              <a:rPr lang="en-US"/>
              <a:pPr/>
              <a:t>2</a:t>
            </a:fld>
            <a:endParaRPr lang="en-US"/>
          </a:p>
        </p:txBody>
      </p:sp>
      <p:sp>
        <p:nvSpPr>
          <p:cNvPr id="17410" name="Rectangle 2"/>
          <p:cNvSpPr>
            <a:spLocks noChangeArrowheads="1" noTextEdit="1"/>
          </p:cNvSpPr>
          <p:nvPr>
            <p:ph type="sldImg"/>
          </p:nvPr>
        </p:nvSpPr>
        <p:spPr>
          <a:xfrm>
            <a:off x="1152525" y="692150"/>
            <a:ext cx="4554538" cy="3416300"/>
          </a:xfrm>
          <a:noFill/>
          <a:ln w="12700" cap="flat">
            <a:solidFill>
              <a:schemeClr val="tx1"/>
            </a:solidFill>
          </a:ln>
        </p:spPr>
      </p:sp>
      <p:sp>
        <p:nvSpPr>
          <p:cNvPr id="17411" name="Rectangle 3"/>
          <p:cNvSpPr>
            <a:spLocks noChangeArrowheads="1"/>
          </p:cNvSpPr>
          <p:nvPr>
            <p:ph type="body" idx="1"/>
          </p:nvPr>
        </p:nvSpPr>
        <p:spPr>
          <a:xfrm>
            <a:off x="914400" y="4343400"/>
            <a:ext cx="5027613" cy="4113213"/>
          </a:xfrm>
          <a:noFill/>
        </p:spPr>
        <p:txBody>
          <a:bodyPr lIns="92059" tIns="44442" rIns="92059" bIns="44442"/>
          <a:lstStyle/>
          <a:p>
            <a:pPr>
              <a:spcBef>
                <a:spcPct val="0"/>
              </a:spcBef>
            </a:pPr>
            <a:r>
              <a:rPr lang="en-US" sz="800" i="1" smtClean="0">
                <a:latin typeface="Arial" pitchFamily="34" charset="0"/>
                <a:ea typeface="ＭＳ Ｐゴシック" charset="-128"/>
              </a:rPr>
              <a:t>You are here. </a:t>
            </a:r>
          </a:p>
          <a:p>
            <a:pPr>
              <a:spcBef>
                <a:spcPct val="0"/>
              </a:spcBef>
            </a:pPr>
            <a:r>
              <a:rPr lang="en-US" sz="1000" smtClean="0">
                <a:latin typeface="Arial" pitchFamily="34" charset="0"/>
                <a:ea typeface="ＭＳ Ｐゴシック" charset="-128"/>
              </a:rPr>
              <a:t>Wagner EH, Davis C, Schaefer J, Von Korff M, Austin B. A survey of leading chronic disease management programs: Are they consistent with the literature? </a:t>
            </a:r>
            <a:r>
              <a:rPr lang="en-US" sz="1000" i="1" smtClean="0">
                <a:latin typeface="Arial" pitchFamily="34" charset="0"/>
                <a:ea typeface="ＭＳ Ｐゴシック" charset="-128"/>
              </a:rPr>
              <a:t>Managed Care Quarterly.</a:t>
            </a:r>
            <a:r>
              <a:rPr lang="en-US" sz="1000" smtClean="0">
                <a:latin typeface="Arial" pitchFamily="34" charset="0"/>
                <a:ea typeface="ＭＳ Ｐゴシック" charset="-128"/>
              </a:rPr>
              <a:t> 1999;7(3):56-66. </a:t>
            </a:r>
          </a:p>
          <a:p>
            <a:pPr>
              <a:spcBef>
                <a:spcPct val="0"/>
              </a:spcBef>
            </a:pPr>
            <a:r>
              <a:rPr lang="en-US" sz="1000" smtClean="0">
                <a:latin typeface="Arial" pitchFamily="34" charset="0"/>
                <a:ea typeface="ＭＳ Ｐゴシック" charset="-128"/>
              </a:rPr>
              <a:t>Bodenheimer T, Wagner EH, Grumbach K. Improving primary care for patients with chronic illness: the chronic care model, Part 2. </a:t>
            </a:r>
            <a:r>
              <a:rPr lang="en-US" sz="1000" i="1" smtClean="0">
                <a:latin typeface="Arial" pitchFamily="34" charset="0"/>
                <a:ea typeface="ＭＳ Ｐゴシック" charset="-128"/>
              </a:rPr>
              <a:t>JAMA</a:t>
            </a:r>
            <a:r>
              <a:rPr lang="en-US" sz="1000" smtClean="0">
                <a:latin typeface="Arial" pitchFamily="34" charset="0"/>
                <a:ea typeface="ＭＳ Ｐゴシック" charset="-128"/>
              </a:rPr>
              <a:t> 2002 Oct 16; 288(15):1909-14. </a:t>
            </a:r>
          </a:p>
          <a:p>
            <a:pPr>
              <a:spcBef>
                <a:spcPct val="0"/>
              </a:spcBef>
            </a:pPr>
            <a:r>
              <a:rPr lang="en-US" sz="1000" smtClean="0">
                <a:latin typeface="Arial" pitchFamily="34" charset="0"/>
                <a:ea typeface="ＭＳ Ｐゴシック" charset="-128"/>
              </a:rPr>
              <a:t>Wagner EH, Austin BT, Davis C, Hindmarsh M, Schaefer J, Bonomi A., Improving chronic illness care: translating evidence into action. </a:t>
            </a:r>
            <a:r>
              <a:rPr lang="en-US" sz="1000" i="1" smtClean="0">
                <a:latin typeface="Arial" pitchFamily="34" charset="0"/>
                <a:ea typeface="ＭＳ Ｐゴシック" charset="-128"/>
              </a:rPr>
              <a:t>Health Aff </a:t>
            </a:r>
            <a:r>
              <a:rPr lang="en-US" sz="1000" smtClean="0">
                <a:latin typeface="Arial" pitchFamily="34" charset="0"/>
                <a:ea typeface="ＭＳ Ｐゴシック" charset="-128"/>
              </a:rPr>
              <a:t>(Millwood). 2001 Nov-Dec;20(6):64-78. </a:t>
            </a:r>
          </a:p>
          <a:p>
            <a:pPr>
              <a:spcBef>
                <a:spcPct val="0"/>
              </a:spcBef>
            </a:pPr>
            <a:endParaRPr lang="en-US" sz="1000" smtClean="0">
              <a:latin typeface="Arial" pitchFamily="34" charset="0"/>
              <a:ea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a:ln>
            <a:miter lim="800000"/>
            <a:headEnd/>
            <a:tailEnd/>
          </a:ln>
        </p:spPr>
        <p:txBody>
          <a:bodyPr/>
          <a:lstStyle/>
          <a:p>
            <a:fld id="{B4F80341-F85D-4F8B-9D6A-7E6F3E0DFAA7}" type="slidenum">
              <a:rPr lang="en-US"/>
              <a:pPr/>
              <a:t>22</a:t>
            </a:fld>
            <a:endParaRPr lang="en-US"/>
          </a:p>
        </p:txBody>
      </p:sp>
      <p:sp>
        <p:nvSpPr>
          <p:cNvPr id="56322" name="Rectangle 2"/>
          <p:cNvSpPr>
            <a:spLocks noChangeArrowheads="1" noTextEdit="1"/>
          </p:cNvSpPr>
          <p:nvPr>
            <p:ph type="sldImg"/>
          </p:nvPr>
        </p:nvSpPr>
        <p:spPr>
          <a:ln/>
        </p:spPr>
      </p:sp>
      <p:sp>
        <p:nvSpPr>
          <p:cNvPr id="56323" name="Rectangle 3"/>
          <p:cNvSpPr>
            <a:spLocks noGrp="1" noChangeArrowheads="1"/>
          </p:cNvSpPr>
          <p:nvPr>
            <p:ph type="body" idx="1"/>
          </p:nvPr>
        </p:nvSpPr>
        <p:spPr>
          <a:noFill/>
        </p:spPr>
        <p:txBody>
          <a:bodyPr/>
          <a:lstStyle/>
          <a:p>
            <a:pPr eaLnBrk="1" hangingPunct="1"/>
            <a:r>
              <a:rPr lang="en-US" smtClean="0">
                <a:ea typeface="ＭＳ Ｐゴシック" charset="-128"/>
              </a:rPr>
              <a:t>Glasgow et al in press.</a:t>
            </a:r>
          </a:p>
          <a:p>
            <a:pPr eaLnBrk="1" hangingPunct="1"/>
            <a:r>
              <a:rPr lang="en-US" smtClean="0">
                <a:ea typeface="ＭＳ Ｐゴシック" charset="-128"/>
              </a:rPr>
              <a:t>Efficacy of other methods </a:t>
            </a:r>
            <a:r>
              <a:rPr lang="en-US" smtClean="0">
                <a:latin typeface="Arial" pitchFamily="34" charset="0"/>
                <a:ea typeface="ＭＳ Ｐゴシック" charset="-128"/>
              </a:rPr>
              <a:t>Whitlock et al Evaluating primary care behavioral counseling interventions: an evidence-based approach </a:t>
            </a:r>
          </a:p>
          <a:p>
            <a:pPr eaLnBrk="1" hangingPunct="1"/>
            <a:r>
              <a:rPr lang="en-US" smtClean="0">
                <a:latin typeface="Arial" pitchFamily="34" charset="0"/>
                <a:ea typeface="ＭＳ Ｐゴシック" charset="-128"/>
              </a:rPr>
              <a:t>http://www.ahrq.gov/clinic/3rduspstf/behavior/behsum1.htm </a:t>
            </a:r>
          </a:p>
          <a:p>
            <a:pPr eaLnBrk="1" hangingPunct="1"/>
            <a:endParaRPr lang="en-US" smtClean="0">
              <a:ea typeface="ＭＳ Ｐゴシック"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a:ln>
            <a:miter lim="800000"/>
            <a:headEnd/>
            <a:tailEnd/>
          </a:ln>
        </p:spPr>
        <p:txBody>
          <a:bodyPr/>
          <a:lstStyle/>
          <a:p>
            <a:fld id="{DEE42A10-1BD6-4547-8DF2-24C38EB038EA}" type="slidenum">
              <a:rPr lang="en-US"/>
              <a:pPr/>
              <a:t>23</a:t>
            </a:fld>
            <a:endParaRPr lang="en-US"/>
          </a:p>
        </p:txBody>
      </p:sp>
      <p:sp>
        <p:nvSpPr>
          <p:cNvPr id="58370" name="Rectangle 2"/>
          <p:cNvSpPr>
            <a:spLocks noChangeArrowheads="1" noTextEdit="1"/>
          </p:cNvSpPr>
          <p:nvPr>
            <p:ph type="sldImg"/>
          </p:nvPr>
        </p:nvSpPr>
        <p:spPr>
          <a:ln/>
        </p:spPr>
      </p:sp>
      <p:sp>
        <p:nvSpPr>
          <p:cNvPr id="58371" name="Rectangle 3"/>
          <p:cNvSpPr>
            <a:spLocks noGrp="1" noChangeArrowheads="1"/>
          </p:cNvSpPr>
          <p:nvPr>
            <p:ph type="body" idx="1"/>
          </p:nvPr>
        </p:nvSpPr>
        <p:spPr>
          <a:noFill/>
        </p:spPr>
        <p:txBody>
          <a:bodyPr/>
          <a:lstStyle/>
          <a:p>
            <a:pPr eaLnBrk="1" hangingPunct="1"/>
            <a:r>
              <a:rPr lang="en-US" i="1" smtClean="0">
                <a:ea typeface="ＭＳ Ｐゴシック" charset="-128"/>
              </a:rPr>
              <a:t>This is the center of the diagram.</a:t>
            </a:r>
          </a:p>
          <a:p>
            <a:pPr eaLnBrk="1" hangingPunct="1"/>
            <a:r>
              <a:rPr lang="en-US" i="1" smtClean="0">
                <a:ea typeface="ＭＳ Ｐゴシック" charset="-128"/>
              </a:rPr>
              <a:t>Goals are too big to work on all at once, and need to be broken down into steps. Action plans should be made for 1-2 week periods of time.</a:t>
            </a:r>
          </a:p>
          <a:p>
            <a:pPr eaLnBrk="1" hangingPunct="1"/>
            <a:r>
              <a:rPr lang="en-US" i="1" smtClean="0">
                <a:ea typeface="ＭＳ Ｐゴシック" charset="-128"/>
              </a:rPr>
              <a:t>Need to be behavior-specific (someone could observe them doing it).</a:t>
            </a:r>
          </a:p>
          <a:p>
            <a:pPr eaLnBrk="1" hangingPunct="1"/>
            <a:r>
              <a:rPr lang="en-US" i="1" smtClean="0">
                <a:ea typeface="ＭＳ Ｐゴシック" charset="-128"/>
              </a:rPr>
              <a:t>Confidence see next slide. Confidence is behavior specific. Can be very confident can take meds, but not confident can avoid salt at the church pot-luck if have CHF.</a:t>
            </a:r>
          </a:p>
          <a:p>
            <a:pPr eaLnBrk="1" hangingPunct="1"/>
            <a:r>
              <a:rPr lang="en-US" i="1" smtClean="0">
                <a:ea typeface="ＭＳ Ｐゴシック" charset="-128"/>
              </a:rPr>
              <a:t>Follow up may be in person, on phone, email.  Important to follow-up!!!</a:t>
            </a:r>
          </a:p>
          <a:p>
            <a:pPr eaLnBrk="1" hangingPunct="1"/>
            <a:r>
              <a:rPr lang="en-US" smtClean="0">
                <a:ea typeface="ＭＳ Ｐゴシック" charset="-128"/>
              </a:rPr>
              <a:t>(From Kate Lorig, Chronic Disease Self-management program</a:t>
            </a:r>
          </a:p>
          <a:p>
            <a:pPr eaLnBrk="1" hangingPunct="1"/>
            <a:r>
              <a:rPr lang="en-US" smtClean="0">
                <a:ea typeface="ＭＳ Ｐゴシック" charset="-128"/>
              </a:rPr>
              <a:t>Lorig K, Holman, H, Sobel D et al Living a Healthy Life with Chronic Conditions 2 ed, Palo Alto, Bull publishing, 2001</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a:ln>
            <a:miter lim="800000"/>
            <a:headEnd/>
            <a:tailEnd/>
          </a:ln>
        </p:spPr>
        <p:txBody>
          <a:bodyPr/>
          <a:lstStyle/>
          <a:p>
            <a:fld id="{7D36FDB6-6FA2-498A-9852-5541E1ECC3A6}" type="slidenum">
              <a:rPr lang="en-US"/>
              <a:pPr/>
              <a:t>24</a:t>
            </a:fld>
            <a:endParaRPr lang="en-US"/>
          </a:p>
        </p:txBody>
      </p:sp>
      <p:sp>
        <p:nvSpPr>
          <p:cNvPr id="60418" name="Rectangle 2"/>
          <p:cNvSpPr>
            <a:spLocks noChangeArrowheads="1" noTextEdit="1"/>
          </p:cNvSpPr>
          <p:nvPr>
            <p:ph type="sldImg"/>
          </p:nvPr>
        </p:nvSpPr>
        <p:spPr>
          <a:solidFill>
            <a:srgbClr val="FFFFFF"/>
          </a:solidFill>
          <a:ln/>
        </p:spPr>
      </p:sp>
      <p:sp>
        <p:nvSpPr>
          <p:cNvPr id="60419"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r>
              <a:rPr lang="en-US" i="1" smtClean="0">
                <a:ea typeface="ＭＳ Ｐゴシック" charset="-128"/>
              </a:rPr>
              <a:t>People can quickly learn to gauge their confidence.</a:t>
            </a:r>
          </a:p>
          <a:p>
            <a:pPr eaLnBrk="1" hangingPunct="1"/>
            <a:r>
              <a:rPr lang="en-US" i="1" smtClean="0">
                <a:ea typeface="ＭＳ Ｐゴシック" charset="-128"/>
              </a:rPr>
              <a:t>You can ask, how confident are you that you can complete the entire plan we just set?</a:t>
            </a:r>
          </a:p>
          <a:p>
            <a:pPr eaLnBrk="1" hangingPunct="1"/>
            <a:r>
              <a:rPr lang="en-US" i="1" smtClean="0">
                <a:ea typeface="ＭＳ Ｐゴシック" charset="-128"/>
              </a:rPr>
              <a:t>If their confidence is less than 7, look at the plan more closely. It is more important for patients to succeed than to have an ambitious plan. Review all the steps. Sometimes the confidence is low because the plan is not something that the patient wants to do.  Sometimes they have been overly ambitious with the plan and chosen too much or too often. Remind the patient that they can always do more.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a:ln>
            <a:miter lim="800000"/>
            <a:headEnd/>
            <a:tailEnd/>
          </a:ln>
        </p:spPr>
        <p:txBody>
          <a:bodyPr/>
          <a:lstStyle/>
          <a:p>
            <a:fld id="{42DE6DF7-3919-417A-BE5A-43C09CB63939}" type="slidenum">
              <a:rPr lang="en-US"/>
              <a:pPr/>
              <a:t>25</a:t>
            </a:fld>
            <a:endParaRPr lang="en-US"/>
          </a:p>
        </p:txBody>
      </p:sp>
      <p:sp>
        <p:nvSpPr>
          <p:cNvPr id="62466" name="Rectangle 2"/>
          <p:cNvSpPr>
            <a:spLocks noChangeArrowheads="1" noTextEdit="1"/>
          </p:cNvSpPr>
          <p:nvPr>
            <p:ph type="sldImg"/>
          </p:nvPr>
        </p:nvSpPr>
        <p:spPr>
          <a:ln/>
        </p:spPr>
      </p:sp>
      <p:sp>
        <p:nvSpPr>
          <p:cNvPr id="62467" name="Rectangle 3"/>
          <p:cNvSpPr>
            <a:spLocks noGrp="1" noChangeArrowheads="1"/>
          </p:cNvSpPr>
          <p:nvPr>
            <p:ph type="body" idx="1"/>
          </p:nvPr>
        </p:nvSpPr>
        <p:spPr>
          <a:noFill/>
        </p:spPr>
        <p:txBody>
          <a:bodyPr/>
          <a:lstStyle/>
          <a:p>
            <a:pPr eaLnBrk="1" hangingPunct="1"/>
            <a:endParaRPr lang="en-CA" smtClean="0">
              <a:ea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miter lim="800000"/>
            <a:headEnd/>
            <a:tailEnd/>
          </a:ln>
        </p:spPr>
        <p:txBody>
          <a:bodyPr/>
          <a:lstStyle/>
          <a:p>
            <a:fld id="{918991FE-1937-4A25-8271-907973403CC7}" type="slidenum">
              <a:rPr lang="en-US"/>
              <a:pPr/>
              <a:t>3</a:t>
            </a:fld>
            <a:endParaRPr lang="en-US"/>
          </a:p>
        </p:txBody>
      </p:sp>
      <p:sp>
        <p:nvSpPr>
          <p:cNvPr id="19458" name="Rectangle 2"/>
          <p:cNvSpPr>
            <a:spLocks noChangeArrowheads="1" noTextEdit="1"/>
          </p:cNvSpPr>
          <p:nvPr>
            <p:ph type="sldImg"/>
          </p:nvPr>
        </p:nvSpPr>
        <p:spPr>
          <a:ln/>
        </p:spPr>
      </p:sp>
      <p:sp>
        <p:nvSpPr>
          <p:cNvPr id="19459" name="Rectangle 3"/>
          <p:cNvSpPr>
            <a:spLocks noGrp="1" noChangeArrowheads="1"/>
          </p:cNvSpPr>
          <p:nvPr>
            <p:ph type="body" idx="1"/>
          </p:nvPr>
        </p:nvSpPr>
        <p:spPr>
          <a:noFill/>
        </p:spPr>
        <p:txBody>
          <a:bodyPr/>
          <a:lstStyle/>
          <a:p>
            <a:pPr eaLnBrk="1" hangingPunct="1"/>
            <a:r>
              <a:rPr lang="en-US" smtClean="0">
                <a:latin typeface="Arial" pitchFamily="34" charset="0"/>
                <a:ea typeface="ＭＳ Ｐゴシック" charset="-128"/>
              </a:rPr>
              <a:t>Bodenheimer, Lorig, Holman, and Grumbach Patient self-management of chronic disease in primary care. JAMA 2002;288:2469-2475</a:t>
            </a:r>
          </a:p>
          <a:p>
            <a:pPr eaLnBrk="1" hangingPunct="1"/>
            <a:r>
              <a:rPr lang="en-US" smtClean="0">
                <a:latin typeface="Arial" pitchFamily="34" charset="0"/>
                <a:ea typeface="ＭＳ Ｐゴシック" charset="-128"/>
              </a:rPr>
              <a:t>Glasgow, Davis, Funnel and Beck, in submission</a:t>
            </a:r>
          </a:p>
          <a:p>
            <a:pPr eaLnBrk="1" hangingPunct="1"/>
            <a:r>
              <a:rPr lang="en-US" smtClean="0">
                <a:latin typeface="Arial" pitchFamily="34" charset="0"/>
                <a:ea typeface="ＭＳ Ｐゴシック" charset="-128"/>
              </a:rPr>
              <a:t>Whitlock et al Evaluating primary care behavioral counseling interventions: an evidence-based approach </a:t>
            </a:r>
          </a:p>
          <a:p>
            <a:pPr eaLnBrk="1" hangingPunct="1"/>
            <a:r>
              <a:rPr lang="en-US" smtClean="0">
                <a:latin typeface="Arial" pitchFamily="34" charset="0"/>
                <a:ea typeface="ＭＳ Ｐゴシック" charset="-128"/>
              </a:rPr>
              <a:t>http://www.ahrq.gov/clinic/3rduspstf/behavior/behsum1.htm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a:ln>
            <a:miter lim="800000"/>
            <a:headEnd/>
            <a:tailEnd/>
          </a:ln>
        </p:spPr>
        <p:txBody>
          <a:bodyPr/>
          <a:lstStyle/>
          <a:p>
            <a:fld id="{187383E1-AF2E-4CE0-AC0B-7C459E2966F4}" type="slidenum">
              <a:rPr lang="en-US"/>
              <a:pPr/>
              <a:t>4</a:t>
            </a:fld>
            <a:endParaRPr lang="en-US"/>
          </a:p>
        </p:txBody>
      </p:sp>
      <p:sp>
        <p:nvSpPr>
          <p:cNvPr id="21506" name="Rectangle 2"/>
          <p:cNvSpPr>
            <a:spLocks noChangeArrowheads="1" noTextEdit="1"/>
          </p:cNvSpPr>
          <p:nvPr>
            <p:ph type="sldImg"/>
          </p:nvPr>
        </p:nvSpPr>
        <p:spPr>
          <a:ln/>
        </p:spPr>
      </p:sp>
      <p:sp>
        <p:nvSpPr>
          <p:cNvPr id="21507" name="Rectangle 3"/>
          <p:cNvSpPr>
            <a:spLocks noGrp="1" noChangeArrowheads="1"/>
          </p:cNvSpPr>
          <p:nvPr>
            <p:ph type="body" idx="1"/>
          </p:nvPr>
        </p:nvSpPr>
        <p:spPr>
          <a:noFill/>
        </p:spPr>
        <p:txBody>
          <a:bodyPr/>
          <a:lstStyle/>
          <a:p>
            <a:pPr eaLnBrk="1" hangingPunct="1"/>
            <a:r>
              <a:rPr lang="en-US" smtClean="0">
                <a:ea typeface="ＭＳ Ｐゴシック" charset="-128"/>
              </a:rPr>
              <a:t>Barlow goes on to say:</a:t>
            </a:r>
          </a:p>
          <a:p>
            <a:pPr eaLnBrk="1" hangingPunct="1"/>
            <a:r>
              <a:rPr lang="en-US" smtClean="0">
                <a:ea typeface="ＭＳ Ｐゴシック" charset="-128"/>
              </a:rPr>
              <a:t>Efficacious self-management encompasses ability to monitor the condition and to effect cogitive, behavioral and emotional responses necessary to maintain a satisfactory quality of life.  </a:t>
            </a:r>
          </a:p>
          <a:p>
            <a:pPr eaLnBrk="1" hangingPunct="1"/>
            <a:r>
              <a:rPr lang="en-US" smtClean="0">
                <a:ea typeface="ＭＳ Ｐゴシック" charset="-128"/>
              </a:rPr>
              <a:t>It is a dynamic, continuous process of self-regulation.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a:ln>
            <a:miter lim="800000"/>
            <a:headEnd/>
            <a:tailEnd/>
          </a:ln>
        </p:spPr>
        <p:txBody>
          <a:bodyPr/>
          <a:lstStyle/>
          <a:p>
            <a:fld id="{48987E9D-5EBA-4B43-8E0F-C52537333DD0}" type="slidenum">
              <a:rPr lang="en-US"/>
              <a:pPr/>
              <a:t>5</a:t>
            </a:fld>
            <a:endParaRPr lang="en-US"/>
          </a:p>
        </p:txBody>
      </p:sp>
      <p:sp>
        <p:nvSpPr>
          <p:cNvPr id="23554" name="Rectangle 2"/>
          <p:cNvSpPr>
            <a:spLocks noChangeArrowheads="1" noTextEdit="1"/>
          </p:cNvSpPr>
          <p:nvPr>
            <p:ph type="sldImg"/>
          </p:nvPr>
        </p:nvSpPr>
        <p:spPr>
          <a:ln/>
        </p:spPr>
      </p:sp>
      <p:sp>
        <p:nvSpPr>
          <p:cNvPr id="23555" name="Rectangle 3"/>
          <p:cNvSpPr>
            <a:spLocks noGrp="1" noChangeArrowheads="1"/>
          </p:cNvSpPr>
          <p:nvPr>
            <p:ph type="body" idx="1"/>
          </p:nvPr>
        </p:nvSpPr>
        <p:spPr>
          <a:noFill/>
        </p:spPr>
        <p:txBody>
          <a:bodyPr/>
          <a:lstStyle/>
          <a:p>
            <a:pPr eaLnBrk="1" hangingPunct="1"/>
            <a:r>
              <a:rPr lang="en-US" i="1" smtClean="0">
                <a:ea typeface="ＭＳ Ｐゴシック" charset="-128"/>
              </a:rPr>
              <a:t>Both patient education and SMS are necessary.</a:t>
            </a:r>
          </a:p>
          <a:p>
            <a:pPr eaLnBrk="1" hangingPunct="1"/>
            <a:r>
              <a:rPr lang="en-US" i="1" smtClean="0">
                <a:ea typeface="ＭＳ Ｐゴシック" charset="-128"/>
              </a:rPr>
              <a:t>Some aspects of patient education work well, some do not.  Information is necessary and skills must be taught.</a:t>
            </a:r>
          </a:p>
          <a:p>
            <a:pPr eaLnBrk="1" hangingPunct="1"/>
            <a:r>
              <a:rPr lang="en-US" i="1" smtClean="0">
                <a:ea typeface="ＭＳ Ｐゴシック" charset="-128"/>
              </a:rPr>
              <a:t>Knowledge does not create behavior change, and compliance is not a useful goal.</a:t>
            </a:r>
          </a:p>
          <a:p>
            <a:pPr eaLnBrk="1" hangingPunct="1"/>
            <a:r>
              <a:rPr lang="en-US" smtClean="0">
                <a:ea typeface="ＭＳ Ｐゴシック" charset="-128"/>
              </a:rPr>
              <a:t>Adapted from Bodenheimer, JAMA 2002;288:2469</a:t>
            </a:r>
          </a:p>
          <a:p>
            <a:pPr eaLnBrk="1" hangingPunct="1"/>
            <a:r>
              <a:rPr lang="en-US" smtClean="0">
                <a:ea typeface="ＭＳ Ｐゴシック" charset="-128"/>
              </a:rPr>
              <a:t>Norris et al. Effectiveness of self-management training in type 2 diabetes, Diabetes Care 2001;24:561-587.</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a:ln>
            <a:miter lim="800000"/>
            <a:headEnd/>
            <a:tailEnd/>
          </a:ln>
        </p:spPr>
        <p:txBody>
          <a:bodyPr/>
          <a:lstStyle/>
          <a:p>
            <a:fld id="{C6D16B0A-6820-444C-8503-F6D203A00E0F}" type="slidenum">
              <a:rPr lang="en-US"/>
              <a:pPr/>
              <a:t>6</a:t>
            </a:fld>
            <a:endParaRPr lang="en-US"/>
          </a:p>
        </p:txBody>
      </p:sp>
      <p:sp>
        <p:nvSpPr>
          <p:cNvPr id="25602" name="Rectangle 2"/>
          <p:cNvSpPr>
            <a:spLocks noChangeArrowheads="1" noTextEdit="1"/>
          </p:cNvSpPr>
          <p:nvPr>
            <p:ph type="sldImg"/>
          </p:nvPr>
        </p:nvSpPr>
        <p:spPr>
          <a:solidFill>
            <a:srgbClr val="FFFFFF"/>
          </a:solidFill>
          <a:ln/>
        </p:spPr>
      </p:sp>
      <p:sp>
        <p:nvSpPr>
          <p:cNvPr id="25603"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r>
              <a:rPr lang="en-US" i="1" smtClean="0">
                <a:ea typeface="ＭＳ Ｐゴシック" charset="-128"/>
              </a:rPr>
              <a:t>Take care of illness means handling medical management such as taking medication, changing diet, or self-monitoring.</a:t>
            </a:r>
          </a:p>
          <a:p>
            <a:pPr eaLnBrk="1" hangingPunct="1"/>
            <a:r>
              <a:rPr lang="en-US" i="1" smtClean="0">
                <a:ea typeface="ＭＳ Ｐゴシック" charset="-128"/>
              </a:rPr>
              <a:t>Carrying out normal activities means creating and maintaining life roles, such as job, family, friends (how do I manage working night shift with diabetes? How do I play soccer and keep my asthma in control?)</a:t>
            </a:r>
          </a:p>
          <a:p>
            <a:pPr eaLnBrk="1" hangingPunct="1"/>
            <a:r>
              <a:rPr lang="en-US" i="1" smtClean="0">
                <a:ea typeface="ＭＳ Ｐゴシック" charset="-128"/>
              </a:rPr>
              <a:t>Emotional changes are most frequently anger, fear and frustration, often depression.   Changes view of future and relationships with others.</a:t>
            </a:r>
          </a:p>
          <a:p>
            <a:pPr eaLnBrk="1" hangingPunct="1"/>
            <a:r>
              <a:rPr lang="en-US" i="1" smtClean="0">
                <a:ea typeface="ＭＳ Ｐゴシック" charset="-128"/>
              </a:rPr>
              <a:t>When you are interacting with a patient, or designing a system to support self-management, consider if you have touched on every task.</a:t>
            </a:r>
          </a:p>
          <a:p>
            <a:pPr eaLnBrk="1" hangingPunct="1"/>
            <a:r>
              <a:rPr lang="en-US" smtClean="0">
                <a:ea typeface="ＭＳ Ｐゴシック" charset="-128"/>
              </a:rPr>
              <a:t>Corbin J, Strauss A. Unending work and care: managing chronic illness at home. San Francisco, Jossey Bass, 1988</a:t>
            </a:r>
          </a:p>
          <a:p>
            <a:pPr eaLnBrk="1" hangingPunct="1"/>
            <a:endParaRPr lang="en-US" smtClean="0">
              <a:ea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a:ln>
            <a:miter lim="800000"/>
            <a:headEnd/>
            <a:tailEnd/>
          </a:ln>
        </p:spPr>
        <p:txBody>
          <a:bodyPr/>
          <a:lstStyle/>
          <a:p>
            <a:fld id="{52F0A7A0-22D6-477B-AE10-85B605B2DCF2}" type="slidenum">
              <a:rPr lang="en-US"/>
              <a:pPr/>
              <a:t>7</a:t>
            </a:fld>
            <a:endParaRPr lang="en-US"/>
          </a:p>
        </p:txBody>
      </p:sp>
      <p:sp>
        <p:nvSpPr>
          <p:cNvPr id="27650" name="Rectangle 2"/>
          <p:cNvSpPr>
            <a:spLocks noChangeArrowheads="1" noTextEdit="1"/>
          </p:cNvSpPr>
          <p:nvPr>
            <p:ph type="sldImg"/>
          </p:nvPr>
        </p:nvSpPr>
        <p:spPr>
          <a:ln/>
        </p:spPr>
      </p:sp>
      <p:sp>
        <p:nvSpPr>
          <p:cNvPr id="27651" name="Rectangle 3"/>
          <p:cNvSpPr>
            <a:spLocks noGrp="1" noChangeArrowheads="1"/>
          </p:cNvSpPr>
          <p:nvPr>
            <p:ph type="body" idx="1"/>
          </p:nvPr>
        </p:nvSpPr>
        <p:spPr>
          <a:noFill/>
        </p:spPr>
        <p:txBody>
          <a:bodyPr/>
          <a:lstStyle/>
          <a:p>
            <a:pPr eaLnBrk="1" hangingPunct="1"/>
            <a:r>
              <a:rPr lang="en-US" i="1" smtClean="0">
                <a:ea typeface="ＭＳ Ｐゴシック" charset="-128"/>
              </a:rPr>
              <a:t>This describes the patient empowerment philosophy.  </a:t>
            </a:r>
          </a:p>
          <a:p>
            <a:pPr eaLnBrk="1" hangingPunct="1"/>
            <a:r>
              <a:rPr lang="en-US" i="1" smtClean="0">
                <a:ea typeface="ＭＳ Ｐゴシック" charset="-128"/>
              </a:rPr>
              <a:t>Need interaction of clinician</a:t>
            </a:r>
            <a:r>
              <a:rPr lang="ja-JP" altLang="en-US" i="1" smtClean="0">
                <a:ea typeface="ＭＳ Ｐゴシック" charset="-128"/>
              </a:rPr>
              <a:t>’</a:t>
            </a:r>
            <a:r>
              <a:rPr lang="en-US" altLang="ja-JP" i="1" smtClean="0">
                <a:ea typeface="ＭＳ Ｐゴシック" charset="-128"/>
              </a:rPr>
              <a:t>s ideas and patient</a:t>
            </a:r>
            <a:r>
              <a:rPr lang="ja-JP" altLang="en-US" i="1" smtClean="0">
                <a:ea typeface="ＭＳ Ｐゴシック" charset="-128"/>
              </a:rPr>
              <a:t>’</a:t>
            </a:r>
            <a:r>
              <a:rPr lang="en-US" altLang="ja-JP" i="1" smtClean="0">
                <a:ea typeface="ＭＳ Ｐゴシック" charset="-128"/>
              </a:rPr>
              <a:t>s ideas.</a:t>
            </a:r>
          </a:p>
          <a:p>
            <a:pPr eaLnBrk="1" hangingPunct="1"/>
            <a:r>
              <a:rPr lang="en-US" i="1" smtClean="0">
                <a:ea typeface="ＭＳ Ｐゴシック" charset="-128"/>
              </a:rPr>
              <a:t>Professionals may blame pts for poor outcomes, attribute it to noncompliance, denial. </a:t>
            </a:r>
          </a:p>
          <a:p>
            <a:pPr eaLnBrk="1" hangingPunct="1"/>
            <a:r>
              <a:rPr lang="en-US" i="1" smtClean="0">
                <a:ea typeface="ＭＳ Ｐゴシック" charset="-128"/>
              </a:rPr>
              <a:t>If we accept that pts define their problems, compliance and adherence aren</a:t>
            </a:r>
            <a:r>
              <a:rPr lang="ja-JP" altLang="en-US" i="1" smtClean="0">
                <a:ea typeface="ＭＳ Ｐゴシック" charset="-128"/>
              </a:rPr>
              <a:t>’</a:t>
            </a:r>
            <a:r>
              <a:rPr lang="en-US" altLang="ja-JP" i="1" smtClean="0">
                <a:ea typeface="ＭＳ Ｐゴシック" charset="-128"/>
              </a:rPr>
              <a:t>t relevant concepts.  </a:t>
            </a:r>
            <a:endParaRPr lang="en-US" i="1" smtClean="0">
              <a:ea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a:ln>
            <a:miter lim="800000"/>
            <a:headEnd/>
            <a:tailEnd/>
          </a:ln>
        </p:spPr>
        <p:txBody>
          <a:bodyPr/>
          <a:lstStyle/>
          <a:p>
            <a:fld id="{629E4881-C13A-481C-B2D4-F88034C0AEBC}" type="slidenum">
              <a:rPr lang="en-US"/>
              <a:pPr/>
              <a:t>8</a:t>
            </a:fld>
            <a:endParaRPr lang="en-US"/>
          </a:p>
        </p:txBody>
      </p:sp>
      <p:sp>
        <p:nvSpPr>
          <p:cNvPr id="29698" name="Rectangle 2"/>
          <p:cNvSpPr>
            <a:spLocks noChangeArrowheads="1" noTextEdit="1"/>
          </p:cNvSpPr>
          <p:nvPr>
            <p:ph type="sldImg"/>
          </p:nvPr>
        </p:nvSpPr>
        <p:spPr>
          <a:ln/>
        </p:spPr>
      </p:sp>
      <p:sp>
        <p:nvSpPr>
          <p:cNvPr id="29699" name="Rectangle 3"/>
          <p:cNvSpPr>
            <a:spLocks noGrp="1" noChangeArrowheads="1"/>
          </p:cNvSpPr>
          <p:nvPr>
            <p:ph type="body" idx="1"/>
          </p:nvPr>
        </p:nvSpPr>
        <p:spPr>
          <a:noFill/>
        </p:spPr>
        <p:txBody>
          <a:bodyPr/>
          <a:lstStyle/>
          <a:p>
            <a:pPr eaLnBrk="1" hangingPunct="1"/>
            <a:r>
              <a:rPr lang="en-US" smtClean="0">
                <a:ea typeface="ＭＳ Ｐゴシック" charset="-128"/>
              </a:rPr>
              <a:t>Not sage on the stage, but the guide on the side (Karen Artz)</a:t>
            </a:r>
          </a:p>
          <a:p>
            <a:pPr eaLnBrk="1" hangingPunct="1"/>
            <a:endParaRPr lang="en-US" smtClean="0">
              <a:ea typeface="ＭＳ Ｐゴシック" charset="-128"/>
            </a:endParaRPr>
          </a:p>
          <a:p>
            <a:pPr eaLnBrk="1" hangingPunct="1"/>
            <a:r>
              <a:rPr lang="en-US" smtClean="0">
                <a:ea typeface="ＭＳ Ｐゴシック" charset="-128"/>
              </a:rPr>
              <a:t>Source: ICIC</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a:ln>
            <a:miter lim="800000"/>
            <a:headEnd/>
            <a:tailEnd/>
          </a:ln>
        </p:spPr>
        <p:txBody>
          <a:bodyPr/>
          <a:lstStyle/>
          <a:p>
            <a:fld id="{504BDD58-0C32-45C5-B65C-6731875E5B18}" type="slidenum">
              <a:rPr lang="en-US"/>
              <a:pPr/>
              <a:t>9</a:t>
            </a:fld>
            <a:endParaRPr lang="en-US"/>
          </a:p>
        </p:txBody>
      </p:sp>
      <p:sp>
        <p:nvSpPr>
          <p:cNvPr id="31746" name="Rectangle 2"/>
          <p:cNvSpPr>
            <a:spLocks noChangeArrowheads="1" noTextEdit="1"/>
          </p:cNvSpPr>
          <p:nvPr>
            <p:ph type="sldImg"/>
          </p:nvPr>
        </p:nvSpPr>
        <p:spPr>
          <a:ln/>
        </p:spPr>
      </p:sp>
      <p:sp>
        <p:nvSpPr>
          <p:cNvPr id="31747" name="Rectangle 3"/>
          <p:cNvSpPr>
            <a:spLocks noGrp="1" noChangeArrowheads="1"/>
          </p:cNvSpPr>
          <p:nvPr>
            <p:ph type="body" idx="1"/>
          </p:nvPr>
        </p:nvSpPr>
        <p:spPr>
          <a:noFill/>
        </p:spPr>
        <p:txBody>
          <a:bodyPr/>
          <a:lstStyle/>
          <a:p>
            <a:pPr eaLnBrk="1" hangingPunct="1">
              <a:spcBef>
                <a:spcPct val="0"/>
              </a:spcBef>
            </a:pPr>
            <a:r>
              <a:rPr lang="en-US" i="1" smtClean="0">
                <a:latin typeface="Arial Rounded MT Bold" pitchFamily="34" charset="0"/>
                <a:ea typeface="ＭＳ Ｐゴシック" charset="-128"/>
              </a:rPr>
              <a:t>One way to make sure that you are using effective strategies is to incorporate the 5 A</a:t>
            </a:r>
            <a:r>
              <a:rPr lang="ja-JP" altLang="en-US" i="1" smtClean="0">
                <a:latin typeface="Arial Rounded MT Bold" pitchFamily="34" charset="0"/>
                <a:ea typeface="ＭＳ Ｐゴシック" charset="-128"/>
              </a:rPr>
              <a:t>’</a:t>
            </a:r>
            <a:r>
              <a:rPr lang="en-US" altLang="ja-JP" i="1" smtClean="0">
                <a:latin typeface="Arial Rounded MT Bold" pitchFamily="34" charset="0"/>
                <a:ea typeface="ＭＳ Ｐゴシック" charset="-128"/>
              </a:rPr>
              <a:t>s into care.</a:t>
            </a:r>
          </a:p>
          <a:p>
            <a:pPr eaLnBrk="1" hangingPunct="1">
              <a:spcBef>
                <a:spcPct val="0"/>
              </a:spcBef>
            </a:pPr>
            <a:r>
              <a:rPr lang="en-US" i="1" smtClean="0">
                <a:latin typeface="Arial Rounded MT Bold" pitchFamily="34" charset="0"/>
                <a:ea typeface="ＭＳ Ｐゴシック" charset="-128"/>
              </a:rPr>
              <a:t>Assess, Advise, Agree, Assist, Arrange.</a:t>
            </a:r>
          </a:p>
          <a:p>
            <a:pPr eaLnBrk="1" hangingPunct="1">
              <a:spcBef>
                <a:spcPct val="0"/>
              </a:spcBef>
            </a:pPr>
            <a:r>
              <a:rPr lang="en-US" i="1" smtClean="0">
                <a:latin typeface="Arial Rounded MT Bold" pitchFamily="34" charset="0"/>
                <a:ea typeface="ＭＳ Ｐゴシック" charset="-128"/>
              </a:rPr>
              <a:t>This diagram draws on the 5 A</a:t>
            </a:r>
            <a:r>
              <a:rPr lang="ja-JP" altLang="en-US" i="1" smtClean="0">
                <a:latin typeface="Arial Rounded MT Bold" pitchFamily="34" charset="0"/>
                <a:ea typeface="ＭＳ Ｐゴシック" charset="-128"/>
              </a:rPr>
              <a:t>’</a:t>
            </a:r>
            <a:r>
              <a:rPr lang="en-US" altLang="ja-JP" i="1" smtClean="0">
                <a:latin typeface="Arial Rounded MT Bold" pitchFamily="34" charset="0"/>
                <a:ea typeface="ＭＳ Ｐゴシック" charset="-128"/>
              </a:rPr>
              <a:t>s that some of you may be familiar with from smoking cessation brief counseling.  </a:t>
            </a:r>
          </a:p>
          <a:p>
            <a:pPr eaLnBrk="1" hangingPunct="1">
              <a:spcBef>
                <a:spcPct val="0"/>
              </a:spcBef>
            </a:pPr>
            <a:r>
              <a:rPr lang="en-US" i="1" smtClean="0">
                <a:latin typeface="Arial Rounded MT Bold" pitchFamily="34" charset="0"/>
                <a:ea typeface="ＭＳ Ｐゴシック" charset="-128"/>
              </a:rPr>
              <a:t>(Start at the top and go around the figure, reviewing each A.)</a:t>
            </a:r>
          </a:p>
          <a:p>
            <a:pPr eaLnBrk="1" hangingPunct="1">
              <a:spcBef>
                <a:spcPct val="0"/>
              </a:spcBef>
            </a:pPr>
            <a:r>
              <a:rPr lang="en-US" i="1" smtClean="0">
                <a:latin typeface="Arial Rounded MT Bold" pitchFamily="34" charset="0"/>
                <a:ea typeface="ＭＳ Ｐゴシック" charset="-128"/>
              </a:rPr>
              <a:t>The central activity is the creation of a Personal Action Plan. </a:t>
            </a:r>
          </a:p>
          <a:p>
            <a:pPr eaLnBrk="1" hangingPunct="1">
              <a:spcBef>
                <a:spcPct val="0"/>
              </a:spcBef>
            </a:pPr>
            <a:endParaRPr lang="en-US" smtClean="0">
              <a:latin typeface="Arial Rounded MT Bold" pitchFamily="34" charset="0"/>
              <a:ea typeface="ＭＳ Ｐゴシック" charset="-128"/>
            </a:endParaRPr>
          </a:p>
          <a:p>
            <a:pPr eaLnBrk="1" hangingPunct="1">
              <a:spcBef>
                <a:spcPct val="0"/>
              </a:spcBef>
            </a:pPr>
            <a:r>
              <a:rPr lang="en-US" smtClean="0">
                <a:latin typeface="Arial Rounded MT Bold" pitchFamily="34" charset="0"/>
                <a:ea typeface="ＭＳ Ｐゴシック" charset="-128"/>
              </a:rPr>
              <a:t>Glasgow RE, et al (2002) </a:t>
            </a:r>
            <a:r>
              <a:rPr lang="en-US" i="1" smtClean="0">
                <a:latin typeface="Arial Rounded MT Bold" pitchFamily="34" charset="0"/>
                <a:ea typeface="ＭＳ Ｐゴシック" charset="-128"/>
              </a:rPr>
              <a:t>Ann Beh Med 24(2):80-87 </a:t>
            </a:r>
            <a:endParaRPr lang="en-US" smtClean="0">
              <a:latin typeface="Arial Rounded MT Bold" pitchFamily="34" charset="0"/>
              <a:ea typeface="ＭＳ Ｐゴシック" charset="-128"/>
            </a:endParaRPr>
          </a:p>
          <a:p>
            <a:pPr eaLnBrk="1" hangingPunct="1"/>
            <a:endParaRPr lang="en-US" smtClean="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w="9525">
              <a:noFill/>
              <a:miter lim="800000"/>
              <a:headEnd/>
              <a:tailEnd/>
            </a:ln>
          </p:spPr>
          <p:txBody>
            <a:bodyPr wrap="none" anchor="ctr"/>
            <a:lstStyle/>
            <a:p>
              <a:pPr algn="ctr"/>
              <a:endParaRPr kumimoji="1" lang="en-CA" sz="240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p:spPr>
          <p:txBody>
            <a:bodyPr wrap="none" anchor="ctr"/>
            <a:lstStyle/>
            <a:p>
              <a:pPr algn="ctr"/>
              <a:endParaRPr kumimoji="1" lang="en-CA" sz="240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p:spPr>
          <p:txBody>
            <a:bodyPr wrap="none" anchor="ctr"/>
            <a:lstStyle/>
            <a:p>
              <a:endParaRPr lang="en-US"/>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p:spPr>
          <p:txBody>
            <a:bodyPr wrap="none" anchor="ctr"/>
            <a:lstStyle/>
            <a:p>
              <a:endParaRPr lang="en-US"/>
            </a:p>
          </p:txBody>
        </p:sp>
      </p:grpSp>
      <p:sp>
        <p:nvSpPr>
          <p:cNvPr id="134152"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pPr lvl="0"/>
            <a:r>
              <a:rPr lang="en-CA" noProof="0" smtClean="0"/>
              <a:t>Click to edit Master subtitle style</a:t>
            </a:r>
          </a:p>
        </p:txBody>
      </p:sp>
      <p:sp>
        <p:nvSpPr>
          <p:cNvPr id="134156"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pPr lvl="0"/>
            <a:r>
              <a:rPr lang="en-CA" noProof="0" smtClean="0"/>
              <a:t>Click to edit Master title style</a:t>
            </a:r>
          </a:p>
        </p:txBody>
      </p:sp>
      <p:sp>
        <p:nvSpPr>
          <p:cNvPr id="10" name="Rectangle 9"/>
          <p:cNvSpPr>
            <a:spLocks noGrp="1" noChangeArrowheads="1"/>
          </p:cNvSpPr>
          <p:nvPr>
            <p:ph type="dt" sz="quarter" idx="10"/>
          </p:nvPr>
        </p:nvSpPr>
        <p:spPr/>
        <p:txBody>
          <a:bodyPr/>
          <a:lstStyle>
            <a:lvl1pPr>
              <a:defRPr>
                <a:solidFill>
                  <a:schemeClr val="bg1"/>
                </a:solidFill>
              </a:defRPr>
            </a:lvl1pPr>
          </a:lstStyle>
          <a:p>
            <a:pPr>
              <a:defRPr/>
            </a:pPr>
            <a:endParaRPr lang="en-CA"/>
          </a:p>
        </p:txBody>
      </p:sp>
      <p:sp>
        <p:nvSpPr>
          <p:cNvPr id="11" name="Rectangle 10"/>
          <p:cNvSpPr>
            <a:spLocks noGrp="1" noChangeArrowheads="1"/>
          </p:cNvSpPr>
          <p:nvPr>
            <p:ph type="ftr" sz="quarter" idx="11"/>
          </p:nvPr>
        </p:nvSpPr>
        <p:spPr/>
        <p:txBody>
          <a:bodyPr/>
          <a:lstStyle>
            <a:lvl1pPr algn="r">
              <a:defRPr/>
            </a:lvl1pPr>
          </a:lstStyle>
          <a:p>
            <a:pPr>
              <a:defRPr/>
            </a:pPr>
            <a:endParaRPr lang="en-CA"/>
          </a:p>
        </p:txBody>
      </p:sp>
      <p:sp>
        <p:nvSpPr>
          <p:cNvPr id="12" name="Rectangle 11"/>
          <p:cNvSpPr>
            <a:spLocks noGrp="1" noChangeArrowheads="1"/>
          </p:cNvSpPr>
          <p:nvPr>
            <p:ph type="sldNum" sz="quarter" idx="12"/>
          </p:nvPr>
        </p:nvSpPr>
        <p:spPr>
          <a:xfrm>
            <a:off x="76200" y="6248400"/>
            <a:ext cx="587375" cy="488950"/>
          </a:xfrm>
        </p:spPr>
        <p:txBody>
          <a:bodyPr anchorCtr="0"/>
          <a:lstStyle>
            <a:lvl1pPr>
              <a:defRPr/>
            </a:lvl1pPr>
          </a:lstStyle>
          <a:p>
            <a:fld id="{35BF19BA-BC9B-4797-A4C5-B8C434271F5F}" type="slidenum">
              <a:rPr lang="en-CA"/>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CA"/>
          </a:p>
        </p:txBody>
      </p:sp>
      <p:sp>
        <p:nvSpPr>
          <p:cNvPr id="5" name="Rectangle 12"/>
          <p:cNvSpPr>
            <a:spLocks noGrp="1" noChangeArrowheads="1"/>
          </p:cNvSpPr>
          <p:nvPr>
            <p:ph type="ftr" sz="quarter" idx="11"/>
          </p:nvPr>
        </p:nvSpPr>
        <p:spPr>
          <a:ln/>
        </p:spPr>
        <p:txBody>
          <a:bodyPr/>
          <a:lstStyle>
            <a:lvl1pPr>
              <a:defRPr/>
            </a:lvl1pPr>
          </a:lstStyle>
          <a:p>
            <a:pPr>
              <a:defRPr/>
            </a:pPr>
            <a:endParaRPr lang="en-CA"/>
          </a:p>
        </p:txBody>
      </p:sp>
      <p:sp>
        <p:nvSpPr>
          <p:cNvPr id="6" name="Rectangle 13"/>
          <p:cNvSpPr>
            <a:spLocks noGrp="1" noChangeArrowheads="1"/>
          </p:cNvSpPr>
          <p:nvPr>
            <p:ph type="sldNum" sz="quarter" idx="12"/>
          </p:nvPr>
        </p:nvSpPr>
        <p:spPr>
          <a:ln/>
        </p:spPr>
        <p:txBody>
          <a:bodyPr/>
          <a:lstStyle>
            <a:lvl1pPr>
              <a:defRPr/>
            </a:lvl1pPr>
          </a:lstStyle>
          <a:p>
            <a:fld id="{FDAB8BC0-4929-41F4-8F80-02AD82CE80A8}" type="slidenum">
              <a:rPr lang="en-CA"/>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CA"/>
          </a:p>
        </p:txBody>
      </p:sp>
      <p:sp>
        <p:nvSpPr>
          <p:cNvPr id="5" name="Rectangle 12"/>
          <p:cNvSpPr>
            <a:spLocks noGrp="1" noChangeArrowheads="1"/>
          </p:cNvSpPr>
          <p:nvPr>
            <p:ph type="ftr" sz="quarter" idx="11"/>
          </p:nvPr>
        </p:nvSpPr>
        <p:spPr>
          <a:ln/>
        </p:spPr>
        <p:txBody>
          <a:bodyPr/>
          <a:lstStyle>
            <a:lvl1pPr>
              <a:defRPr/>
            </a:lvl1pPr>
          </a:lstStyle>
          <a:p>
            <a:pPr>
              <a:defRPr/>
            </a:pPr>
            <a:endParaRPr lang="en-CA"/>
          </a:p>
        </p:txBody>
      </p:sp>
      <p:sp>
        <p:nvSpPr>
          <p:cNvPr id="6" name="Rectangle 13"/>
          <p:cNvSpPr>
            <a:spLocks noGrp="1" noChangeArrowheads="1"/>
          </p:cNvSpPr>
          <p:nvPr>
            <p:ph type="sldNum" sz="quarter" idx="12"/>
          </p:nvPr>
        </p:nvSpPr>
        <p:spPr>
          <a:ln/>
        </p:spPr>
        <p:txBody>
          <a:bodyPr/>
          <a:lstStyle>
            <a:lvl1pPr>
              <a:defRPr/>
            </a:lvl1pPr>
          </a:lstStyle>
          <a:p>
            <a:fld id="{2A147E4C-0669-4BE6-BB20-AD7F4F060662}" type="slidenum">
              <a:rPr lang="en-CA"/>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CA"/>
          </a:p>
        </p:txBody>
      </p:sp>
      <p:sp>
        <p:nvSpPr>
          <p:cNvPr id="5" name="Rectangle 12"/>
          <p:cNvSpPr>
            <a:spLocks noGrp="1" noChangeArrowheads="1"/>
          </p:cNvSpPr>
          <p:nvPr>
            <p:ph type="ftr" sz="quarter" idx="11"/>
          </p:nvPr>
        </p:nvSpPr>
        <p:spPr>
          <a:ln/>
        </p:spPr>
        <p:txBody>
          <a:bodyPr/>
          <a:lstStyle>
            <a:lvl1pPr>
              <a:defRPr/>
            </a:lvl1pPr>
          </a:lstStyle>
          <a:p>
            <a:pPr>
              <a:defRPr/>
            </a:pPr>
            <a:endParaRPr lang="en-CA"/>
          </a:p>
        </p:txBody>
      </p:sp>
      <p:sp>
        <p:nvSpPr>
          <p:cNvPr id="6" name="Rectangle 13"/>
          <p:cNvSpPr>
            <a:spLocks noGrp="1" noChangeArrowheads="1"/>
          </p:cNvSpPr>
          <p:nvPr>
            <p:ph type="sldNum" sz="quarter" idx="12"/>
          </p:nvPr>
        </p:nvSpPr>
        <p:spPr>
          <a:ln/>
        </p:spPr>
        <p:txBody>
          <a:bodyPr/>
          <a:lstStyle>
            <a:lvl1pPr>
              <a:defRPr/>
            </a:lvl1pPr>
          </a:lstStyle>
          <a:p>
            <a:fld id="{1A60FB5F-5E9E-4678-ABAB-3E96D151C9C5}" type="slidenum">
              <a:rPr lang="en-CA"/>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CA"/>
          </a:p>
        </p:txBody>
      </p:sp>
      <p:sp>
        <p:nvSpPr>
          <p:cNvPr id="5" name="Rectangle 12"/>
          <p:cNvSpPr>
            <a:spLocks noGrp="1" noChangeArrowheads="1"/>
          </p:cNvSpPr>
          <p:nvPr>
            <p:ph type="ftr" sz="quarter" idx="11"/>
          </p:nvPr>
        </p:nvSpPr>
        <p:spPr>
          <a:ln/>
        </p:spPr>
        <p:txBody>
          <a:bodyPr/>
          <a:lstStyle>
            <a:lvl1pPr>
              <a:defRPr/>
            </a:lvl1pPr>
          </a:lstStyle>
          <a:p>
            <a:pPr>
              <a:defRPr/>
            </a:pPr>
            <a:endParaRPr lang="en-CA"/>
          </a:p>
        </p:txBody>
      </p:sp>
      <p:sp>
        <p:nvSpPr>
          <p:cNvPr id="6" name="Rectangle 13"/>
          <p:cNvSpPr>
            <a:spLocks noGrp="1" noChangeArrowheads="1"/>
          </p:cNvSpPr>
          <p:nvPr>
            <p:ph type="sldNum" sz="quarter" idx="12"/>
          </p:nvPr>
        </p:nvSpPr>
        <p:spPr>
          <a:ln/>
        </p:spPr>
        <p:txBody>
          <a:bodyPr/>
          <a:lstStyle>
            <a:lvl1pPr>
              <a:defRPr/>
            </a:lvl1pPr>
          </a:lstStyle>
          <a:p>
            <a:fld id="{22BE5A26-2BB7-4387-ABD0-8E06BD9077E2}" type="slidenum">
              <a:rPr lang="en-CA"/>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CA"/>
          </a:p>
        </p:txBody>
      </p:sp>
      <p:sp>
        <p:nvSpPr>
          <p:cNvPr id="6" name="Rectangle 12"/>
          <p:cNvSpPr>
            <a:spLocks noGrp="1" noChangeArrowheads="1"/>
          </p:cNvSpPr>
          <p:nvPr>
            <p:ph type="ftr" sz="quarter" idx="11"/>
          </p:nvPr>
        </p:nvSpPr>
        <p:spPr>
          <a:ln/>
        </p:spPr>
        <p:txBody>
          <a:bodyPr/>
          <a:lstStyle>
            <a:lvl1pPr>
              <a:defRPr/>
            </a:lvl1pPr>
          </a:lstStyle>
          <a:p>
            <a:pPr>
              <a:defRPr/>
            </a:pPr>
            <a:endParaRPr lang="en-CA"/>
          </a:p>
        </p:txBody>
      </p:sp>
      <p:sp>
        <p:nvSpPr>
          <p:cNvPr id="7" name="Rectangle 13"/>
          <p:cNvSpPr>
            <a:spLocks noGrp="1" noChangeArrowheads="1"/>
          </p:cNvSpPr>
          <p:nvPr>
            <p:ph type="sldNum" sz="quarter" idx="12"/>
          </p:nvPr>
        </p:nvSpPr>
        <p:spPr>
          <a:ln/>
        </p:spPr>
        <p:txBody>
          <a:bodyPr/>
          <a:lstStyle>
            <a:lvl1pPr>
              <a:defRPr/>
            </a:lvl1pPr>
          </a:lstStyle>
          <a:p>
            <a:fld id="{94F512B9-3753-456D-961B-94068477E8F7}" type="slidenum">
              <a:rPr lang="en-CA"/>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CA"/>
          </a:p>
        </p:txBody>
      </p:sp>
      <p:sp>
        <p:nvSpPr>
          <p:cNvPr id="8" name="Rectangle 12"/>
          <p:cNvSpPr>
            <a:spLocks noGrp="1" noChangeArrowheads="1"/>
          </p:cNvSpPr>
          <p:nvPr>
            <p:ph type="ftr" sz="quarter" idx="11"/>
          </p:nvPr>
        </p:nvSpPr>
        <p:spPr>
          <a:ln/>
        </p:spPr>
        <p:txBody>
          <a:bodyPr/>
          <a:lstStyle>
            <a:lvl1pPr>
              <a:defRPr/>
            </a:lvl1pPr>
          </a:lstStyle>
          <a:p>
            <a:pPr>
              <a:defRPr/>
            </a:pPr>
            <a:endParaRPr lang="en-CA"/>
          </a:p>
        </p:txBody>
      </p:sp>
      <p:sp>
        <p:nvSpPr>
          <p:cNvPr id="9" name="Rectangle 13"/>
          <p:cNvSpPr>
            <a:spLocks noGrp="1" noChangeArrowheads="1"/>
          </p:cNvSpPr>
          <p:nvPr>
            <p:ph type="sldNum" sz="quarter" idx="12"/>
          </p:nvPr>
        </p:nvSpPr>
        <p:spPr>
          <a:ln/>
        </p:spPr>
        <p:txBody>
          <a:bodyPr/>
          <a:lstStyle>
            <a:lvl1pPr>
              <a:defRPr/>
            </a:lvl1pPr>
          </a:lstStyle>
          <a:p>
            <a:fld id="{3D0CFB0A-464C-44F4-8717-BE7832A542C4}" type="slidenum">
              <a:rPr lang="en-CA"/>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CA"/>
          </a:p>
        </p:txBody>
      </p:sp>
      <p:sp>
        <p:nvSpPr>
          <p:cNvPr id="4" name="Rectangle 12"/>
          <p:cNvSpPr>
            <a:spLocks noGrp="1" noChangeArrowheads="1"/>
          </p:cNvSpPr>
          <p:nvPr>
            <p:ph type="ftr" sz="quarter" idx="11"/>
          </p:nvPr>
        </p:nvSpPr>
        <p:spPr>
          <a:ln/>
        </p:spPr>
        <p:txBody>
          <a:bodyPr/>
          <a:lstStyle>
            <a:lvl1pPr>
              <a:defRPr/>
            </a:lvl1pPr>
          </a:lstStyle>
          <a:p>
            <a:pPr>
              <a:defRPr/>
            </a:pPr>
            <a:endParaRPr lang="en-CA"/>
          </a:p>
        </p:txBody>
      </p:sp>
      <p:sp>
        <p:nvSpPr>
          <p:cNvPr id="5" name="Rectangle 13"/>
          <p:cNvSpPr>
            <a:spLocks noGrp="1" noChangeArrowheads="1"/>
          </p:cNvSpPr>
          <p:nvPr>
            <p:ph type="sldNum" sz="quarter" idx="12"/>
          </p:nvPr>
        </p:nvSpPr>
        <p:spPr>
          <a:ln/>
        </p:spPr>
        <p:txBody>
          <a:bodyPr/>
          <a:lstStyle>
            <a:lvl1pPr>
              <a:defRPr/>
            </a:lvl1pPr>
          </a:lstStyle>
          <a:p>
            <a:fld id="{0DF8A904-F897-4B9F-A797-DDA738312F9A}" type="slidenum">
              <a:rPr lang="en-CA"/>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CA"/>
          </a:p>
        </p:txBody>
      </p:sp>
      <p:sp>
        <p:nvSpPr>
          <p:cNvPr id="3" name="Rectangle 12"/>
          <p:cNvSpPr>
            <a:spLocks noGrp="1" noChangeArrowheads="1"/>
          </p:cNvSpPr>
          <p:nvPr>
            <p:ph type="ftr" sz="quarter" idx="11"/>
          </p:nvPr>
        </p:nvSpPr>
        <p:spPr>
          <a:ln/>
        </p:spPr>
        <p:txBody>
          <a:bodyPr/>
          <a:lstStyle>
            <a:lvl1pPr>
              <a:defRPr/>
            </a:lvl1pPr>
          </a:lstStyle>
          <a:p>
            <a:pPr>
              <a:defRPr/>
            </a:pPr>
            <a:endParaRPr lang="en-CA"/>
          </a:p>
        </p:txBody>
      </p:sp>
      <p:sp>
        <p:nvSpPr>
          <p:cNvPr id="4" name="Rectangle 13"/>
          <p:cNvSpPr>
            <a:spLocks noGrp="1" noChangeArrowheads="1"/>
          </p:cNvSpPr>
          <p:nvPr>
            <p:ph type="sldNum" sz="quarter" idx="12"/>
          </p:nvPr>
        </p:nvSpPr>
        <p:spPr>
          <a:ln/>
        </p:spPr>
        <p:txBody>
          <a:bodyPr/>
          <a:lstStyle>
            <a:lvl1pPr>
              <a:defRPr/>
            </a:lvl1pPr>
          </a:lstStyle>
          <a:p>
            <a:fld id="{2601B9AA-B4E9-49C2-8780-BCB2A8F54F64}" type="slidenum">
              <a:rPr lang="en-CA"/>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CA"/>
          </a:p>
        </p:txBody>
      </p:sp>
      <p:sp>
        <p:nvSpPr>
          <p:cNvPr id="6" name="Rectangle 12"/>
          <p:cNvSpPr>
            <a:spLocks noGrp="1" noChangeArrowheads="1"/>
          </p:cNvSpPr>
          <p:nvPr>
            <p:ph type="ftr" sz="quarter" idx="11"/>
          </p:nvPr>
        </p:nvSpPr>
        <p:spPr>
          <a:ln/>
        </p:spPr>
        <p:txBody>
          <a:bodyPr/>
          <a:lstStyle>
            <a:lvl1pPr>
              <a:defRPr/>
            </a:lvl1pPr>
          </a:lstStyle>
          <a:p>
            <a:pPr>
              <a:defRPr/>
            </a:pPr>
            <a:endParaRPr lang="en-CA"/>
          </a:p>
        </p:txBody>
      </p:sp>
      <p:sp>
        <p:nvSpPr>
          <p:cNvPr id="7" name="Rectangle 13"/>
          <p:cNvSpPr>
            <a:spLocks noGrp="1" noChangeArrowheads="1"/>
          </p:cNvSpPr>
          <p:nvPr>
            <p:ph type="sldNum" sz="quarter" idx="12"/>
          </p:nvPr>
        </p:nvSpPr>
        <p:spPr>
          <a:ln/>
        </p:spPr>
        <p:txBody>
          <a:bodyPr/>
          <a:lstStyle>
            <a:lvl1pPr>
              <a:defRPr/>
            </a:lvl1pPr>
          </a:lstStyle>
          <a:p>
            <a:fld id="{BD406746-9F23-4404-B9DC-FE7D9F99103F}" type="slidenum">
              <a:rPr lang="en-CA"/>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CA"/>
          </a:p>
        </p:txBody>
      </p:sp>
      <p:sp>
        <p:nvSpPr>
          <p:cNvPr id="6" name="Rectangle 12"/>
          <p:cNvSpPr>
            <a:spLocks noGrp="1" noChangeArrowheads="1"/>
          </p:cNvSpPr>
          <p:nvPr>
            <p:ph type="ftr" sz="quarter" idx="11"/>
          </p:nvPr>
        </p:nvSpPr>
        <p:spPr>
          <a:ln/>
        </p:spPr>
        <p:txBody>
          <a:bodyPr/>
          <a:lstStyle>
            <a:lvl1pPr>
              <a:defRPr/>
            </a:lvl1pPr>
          </a:lstStyle>
          <a:p>
            <a:pPr>
              <a:defRPr/>
            </a:pPr>
            <a:endParaRPr lang="en-CA"/>
          </a:p>
        </p:txBody>
      </p:sp>
      <p:sp>
        <p:nvSpPr>
          <p:cNvPr id="7" name="Rectangle 13"/>
          <p:cNvSpPr>
            <a:spLocks noGrp="1" noChangeArrowheads="1"/>
          </p:cNvSpPr>
          <p:nvPr>
            <p:ph type="sldNum" sz="quarter" idx="12"/>
          </p:nvPr>
        </p:nvSpPr>
        <p:spPr>
          <a:ln/>
        </p:spPr>
        <p:txBody>
          <a:bodyPr/>
          <a:lstStyle>
            <a:lvl1pPr>
              <a:defRPr/>
            </a:lvl1pPr>
          </a:lstStyle>
          <a:p>
            <a:fld id="{51E6A8BF-A444-4BB3-8B0D-402809C7D32A}" type="slidenum">
              <a:rPr lang="en-CA"/>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7620000" cy="6858000"/>
            <a:chOff x="0" y="0"/>
            <a:chExt cx="4800" cy="4320"/>
          </a:xfrm>
        </p:grpSpPr>
        <p:grpSp>
          <p:nvGrpSpPr>
            <p:cNvPr id="1032" name="Group 3"/>
            <p:cNvGrpSpPr>
              <a:grpSpLocks/>
            </p:cNvGrpSpPr>
            <p:nvPr userDrawn="1"/>
          </p:nvGrpSpPr>
          <p:grpSpPr bwMode="auto">
            <a:xfrm>
              <a:off x="0" y="0"/>
              <a:ext cx="2016" cy="4320"/>
              <a:chOff x="0" y="0"/>
              <a:chExt cx="2016" cy="4320"/>
            </a:xfrm>
          </p:grpSpPr>
          <p:sp>
            <p:nvSpPr>
              <p:cNvPr id="103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p:spPr>
            <p:txBody>
              <a:bodyPr wrap="none" anchor="ctr"/>
              <a:lstStyle/>
              <a:p>
                <a:endParaRPr lang="en-US"/>
              </a:p>
            </p:txBody>
          </p:sp>
          <p:sp>
            <p:nvSpPr>
              <p:cNvPr id="1037" name="Freeform 5"/>
              <p:cNvSpPr>
                <a:spLocks/>
              </p:cNvSpPr>
              <p:nvPr userDrawn="1"/>
            </p:nvSpPr>
            <p:spPr bwMode="auto">
              <a:xfrm>
                <a:off x="288" y="0"/>
                <a:ext cx="1728" cy="735"/>
              </a:xfrm>
              <a:custGeom>
                <a:avLst/>
                <a:gdLst>
                  <a:gd name="T0" fmla="*/ 1728 w 1728"/>
                  <a:gd name="T1" fmla="*/ 0 h 735"/>
                  <a:gd name="T2" fmla="*/ 1728 w 1728"/>
                  <a:gd name="T3" fmla="*/ 480 h 735"/>
                  <a:gd name="T4" fmla="*/ 380 w 1728"/>
                  <a:gd name="T5" fmla="*/ 482 h 735"/>
                  <a:gd name="T6" fmla="*/ 354 w 1728"/>
                  <a:gd name="T7" fmla="*/ 480 h 735"/>
                  <a:gd name="T8" fmla="*/ 308 w 1728"/>
                  <a:gd name="T9" fmla="*/ 489 h 735"/>
                  <a:gd name="T10" fmla="*/ 246 w 1728"/>
                  <a:gd name="T11" fmla="*/ 531 h 735"/>
                  <a:gd name="T12" fmla="*/ 206 w 1728"/>
                  <a:gd name="T13" fmla="*/ 597 h 735"/>
                  <a:gd name="T14" fmla="*/ 192 w 1728"/>
                  <a:gd name="T15" fmla="*/ 666 h 735"/>
                  <a:gd name="T16" fmla="*/ 192 w 1728"/>
                  <a:gd name="T17" fmla="*/ 735 h 735"/>
                  <a:gd name="T18" fmla="*/ 0 w 1728"/>
                  <a:gd name="T19" fmla="*/ 735 h 735"/>
                  <a:gd name="T20" fmla="*/ 0 w 1728"/>
                  <a:gd name="T21" fmla="*/ 480 h 735"/>
                  <a:gd name="T22" fmla="*/ 0 w 1728"/>
                  <a:gd name="T23" fmla="*/ 0 h 735"/>
                  <a:gd name="T24" fmla="*/ 1728 w 1728"/>
                  <a:gd name="T25" fmla="*/ 0 h 7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p:spPr>
            <p:txBody>
              <a:bodyPr wrap="none"/>
              <a:lstStyle/>
              <a:p>
                <a:endParaRPr lang="en-US"/>
              </a:p>
            </p:txBody>
          </p:sp>
        </p:grpSp>
        <p:grpSp>
          <p:nvGrpSpPr>
            <p:cNvPr id="1033" name="Group 6"/>
            <p:cNvGrpSpPr>
              <a:grpSpLocks/>
            </p:cNvGrpSpPr>
            <p:nvPr/>
          </p:nvGrpSpPr>
          <p:grpSpPr bwMode="auto">
            <a:xfrm>
              <a:off x="144" y="1248"/>
              <a:ext cx="4656" cy="201"/>
              <a:chOff x="144" y="1248"/>
              <a:chExt cx="4656" cy="201"/>
            </a:xfrm>
          </p:grpSpPr>
          <p:sp>
            <p:nvSpPr>
              <p:cNvPr id="1034"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p:spPr>
            <p:txBody>
              <a:bodyPr wrap="none" anchor="ctr"/>
              <a:lstStyle/>
              <a:p>
                <a:endParaRPr lang="en-US"/>
              </a:p>
            </p:txBody>
          </p:sp>
          <p:sp>
            <p:nvSpPr>
              <p:cNvPr id="1035"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p:spPr>
            <p:txBody>
              <a:bodyPr wrap="none" anchor="ctr"/>
              <a:lstStyle/>
              <a:p>
                <a:endParaRPr lang="en-US"/>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CA"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133131" name="Rectangle 11"/>
          <p:cNvSpPr>
            <a:spLocks noGrp="1" noChangeArrowheads="1"/>
          </p:cNvSpPr>
          <p:nvPr>
            <p:ph type="dt" sz="half" idx="2"/>
          </p:nvPr>
        </p:nvSpPr>
        <p:spPr bwMode="auto">
          <a:xfrm>
            <a:off x="2438400" y="6248400"/>
            <a:ext cx="2130425" cy="474663"/>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400">
                <a:latin typeface="Arial" pitchFamily="34" charset="0"/>
                <a:ea typeface="+mn-ea"/>
                <a:cs typeface="Arial" pitchFamily="34" charset="0"/>
              </a:defRPr>
            </a:lvl1pPr>
          </a:lstStyle>
          <a:p>
            <a:pPr>
              <a:defRPr/>
            </a:pPr>
            <a:endParaRPr lang="en-CA"/>
          </a:p>
        </p:txBody>
      </p:sp>
      <p:sp>
        <p:nvSpPr>
          <p:cNvPr id="133132" name="Rectangle 12"/>
          <p:cNvSpPr>
            <a:spLocks noGrp="1" noChangeArrowheads="1"/>
          </p:cNvSpPr>
          <p:nvPr>
            <p:ph type="ftr" sz="quarter" idx="3"/>
          </p:nvPr>
        </p:nvSpPr>
        <p:spPr bwMode="auto">
          <a:xfrm>
            <a:off x="5791200" y="6248400"/>
            <a:ext cx="2897188" cy="474663"/>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defRPr sz="1400">
                <a:latin typeface="Arial" pitchFamily="34" charset="0"/>
                <a:ea typeface="+mn-ea"/>
                <a:cs typeface="Arial" pitchFamily="34" charset="0"/>
              </a:defRPr>
            </a:lvl1pPr>
          </a:lstStyle>
          <a:p>
            <a:pPr>
              <a:defRPr/>
            </a:pPr>
            <a:endParaRPr lang="en-CA"/>
          </a:p>
        </p:txBody>
      </p:sp>
      <p:sp>
        <p:nvSpPr>
          <p:cNvPr id="133133" name="Rectangle 13"/>
          <p:cNvSpPr>
            <a:spLocks noGrp="1" noChangeArrowheads="1"/>
          </p:cNvSpPr>
          <p:nvPr>
            <p:ph type="sldNum" sz="quarter" idx="4"/>
          </p:nvPr>
        </p:nvSpPr>
        <p:spPr bwMode="auto">
          <a:xfrm>
            <a:off x="84138" y="6242050"/>
            <a:ext cx="587375" cy="488950"/>
          </a:xfrm>
          <a:prstGeom prst="rect">
            <a:avLst/>
          </a:prstGeom>
          <a:noFill/>
          <a:ln>
            <a:noFill/>
          </a:ln>
          <a:effectLst/>
          <a:ex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8072A5B5-C142-4E78-BFD7-45E9D13E5BFC}" type="slidenum">
              <a:rPr lang="en-CA"/>
              <a:pPr/>
              <a:t>‹#›</a:t>
            </a:fld>
            <a:endParaRPr lang="en-CA"/>
          </a:p>
        </p:txBody>
      </p:sp>
    </p:spTree>
  </p:cSld>
  <p:clrMap bg1="lt1" tx1="dk1" bg2="lt2" tx2="dk2" accent1="accent1" accent2="accent2" accent3="accent3" accent4="accent4" accent5="accent5" accent6="accent6" hlink="hlink" folHlink="folHlink"/>
  <p:sldLayoutIdLst>
    <p:sldLayoutId id="2147483710"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rtl="0" eaLnBrk="0" fontAlgn="base" hangingPunct="0">
        <a:lnSpc>
          <a:spcPct val="90000"/>
        </a:lnSpc>
        <a:spcBef>
          <a:spcPct val="0"/>
        </a:spcBef>
        <a:spcAft>
          <a:spcPct val="0"/>
        </a:spcAft>
        <a:defRPr sz="3600" b="1">
          <a:solidFill>
            <a:schemeClr val="tx2"/>
          </a:solidFill>
          <a:latin typeface="+mj-lt"/>
          <a:ea typeface="ＭＳ Ｐゴシック" charset="0"/>
          <a:cs typeface="+mj-cs"/>
        </a:defRPr>
      </a:lvl1pPr>
      <a:lvl2pPr algn="l" rtl="0" eaLnBrk="0" fontAlgn="base" hangingPunct="0">
        <a:lnSpc>
          <a:spcPct val="90000"/>
        </a:lnSpc>
        <a:spcBef>
          <a:spcPct val="0"/>
        </a:spcBef>
        <a:spcAft>
          <a:spcPct val="0"/>
        </a:spcAft>
        <a:defRPr sz="3600" b="1">
          <a:solidFill>
            <a:schemeClr val="tx2"/>
          </a:solidFill>
          <a:latin typeface="Arial" pitchFamily="34" charset="0"/>
          <a:ea typeface="ＭＳ Ｐゴシック" charset="0"/>
          <a:cs typeface="Arial" pitchFamily="34" charset="0"/>
        </a:defRPr>
      </a:lvl2pPr>
      <a:lvl3pPr algn="l" rtl="0" eaLnBrk="0" fontAlgn="base" hangingPunct="0">
        <a:lnSpc>
          <a:spcPct val="90000"/>
        </a:lnSpc>
        <a:spcBef>
          <a:spcPct val="0"/>
        </a:spcBef>
        <a:spcAft>
          <a:spcPct val="0"/>
        </a:spcAft>
        <a:defRPr sz="3600" b="1">
          <a:solidFill>
            <a:schemeClr val="tx2"/>
          </a:solidFill>
          <a:latin typeface="Arial" pitchFamily="34" charset="0"/>
          <a:ea typeface="ＭＳ Ｐゴシック" charset="0"/>
          <a:cs typeface="Arial" pitchFamily="34" charset="0"/>
        </a:defRPr>
      </a:lvl3pPr>
      <a:lvl4pPr algn="l" rtl="0" eaLnBrk="0" fontAlgn="base" hangingPunct="0">
        <a:lnSpc>
          <a:spcPct val="90000"/>
        </a:lnSpc>
        <a:spcBef>
          <a:spcPct val="0"/>
        </a:spcBef>
        <a:spcAft>
          <a:spcPct val="0"/>
        </a:spcAft>
        <a:defRPr sz="3600" b="1">
          <a:solidFill>
            <a:schemeClr val="tx2"/>
          </a:solidFill>
          <a:latin typeface="Arial" pitchFamily="34" charset="0"/>
          <a:ea typeface="ＭＳ Ｐゴシック" charset="0"/>
          <a:cs typeface="Arial" pitchFamily="34" charset="0"/>
        </a:defRPr>
      </a:lvl4pPr>
      <a:lvl5pPr algn="l" rtl="0" eaLnBrk="0" fontAlgn="base" hangingPunct="0">
        <a:lnSpc>
          <a:spcPct val="90000"/>
        </a:lnSpc>
        <a:spcBef>
          <a:spcPct val="0"/>
        </a:spcBef>
        <a:spcAft>
          <a:spcPct val="0"/>
        </a:spcAft>
        <a:defRPr sz="3600" b="1">
          <a:solidFill>
            <a:schemeClr val="tx2"/>
          </a:solidFill>
          <a:latin typeface="Arial" pitchFamily="34" charset="0"/>
          <a:ea typeface="ＭＳ Ｐゴシック" charset="0"/>
          <a:cs typeface="Arial" pitchFamily="34" charset="0"/>
        </a:defRPr>
      </a:lvl5pPr>
      <a:lvl6pPr marL="457200" algn="l" rtl="0" fontAlgn="base">
        <a:lnSpc>
          <a:spcPct val="90000"/>
        </a:lnSpc>
        <a:spcBef>
          <a:spcPct val="0"/>
        </a:spcBef>
        <a:spcAft>
          <a:spcPct val="0"/>
        </a:spcAft>
        <a:defRPr sz="3600" b="1">
          <a:solidFill>
            <a:schemeClr val="tx2"/>
          </a:solidFill>
          <a:latin typeface="Arial" pitchFamily="34" charset="0"/>
          <a:cs typeface="Arial" pitchFamily="34" charset="0"/>
        </a:defRPr>
      </a:lvl6pPr>
      <a:lvl7pPr marL="914400" algn="l" rtl="0" fontAlgn="base">
        <a:lnSpc>
          <a:spcPct val="90000"/>
        </a:lnSpc>
        <a:spcBef>
          <a:spcPct val="0"/>
        </a:spcBef>
        <a:spcAft>
          <a:spcPct val="0"/>
        </a:spcAft>
        <a:defRPr sz="3600" b="1">
          <a:solidFill>
            <a:schemeClr val="tx2"/>
          </a:solidFill>
          <a:latin typeface="Arial" pitchFamily="34" charset="0"/>
          <a:cs typeface="Arial" pitchFamily="34" charset="0"/>
        </a:defRPr>
      </a:lvl7pPr>
      <a:lvl8pPr marL="1371600" algn="l" rtl="0" fontAlgn="base">
        <a:lnSpc>
          <a:spcPct val="90000"/>
        </a:lnSpc>
        <a:spcBef>
          <a:spcPct val="0"/>
        </a:spcBef>
        <a:spcAft>
          <a:spcPct val="0"/>
        </a:spcAft>
        <a:defRPr sz="3600" b="1">
          <a:solidFill>
            <a:schemeClr val="tx2"/>
          </a:solidFill>
          <a:latin typeface="Arial" pitchFamily="34" charset="0"/>
          <a:cs typeface="Arial" pitchFamily="34" charset="0"/>
        </a:defRPr>
      </a:lvl8pPr>
      <a:lvl9pPr marL="1828800" algn="l" rtl="0" fontAlgn="base">
        <a:lnSpc>
          <a:spcPct val="90000"/>
        </a:lnSpc>
        <a:spcBef>
          <a:spcPct val="0"/>
        </a:spcBef>
        <a:spcAft>
          <a:spcPct val="0"/>
        </a:spcAft>
        <a:defRPr sz="3600" b="1">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tx1"/>
        </a:buClr>
        <a:buSzPct val="80000"/>
        <a:buChar char="–"/>
        <a:defRPr>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a:solidFill>
            <a:schemeClr val="tx1"/>
          </a:solidFill>
          <a:latin typeface="+mn-lt"/>
          <a:ea typeface="Arial" charset="0"/>
          <a:cs typeface="+mn-cs"/>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AutoShape 2"/>
          <p:cNvSpPr>
            <a:spLocks noGrp="1" noChangeArrowheads="1"/>
          </p:cNvSpPr>
          <p:nvPr>
            <p:ph type="ctrTitle"/>
          </p:nvPr>
        </p:nvSpPr>
        <p:spPr>
          <a:xfrm>
            <a:off x="611188" y="981075"/>
            <a:ext cx="8229600" cy="1143000"/>
          </a:xfrm>
        </p:spPr>
        <p:txBody>
          <a:bodyPr/>
          <a:lstStyle/>
          <a:p>
            <a:pPr eaLnBrk="1" hangingPunct="1"/>
            <a:r>
              <a:rPr lang="en-US" sz="3200" smtClean="0">
                <a:ea typeface="ＭＳ Ｐゴシック" charset="-128"/>
              </a:rPr>
              <a:t>Using Self-Management Support In Your Coaching Approach</a:t>
            </a:r>
          </a:p>
        </p:txBody>
      </p:sp>
      <p:sp>
        <p:nvSpPr>
          <p:cNvPr id="14338" name="Text Box 5"/>
          <p:cNvSpPr txBox="1">
            <a:spLocks noChangeArrowheads="1"/>
          </p:cNvSpPr>
          <p:nvPr/>
        </p:nvSpPr>
        <p:spPr bwMode="auto">
          <a:xfrm>
            <a:off x="4356100" y="2708275"/>
            <a:ext cx="4572000" cy="2282825"/>
          </a:xfrm>
          <a:prstGeom prst="rect">
            <a:avLst/>
          </a:prstGeom>
          <a:noFill/>
          <a:ln w="9525">
            <a:noFill/>
            <a:miter lim="800000"/>
            <a:headEnd/>
            <a:tailEnd/>
          </a:ln>
        </p:spPr>
        <p:txBody>
          <a:bodyPr wrap="none">
            <a:spAutoFit/>
          </a:bodyPr>
          <a:lstStyle/>
          <a:p>
            <a:pPr algn="r"/>
            <a:r>
              <a:rPr lang="en-CA" sz="2400"/>
              <a:t>Mike Hindmarsh</a:t>
            </a:r>
          </a:p>
          <a:p>
            <a:pPr algn="r"/>
            <a:r>
              <a:rPr lang="en-CA" sz="2400"/>
              <a:t>Hindsight Healthcare Strategies</a:t>
            </a:r>
          </a:p>
          <a:p>
            <a:pPr algn="r"/>
            <a:endParaRPr lang="en-CA" sz="2400"/>
          </a:p>
          <a:p>
            <a:pPr algn="r"/>
            <a:r>
              <a:rPr lang="en-CA" sz="2400"/>
              <a:t>QIIP Practice Facilitator Training</a:t>
            </a:r>
          </a:p>
          <a:p>
            <a:pPr algn="r"/>
            <a:r>
              <a:rPr lang="en-CA" sz="2400"/>
              <a:t>May 12-13, 2008</a:t>
            </a:r>
          </a:p>
          <a:p>
            <a:pPr algn="r"/>
            <a:r>
              <a:rPr lang="en-CA" sz="2400"/>
              <a:t>Toronto, 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AutoShape 2"/>
          <p:cNvSpPr>
            <a:spLocks noGrp="1" noChangeArrowheads="1"/>
          </p:cNvSpPr>
          <p:nvPr>
            <p:ph type="title"/>
          </p:nvPr>
        </p:nvSpPr>
        <p:spPr>
          <a:xfrm>
            <a:off x="900113" y="3141663"/>
            <a:ext cx="7924800" cy="1143000"/>
          </a:xfrm>
        </p:spPr>
        <p:txBody>
          <a:bodyPr/>
          <a:lstStyle/>
          <a:p>
            <a:pPr eaLnBrk="1" hangingPunct="1"/>
            <a:r>
              <a:rPr lang="en-CA" smtClean="0">
                <a:ea typeface="ＭＳ Ｐゴシック" charset="-128"/>
              </a:rPr>
              <a:t>Using the Five A</a:t>
            </a:r>
            <a:r>
              <a:rPr lang="en-CA" altLang="en-US" smtClean="0">
                <a:ea typeface="ＭＳ Ｐゴシック" charset="-128"/>
              </a:rPr>
              <a:t>’</a:t>
            </a:r>
            <a:r>
              <a:rPr lang="en-CA" smtClean="0">
                <a:ea typeface="ＭＳ Ｐゴシック" charset="-128"/>
              </a:rPr>
              <a:t>s as a Facilitator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AutoShape 2"/>
          <p:cNvSpPr>
            <a:spLocks noGrp="1" noChangeArrowheads="1"/>
          </p:cNvSpPr>
          <p:nvPr>
            <p:ph type="ctrTitle"/>
          </p:nvPr>
        </p:nvSpPr>
        <p:spPr/>
        <p:txBody>
          <a:bodyPr/>
          <a:lstStyle/>
          <a:p>
            <a:pPr eaLnBrk="1" hangingPunct="1"/>
            <a:r>
              <a:rPr lang="en-US" smtClean="0">
                <a:ea typeface="ＭＳ Ｐゴシック" charset="-128"/>
              </a:rPr>
              <a:t>ASSESS</a:t>
            </a:r>
          </a:p>
        </p:txBody>
      </p:sp>
      <p:sp>
        <p:nvSpPr>
          <p:cNvPr id="33794" name="Rectangle 3"/>
          <p:cNvSpPr>
            <a:spLocks noGrp="1" noChangeArrowheads="1"/>
          </p:cNvSpPr>
          <p:nvPr>
            <p:ph type="subTitle" idx="1"/>
          </p:nvPr>
        </p:nvSpPr>
        <p:spPr/>
        <p:txBody>
          <a:bodyPr/>
          <a:lstStyle/>
          <a:p>
            <a:pPr eaLnBrk="1" hangingPunct="1"/>
            <a:r>
              <a:rPr lang="en-US" smtClean="0">
                <a:ea typeface="ＭＳ Ｐゴシック" charset="-128"/>
              </a:rPr>
              <a:t>Risk factors, Beliefs, Behavior and Knowledge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AutoShape 2"/>
          <p:cNvSpPr>
            <a:spLocks noGrp="1" noChangeArrowheads="1"/>
          </p:cNvSpPr>
          <p:nvPr>
            <p:ph type="title"/>
          </p:nvPr>
        </p:nvSpPr>
        <p:spPr/>
        <p:txBody>
          <a:bodyPr/>
          <a:lstStyle/>
          <a:p>
            <a:pPr eaLnBrk="1" hangingPunct="1"/>
            <a:r>
              <a:rPr lang="en-US" sz="3200" smtClean="0">
                <a:ea typeface="ＭＳ Ｐゴシック" charset="-128"/>
              </a:rPr>
              <a:t>Tips on assessing your practice team</a:t>
            </a:r>
          </a:p>
        </p:txBody>
      </p:sp>
      <p:sp>
        <p:nvSpPr>
          <p:cNvPr id="35842" name="Rectangle 3"/>
          <p:cNvSpPr>
            <a:spLocks noGrp="1" noChangeArrowheads="1"/>
          </p:cNvSpPr>
          <p:nvPr>
            <p:ph type="body" idx="1"/>
          </p:nvPr>
        </p:nvSpPr>
        <p:spPr/>
        <p:txBody>
          <a:bodyPr/>
          <a:lstStyle/>
          <a:p>
            <a:pPr eaLnBrk="1" hangingPunct="1"/>
            <a:r>
              <a:rPr lang="en-US" smtClean="0">
                <a:ea typeface="ＭＳ Ｐゴシック" charset="-128"/>
              </a:rPr>
              <a:t>Ask questions about them….get to </a:t>
            </a:r>
            <a:r>
              <a:rPr lang="ja-JP" altLang="en-US" smtClean="0">
                <a:ea typeface="ＭＳ Ｐゴシック" charset="-128"/>
              </a:rPr>
              <a:t>“</a:t>
            </a:r>
            <a:r>
              <a:rPr lang="en-US" altLang="ja-JP" smtClean="0">
                <a:ea typeface="ＭＳ Ｐゴシック" charset="-128"/>
              </a:rPr>
              <a:t>know</a:t>
            </a:r>
            <a:r>
              <a:rPr lang="ja-JP" altLang="en-US" smtClean="0">
                <a:ea typeface="ＭＳ Ｐゴシック" charset="-128"/>
              </a:rPr>
              <a:t>”</a:t>
            </a:r>
            <a:r>
              <a:rPr lang="en-US" altLang="ja-JP" smtClean="0">
                <a:ea typeface="ＭＳ Ｐゴシック" charset="-128"/>
              </a:rPr>
              <a:t> them</a:t>
            </a:r>
          </a:p>
          <a:p>
            <a:pPr eaLnBrk="1" hangingPunct="1"/>
            <a:r>
              <a:rPr lang="en-US" smtClean="0">
                <a:ea typeface="ＭＳ Ｐゴシック" charset="-128"/>
              </a:rPr>
              <a:t>Provide feedback to team when appropriate</a:t>
            </a:r>
          </a:p>
          <a:p>
            <a:pPr eaLnBrk="1" hangingPunct="1"/>
            <a:r>
              <a:rPr lang="en-US" smtClean="0">
                <a:ea typeface="ＭＳ Ｐゴシック" charset="-128"/>
              </a:rPr>
              <a:t>Assess their view of QI progress and how easy/difficult it is to get things done.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AutoShape 1026"/>
          <p:cNvSpPr>
            <a:spLocks noGrp="1" noChangeArrowheads="1"/>
          </p:cNvSpPr>
          <p:nvPr>
            <p:ph type="ctrTitle"/>
          </p:nvPr>
        </p:nvSpPr>
        <p:spPr/>
        <p:txBody>
          <a:bodyPr/>
          <a:lstStyle/>
          <a:p>
            <a:pPr eaLnBrk="1" hangingPunct="1"/>
            <a:r>
              <a:rPr lang="en-US" smtClean="0">
                <a:ea typeface="ＭＳ Ｐゴシック" charset="-128"/>
              </a:rPr>
              <a:t>ADVISE</a:t>
            </a:r>
          </a:p>
        </p:txBody>
      </p:sp>
      <p:sp>
        <p:nvSpPr>
          <p:cNvPr id="37890" name="Rectangle 1027"/>
          <p:cNvSpPr>
            <a:spLocks noGrp="1" noChangeArrowheads="1"/>
          </p:cNvSpPr>
          <p:nvPr>
            <p:ph type="subTitle" idx="1"/>
          </p:nvPr>
        </p:nvSpPr>
        <p:spPr/>
        <p:txBody>
          <a:bodyPr/>
          <a:lstStyle/>
          <a:p>
            <a:pPr eaLnBrk="1" hangingPunct="1"/>
            <a:r>
              <a:rPr lang="en-US" smtClean="0">
                <a:ea typeface="ＭＳ Ｐゴシック" charset="-128"/>
              </a:rPr>
              <a:t>Provide specific information about the benefits of practice change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AutoShape 2"/>
          <p:cNvSpPr>
            <a:spLocks noGrp="1" noChangeArrowheads="1"/>
          </p:cNvSpPr>
          <p:nvPr>
            <p:ph type="title"/>
          </p:nvPr>
        </p:nvSpPr>
        <p:spPr/>
        <p:txBody>
          <a:bodyPr/>
          <a:lstStyle/>
          <a:p>
            <a:pPr eaLnBrk="1" hangingPunct="1"/>
            <a:r>
              <a:rPr lang="en-US" smtClean="0">
                <a:ea typeface="ＭＳ Ｐゴシック" charset="-128"/>
              </a:rPr>
              <a:t>Tips on providing advice</a:t>
            </a:r>
          </a:p>
        </p:txBody>
      </p:sp>
      <p:sp>
        <p:nvSpPr>
          <p:cNvPr id="39938" name="Rectangle 3"/>
          <p:cNvSpPr>
            <a:spLocks noGrp="1" noChangeArrowheads="1"/>
          </p:cNvSpPr>
          <p:nvPr>
            <p:ph type="body" idx="1"/>
          </p:nvPr>
        </p:nvSpPr>
        <p:spPr/>
        <p:txBody>
          <a:bodyPr/>
          <a:lstStyle/>
          <a:p>
            <a:pPr eaLnBrk="1" hangingPunct="1">
              <a:lnSpc>
                <a:spcPct val="90000"/>
              </a:lnSpc>
            </a:pPr>
            <a:r>
              <a:rPr lang="en-US" smtClean="0">
                <a:ea typeface="ＭＳ Ｐゴシック" charset="-128"/>
              </a:rPr>
              <a:t>Make the source of advice clear (medical knowledge or best practice)</a:t>
            </a:r>
          </a:p>
          <a:p>
            <a:pPr eaLnBrk="1" hangingPunct="1">
              <a:lnSpc>
                <a:spcPct val="90000"/>
              </a:lnSpc>
            </a:pPr>
            <a:r>
              <a:rPr lang="en-US" smtClean="0">
                <a:ea typeface="ＭＳ Ｐゴシック" charset="-128"/>
              </a:rPr>
              <a:t>Personalize advice to the FHT/CHC environment</a:t>
            </a:r>
          </a:p>
          <a:p>
            <a:pPr eaLnBrk="1" hangingPunct="1">
              <a:lnSpc>
                <a:spcPct val="90000"/>
              </a:lnSpc>
            </a:pPr>
            <a:r>
              <a:rPr lang="en-US" smtClean="0">
                <a:ea typeface="ＭＳ Ｐゴシック" charset="-128"/>
              </a:rPr>
              <a:t>Listen more than you talk</a:t>
            </a:r>
          </a:p>
          <a:p>
            <a:pPr eaLnBrk="1" hangingPunct="1">
              <a:lnSpc>
                <a:spcPct val="90000"/>
              </a:lnSpc>
            </a:pPr>
            <a:r>
              <a:rPr lang="en-US" smtClean="0">
                <a:ea typeface="ＭＳ Ｐゴシック" charset="-128"/>
              </a:rPr>
              <a:t>Have a key message for each idea you present</a:t>
            </a:r>
          </a:p>
          <a:p>
            <a:pPr eaLnBrk="1" hangingPunct="1">
              <a:lnSpc>
                <a:spcPct val="90000"/>
              </a:lnSpc>
            </a:pPr>
            <a:r>
              <a:rPr lang="en-US" smtClean="0">
                <a:ea typeface="ＭＳ Ｐゴシック" charset="-128"/>
              </a:rPr>
              <a:t>Don</a:t>
            </a:r>
            <a:r>
              <a:rPr lang="ja-JP" altLang="en-US" smtClean="0">
                <a:ea typeface="ＭＳ Ｐゴシック" charset="-128"/>
              </a:rPr>
              <a:t>’</a:t>
            </a:r>
            <a:r>
              <a:rPr lang="en-US" altLang="ja-JP" smtClean="0">
                <a:ea typeface="ＭＳ Ｐゴシック" charset="-128"/>
              </a:rPr>
              <a:t>t overwhelm them with information</a:t>
            </a:r>
            <a:endParaRPr lang="en-US" smtClean="0">
              <a:ea typeface="ＭＳ Ｐゴシック" charset="-12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AutoShape 1026"/>
          <p:cNvSpPr>
            <a:spLocks noGrp="1" noChangeArrowheads="1"/>
          </p:cNvSpPr>
          <p:nvPr>
            <p:ph type="ctrTitle"/>
          </p:nvPr>
        </p:nvSpPr>
        <p:spPr>
          <a:xfrm>
            <a:off x="755650" y="836613"/>
            <a:ext cx="8229600" cy="1905000"/>
          </a:xfrm>
        </p:spPr>
        <p:txBody>
          <a:bodyPr/>
          <a:lstStyle/>
          <a:p>
            <a:pPr eaLnBrk="1" hangingPunct="1"/>
            <a:r>
              <a:rPr lang="en-US" smtClean="0">
                <a:ea typeface="ＭＳ Ｐゴシック" charset="-128"/>
              </a:rPr>
              <a:t>AGREE</a:t>
            </a:r>
          </a:p>
        </p:txBody>
      </p:sp>
      <p:sp>
        <p:nvSpPr>
          <p:cNvPr id="41986" name="Rectangle 1027"/>
          <p:cNvSpPr>
            <a:spLocks noGrp="1" noChangeArrowheads="1"/>
          </p:cNvSpPr>
          <p:nvPr>
            <p:ph type="subTitle" idx="1"/>
          </p:nvPr>
        </p:nvSpPr>
        <p:spPr/>
        <p:txBody>
          <a:bodyPr/>
          <a:lstStyle/>
          <a:p>
            <a:pPr eaLnBrk="1" hangingPunct="1"/>
            <a:r>
              <a:rPr lang="en-US" smtClean="0">
                <a:ea typeface="ＭＳ Ｐゴシック" charset="-128"/>
              </a:rPr>
              <a:t>Foster collaboration in  selecting ideas for change.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AutoShape 2"/>
          <p:cNvSpPr>
            <a:spLocks noGrp="1" noChangeArrowheads="1"/>
          </p:cNvSpPr>
          <p:nvPr>
            <p:ph type="title"/>
          </p:nvPr>
        </p:nvSpPr>
        <p:spPr/>
        <p:txBody>
          <a:bodyPr/>
          <a:lstStyle/>
          <a:p>
            <a:pPr eaLnBrk="1" hangingPunct="1"/>
            <a:r>
              <a:rPr lang="en-US" smtClean="0">
                <a:ea typeface="ＭＳ Ｐゴシック" charset="-128"/>
              </a:rPr>
              <a:t>Tips to create agreement</a:t>
            </a:r>
          </a:p>
        </p:txBody>
      </p:sp>
      <p:sp>
        <p:nvSpPr>
          <p:cNvPr id="44034" name="Rectangle 3"/>
          <p:cNvSpPr>
            <a:spLocks noGrp="1" noChangeArrowheads="1"/>
          </p:cNvSpPr>
          <p:nvPr>
            <p:ph type="body" idx="1"/>
          </p:nvPr>
        </p:nvSpPr>
        <p:spPr/>
        <p:txBody>
          <a:bodyPr/>
          <a:lstStyle/>
          <a:p>
            <a:pPr eaLnBrk="1" hangingPunct="1">
              <a:lnSpc>
                <a:spcPct val="90000"/>
              </a:lnSpc>
            </a:pPr>
            <a:r>
              <a:rPr lang="en-US" smtClean="0">
                <a:ea typeface="ＭＳ Ｐゴシック" charset="-128"/>
              </a:rPr>
              <a:t>Base goals and measures and team</a:t>
            </a:r>
            <a:r>
              <a:rPr lang="ja-JP" altLang="en-US" smtClean="0">
                <a:ea typeface="ＭＳ Ｐゴシック" charset="-128"/>
              </a:rPr>
              <a:t>’</a:t>
            </a:r>
            <a:r>
              <a:rPr lang="en-US" altLang="ja-JP" smtClean="0">
                <a:ea typeface="ＭＳ Ｐゴシック" charset="-128"/>
              </a:rPr>
              <a:t>s priorities</a:t>
            </a:r>
          </a:p>
          <a:p>
            <a:pPr eaLnBrk="1" hangingPunct="1">
              <a:lnSpc>
                <a:spcPct val="90000"/>
              </a:lnSpc>
            </a:pPr>
            <a:r>
              <a:rPr lang="en-US" smtClean="0">
                <a:ea typeface="ＭＳ Ｐゴシック" charset="-128"/>
              </a:rPr>
              <a:t>Let then start where they want</a:t>
            </a:r>
          </a:p>
          <a:p>
            <a:pPr eaLnBrk="1" hangingPunct="1">
              <a:lnSpc>
                <a:spcPct val="90000"/>
              </a:lnSpc>
            </a:pPr>
            <a:r>
              <a:rPr lang="en-US" smtClean="0">
                <a:ea typeface="ＭＳ Ｐゴシック" charset="-128"/>
              </a:rPr>
              <a:t>Do not judge ideas for change</a:t>
            </a:r>
          </a:p>
          <a:p>
            <a:pPr eaLnBrk="1" hangingPunct="1">
              <a:lnSpc>
                <a:spcPct val="90000"/>
              </a:lnSpc>
            </a:pPr>
            <a:r>
              <a:rPr lang="en-US" smtClean="0">
                <a:ea typeface="ＭＳ Ｐゴシック" charset="-128"/>
              </a:rPr>
              <a:t>Do not make them agree with you</a:t>
            </a:r>
          </a:p>
          <a:p>
            <a:pPr eaLnBrk="1" hangingPunct="1">
              <a:lnSpc>
                <a:spcPct val="90000"/>
              </a:lnSpc>
            </a:pPr>
            <a:r>
              <a:rPr lang="en-US" smtClean="0">
                <a:ea typeface="ＭＳ Ｐゴシック" charset="-128"/>
              </a:rPr>
              <a:t>Team consensus on testing ideas is not critical unless there is obvious opposition or discomfort</a:t>
            </a:r>
          </a:p>
          <a:p>
            <a:pPr eaLnBrk="1" hangingPunct="1">
              <a:lnSpc>
                <a:spcPct val="90000"/>
              </a:lnSpc>
            </a:pPr>
            <a:endParaRPr lang="en-US" smtClean="0">
              <a:ea typeface="ＭＳ Ｐゴシック" charset="-12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AutoShape 2"/>
          <p:cNvSpPr>
            <a:spLocks noGrp="1" noChangeArrowheads="1"/>
          </p:cNvSpPr>
          <p:nvPr>
            <p:ph type="ctrTitle"/>
          </p:nvPr>
        </p:nvSpPr>
        <p:spPr>
          <a:xfrm>
            <a:off x="457200" y="1828800"/>
            <a:ext cx="8229600" cy="1143000"/>
          </a:xfrm>
        </p:spPr>
        <p:txBody>
          <a:bodyPr/>
          <a:lstStyle/>
          <a:p>
            <a:pPr eaLnBrk="1" hangingPunct="1"/>
            <a:r>
              <a:rPr lang="en-US" smtClean="0">
                <a:ea typeface="ＭＳ Ｐゴシック" charset="-128"/>
              </a:rPr>
              <a:t>ASSIST</a:t>
            </a:r>
          </a:p>
        </p:txBody>
      </p:sp>
      <p:sp>
        <p:nvSpPr>
          <p:cNvPr id="46082" name="Rectangle 3"/>
          <p:cNvSpPr>
            <a:spLocks noGrp="1" noChangeArrowheads="1"/>
          </p:cNvSpPr>
          <p:nvPr>
            <p:ph type="subTitle" idx="1"/>
          </p:nvPr>
        </p:nvSpPr>
        <p:spPr>
          <a:xfrm>
            <a:off x="468313" y="3573463"/>
            <a:ext cx="8229600" cy="1066800"/>
          </a:xfrm>
        </p:spPr>
        <p:txBody>
          <a:bodyPr/>
          <a:lstStyle/>
          <a:p>
            <a:pPr eaLnBrk="1" hangingPunct="1"/>
            <a:r>
              <a:rPr lang="en-US" smtClean="0">
                <a:ea typeface="ＭＳ Ｐゴシック" charset="-128"/>
              </a:rPr>
              <a:t>Using behavior change techniques (problem solving, counseling) to aid the team in acquiring skills, confidence to test ideas quickly.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AutoShape 2"/>
          <p:cNvSpPr>
            <a:spLocks noGrp="1" noChangeArrowheads="1"/>
          </p:cNvSpPr>
          <p:nvPr>
            <p:ph type="title"/>
          </p:nvPr>
        </p:nvSpPr>
        <p:spPr/>
        <p:txBody>
          <a:bodyPr/>
          <a:lstStyle/>
          <a:p>
            <a:pPr eaLnBrk="1" hangingPunct="1"/>
            <a:r>
              <a:rPr lang="en-US" smtClean="0">
                <a:ea typeface="ＭＳ Ｐゴシック" charset="-128"/>
              </a:rPr>
              <a:t>Tips on assisting patients</a:t>
            </a:r>
          </a:p>
        </p:txBody>
      </p:sp>
      <p:sp>
        <p:nvSpPr>
          <p:cNvPr id="48130" name="Rectangle 3"/>
          <p:cNvSpPr>
            <a:spLocks noGrp="1" noChangeArrowheads="1"/>
          </p:cNvSpPr>
          <p:nvPr>
            <p:ph type="body" idx="1"/>
          </p:nvPr>
        </p:nvSpPr>
        <p:spPr/>
        <p:txBody>
          <a:bodyPr/>
          <a:lstStyle/>
          <a:p>
            <a:pPr eaLnBrk="1" hangingPunct="1">
              <a:lnSpc>
                <a:spcPct val="90000"/>
              </a:lnSpc>
            </a:pPr>
            <a:r>
              <a:rPr lang="en-US" smtClean="0">
                <a:ea typeface="ＭＳ Ｐゴシック" charset="-128"/>
              </a:rPr>
              <a:t>Use other teams as examples</a:t>
            </a:r>
          </a:p>
          <a:p>
            <a:pPr eaLnBrk="1" hangingPunct="1">
              <a:lnSpc>
                <a:spcPct val="90000"/>
              </a:lnSpc>
            </a:pPr>
            <a:r>
              <a:rPr lang="en-US" smtClean="0">
                <a:ea typeface="ＭＳ Ｐゴシック" charset="-128"/>
              </a:rPr>
              <a:t>Address helplessness</a:t>
            </a:r>
          </a:p>
          <a:p>
            <a:pPr eaLnBrk="1" hangingPunct="1">
              <a:lnSpc>
                <a:spcPct val="90000"/>
              </a:lnSpc>
            </a:pPr>
            <a:r>
              <a:rPr lang="en-US" smtClean="0">
                <a:ea typeface="ＭＳ Ｐゴシック" charset="-128"/>
              </a:rPr>
              <a:t>Learn and use a problem-solving approach</a:t>
            </a:r>
          </a:p>
          <a:p>
            <a:pPr eaLnBrk="1" hangingPunct="1">
              <a:lnSpc>
                <a:spcPct val="90000"/>
              </a:lnSpc>
            </a:pPr>
            <a:r>
              <a:rPr lang="en-US" smtClean="0">
                <a:ea typeface="ＭＳ Ｐゴシック" charset="-128"/>
              </a:rPr>
              <a:t>Link to the assessment of barriers and environment</a:t>
            </a:r>
          </a:p>
          <a:p>
            <a:pPr eaLnBrk="1" hangingPunct="1">
              <a:lnSpc>
                <a:spcPct val="90000"/>
              </a:lnSpc>
            </a:pPr>
            <a:r>
              <a:rPr lang="en-US" smtClean="0">
                <a:ea typeface="ＭＳ Ｐゴシック" charset="-128"/>
              </a:rPr>
              <a:t>Avoid telling them what to do</a:t>
            </a:r>
          </a:p>
          <a:p>
            <a:pPr eaLnBrk="1" hangingPunct="1">
              <a:lnSpc>
                <a:spcPct val="90000"/>
              </a:lnSpc>
            </a:pPr>
            <a:r>
              <a:rPr lang="en-US" smtClean="0">
                <a:ea typeface="ＭＳ Ｐゴシック" charset="-128"/>
              </a:rPr>
              <a:t>Avoid speeches</a:t>
            </a:r>
          </a:p>
          <a:p>
            <a:pPr eaLnBrk="1" hangingPunct="1">
              <a:lnSpc>
                <a:spcPct val="90000"/>
              </a:lnSpc>
            </a:pPr>
            <a:r>
              <a:rPr lang="en-US" smtClean="0">
                <a:ea typeface="ＭＳ Ｐゴシック" charset="-128"/>
              </a:rPr>
              <a:t>Avoid cheerleading</a:t>
            </a:r>
          </a:p>
          <a:p>
            <a:pPr eaLnBrk="1" hangingPunct="1">
              <a:lnSpc>
                <a:spcPct val="90000"/>
              </a:lnSpc>
            </a:pPr>
            <a:endParaRPr lang="en-US" smtClean="0">
              <a:ea typeface="ＭＳ Ｐゴシック"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AutoShape 1026"/>
          <p:cNvSpPr>
            <a:spLocks noGrp="1" noChangeArrowheads="1"/>
          </p:cNvSpPr>
          <p:nvPr>
            <p:ph type="title"/>
          </p:nvPr>
        </p:nvSpPr>
        <p:spPr/>
        <p:txBody>
          <a:bodyPr/>
          <a:lstStyle/>
          <a:p>
            <a:pPr eaLnBrk="1" hangingPunct="1"/>
            <a:r>
              <a:rPr lang="en-US" smtClean="0">
                <a:ea typeface="ＭＳ Ｐゴシック" charset="-128"/>
              </a:rPr>
              <a:t>Problem Solving</a:t>
            </a:r>
          </a:p>
        </p:txBody>
      </p:sp>
      <p:sp>
        <p:nvSpPr>
          <p:cNvPr id="49154" name="Rectangle 1027"/>
          <p:cNvSpPr>
            <a:spLocks noGrp="1" noChangeArrowheads="1"/>
          </p:cNvSpPr>
          <p:nvPr>
            <p:ph type="body" idx="1"/>
          </p:nvPr>
        </p:nvSpPr>
        <p:spPr/>
        <p:txBody>
          <a:bodyPr/>
          <a:lstStyle/>
          <a:p>
            <a:pPr eaLnBrk="1" hangingPunct="1">
              <a:lnSpc>
                <a:spcPct val="90000"/>
              </a:lnSpc>
              <a:buFont typeface="Wingdings" pitchFamily="2" charset="2"/>
              <a:buNone/>
            </a:pPr>
            <a:r>
              <a:rPr lang="en-US" sz="2000" smtClean="0">
                <a:ea typeface="ＭＳ Ｐゴシック" charset="-128"/>
              </a:rPr>
              <a:t>1.  Identify the problem.</a:t>
            </a:r>
          </a:p>
          <a:p>
            <a:pPr eaLnBrk="1" hangingPunct="1">
              <a:lnSpc>
                <a:spcPct val="90000"/>
              </a:lnSpc>
              <a:buFont typeface="Wingdings" pitchFamily="2" charset="2"/>
              <a:buNone/>
            </a:pPr>
            <a:r>
              <a:rPr lang="en-US" sz="2000" smtClean="0">
                <a:ea typeface="ＭＳ Ｐゴシック" charset="-128"/>
              </a:rPr>
              <a:t>2.  List all possible solutions.</a:t>
            </a:r>
          </a:p>
          <a:p>
            <a:pPr eaLnBrk="1" hangingPunct="1">
              <a:lnSpc>
                <a:spcPct val="90000"/>
              </a:lnSpc>
              <a:buFont typeface="Wingdings" pitchFamily="2" charset="2"/>
              <a:buNone/>
            </a:pPr>
            <a:r>
              <a:rPr lang="en-US" sz="2000" smtClean="0">
                <a:ea typeface="ＭＳ Ｐゴシック" charset="-128"/>
              </a:rPr>
              <a:t>3.  Pick one.</a:t>
            </a:r>
          </a:p>
          <a:p>
            <a:pPr eaLnBrk="1" hangingPunct="1">
              <a:lnSpc>
                <a:spcPct val="90000"/>
              </a:lnSpc>
              <a:buFont typeface="Wingdings" pitchFamily="2" charset="2"/>
              <a:buNone/>
            </a:pPr>
            <a:r>
              <a:rPr lang="en-US" sz="2000" smtClean="0">
                <a:ea typeface="ＭＳ Ｐゴシック" charset="-128"/>
              </a:rPr>
              <a:t>4.  Try it in the next testing cycle.</a:t>
            </a:r>
          </a:p>
          <a:p>
            <a:pPr eaLnBrk="1" hangingPunct="1">
              <a:lnSpc>
                <a:spcPct val="90000"/>
              </a:lnSpc>
              <a:buFont typeface="Wingdings" pitchFamily="2" charset="2"/>
              <a:buNone/>
            </a:pPr>
            <a:r>
              <a:rPr lang="en-US" sz="2000" smtClean="0">
                <a:ea typeface="ＭＳ Ｐゴシック" charset="-128"/>
              </a:rPr>
              <a:t>5.  If it doesn</a:t>
            </a:r>
            <a:r>
              <a:rPr lang="ja-JP" altLang="en-US" sz="2000" smtClean="0">
                <a:ea typeface="ＭＳ Ｐゴシック" charset="-128"/>
              </a:rPr>
              <a:t>’</a:t>
            </a:r>
            <a:r>
              <a:rPr lang="en-US" altLang="ja-JP" sz="2000" smtClean="0">
                <a:ea typeface="ＭＳ Ｐゴシック" charset="-128"/>
              </a:rPr>
              <a:t>t work, try another.</a:t>
            </a:r>
          </a:p>
          <a:p>
            <a:pPr eaLnBrk="1" hangingPunct="1">
              <a:lnSpc>
                <a:spcPct val="90000"/>
              </a:lnSpc>
              <a:buFont typeface="Wingdings" pitchFamily="2" charset="2"/>
              <a:buNone/>
            </a:pPr>
            <a:r>
              <a:rPr lang="en-US" sz="2000" smtClean="0">
                <a:ea typeface="ＭＳ Ｐゴシック" charset="-128"/>
              </a:rPr>
              <a:t>6.  If that doesn</a:t>
            </a:r>
            <a:r>
              <a:rPr lang="ja-JP" altLang="en-US" sz="2000" smtClean="0">
                <a:ea typeface="ＭＳ Ｐゴシック" charset="-128"/>
              </a:rPr>
              <a:t>’</a:t>
            </a:r>
            <a:r>
              <a:rPr lang="en-US" altLang="ja-JP" sz="2000" smtClean="0">
                <a:ea typeface="ＭＳ Ｐゴシック" charset="-128"/>
              </a:rPr>
              <a:t>t work, find a resource for ideas.</a:t>
            </a:r>
          </a:p>
          <a:p>
            <a:pPr eaLnBrk="1" hangingPunct="1">
              <a:lnSpc>
                <a:spcPct val="90000"/>
              </a:lnSpc>
              <a:buFont typeface="Wingdings" pitchFamily="2" charset="2"/>
              <a:buNone/>
            </a:pPr>
            <a:r>
              <a:rPr lang="en-US" sz="2000" smtClean="0">
                <a:ea typeface="ＭＳ Ｐゴシック" charset="-128"/>
              </a:rPr>
              <a:t>7.  If that doesn</a:t>
            </a:r>
            <a:r>
              <a:rPr lang="ja-JP" altLang="en-US" sz="2000" smtClean="0">
                <a:ea typeface="ＭＳ Ｐゴシック" charset="-128"/>
              </a:rPr>
              <a:t>’</a:t>
            </a:r>
            <a:r>
              <a:rPr lang="en-US" altLang="ja-JP" sz="2000" smtClean="0">
                <a:ea typeface="ＭＳ Ｐゴシック" charset="-128"/>
              </a:rPr>
              <a:t>t work, accept that the problem may not be solvable now.</a:t>
            </a:r>
            <a:endParaRPr lang="en-US" altLang="ja-JP" smtClean="0">
              <a:ea typeface="ＭＳ Ｐゴシック" charset="-128"/>
            </a:endParaRPr>
          </a:p>
          <a:p>
            <a:pPr eaLnBrk="1" hangingPunct="1">
              <a:lnSpc>
                <a:spcPct val="90000"/>
              </a:lnSpc>
              <a:buFont typeface="Wingdings" pitchFamily="2" charset="2"/>
              <a:buNone/>
            </a:pPr>
            <a:endParaRPr lang="en-US" smtClean="0">
              <a:ea typeface="ＭＳ Ｐゴシック"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5" name="Object 2">
            <a:hlinkClick r:id="" action="ppaction://ole?verb=0"/>
          </p:cNvPr>
          <p:cNvGraphicFramePr>
            <a:graphicFrameLocks/>
          </p:cNvGraphicFramePr>
          <p:nvPr/>
        </p:nvGraphicFramePr>
        <p:xfrm>
          <a:off x="1968500" y="3638550"/>
          <a:ext cx="5464175" cy="2476500"/>
        </p:xfrm>
        <a:graphic>
          <a:graphicData uri="http://schemas.openxmlformats.org/presentationml/2006/ole">
            <p:oleObj spid="_x0000_s16385" name="Clip" r:id="rId4" imgW="5461000" imgH="2476500" progId="MS_ClipArt_Gallery.2">
              <p:embed/>
            </p:oleObj>
          </a:graphicData>
        </a:graphic>
      </p:graphicFrame>
      <p:sp>
        <p:nvSpPr>
          <p:cNvPr id="16386" name="Oval 3"/>
          <p:cNvSpPr>
            <a:spLocks noChangeArrowheads="1"/>
          </p:cNvSpPr>
          <p:nvPr/>
        </p:nvSpPr>
        <p:spPr bwMode="auto">
          <a:xfrm>
            <a:off x="5416550" y="4102100"/>
            <a:ext cx="2349500" cy="1206500"/>
          </a:xfrm>
          <a:prstGeom prst="ellipse">
            <a:avLst/>
          </a:prstGeom>
          <a:solidFill>
            <a:schemeClr val="bg1"/>
          </a:solidFill>
          <a:ln w="12700">
            <a:solidFill>
              <a:schemeClr val="tx1"/>
            </a:solidFill>
            <a:round/>
            <a:headEnd/>
            <a:tailEnd/>
          </a:ln>
        </p:spPr>
        <p:txBody>
          <a:bodyPr wrap="none" anchor="ctr"/>
          <a:lstStyle/>
          <a:p>
            <a:endParaRPr lang="en-US"/>
          </a:p>
        </p:txBody>
      </p:sp>
      <p:sp>
        <p:nvSpPr>
          <p:cNvPr id="16387" name="Oval 4"/>
          <p:cNvSpPr>
            <a:spLocks noChangeArrowheads="1"/>
          </p:cNvSpPr>
          <p:nvPr/>
        </p:nvSpPr>
        <p:spPr bwMode="auto">
          <a:xfrm>
            <a:off x="1301750" y="4102100"/>
            <a:ext cx="2197100" cy="1266825"/>
          </a:xfrm>
          <a:prstGeom prst="ellipse">
            <a:avLst/>
          </a:prstGeom>
          <a:solidFill>
            <a:schemeClr val="bg1"/>
          </a:solidFill>
          <a:ln w="12700">
            <a:solidFill>
              <a:schemeClr val="tx1"/>
            </a:solidFill>
            <a:round/>
            <a:headEnd/>
            <a:tailEnd/>
          </a:ln>
        </p:spPr>
        <p:txBody>
          <a:bodyPr wrap="none" anchor="ctr"/>
          <a:lstStyle/>
          <a:p>
            <a:endParaRPr lang="en-US"/>
          </a:p>
        </p:txBody>
      </p:sp>
      <p:sp>
        <p:nvSpPr>
          <p:cNvPr id="16388" name="Rectangle 5"/>
          <p:cNvSpPr>
            <a:spLocks noChangeArrowheads="1"/>
          </p:cNvSpPr>
          <p:nvPr/>
        </p:nvSpPr>
        <p:spPr bwMode="auto">
          <a:xfrm>
            <a:off x="1828800" y="4267200"/>
            <a:ext cx="1336675" cy="1003300"/>
          </a:xfrm>
          <a:prstGeom prst="rect">
            <a:avLst/>
          </a:prstGeom>
          <a:noFill/>
          <a:ln w="12700">
            <a:noFill/>
            <a:miter lim="800000"/>
            <a:headEnd/>
            <a:tailEnd/>
          </a:ln>
        </p:spPr>
        <p:txBody>
          <a:bodyPr wrap="none" lIns="90488" tIns="44450" rIns="90488" bIns="44450">
            <a:spAutoFit/>
          </a:bodyPr>
          <a:lstStyle/>
          <a:p>
            <a:pPr eaLnBrk="0" hangingPunct="0"/>
            <a:r>
              <a:rPr lang="en-US" sz="2000" b="1"/>
              <a:t>Informed,</a:t>
            </a:r>
          </a:p>
          <a:p>
            <a:pPr eaLnBrk="0" hangingPunct="0"/>
            <a:r>
              <a:rPr lang="en-US" sz="2000" b="1"/>
              <a:t>Activated</a:t>
            </a:r>
          </a:p>
          <a:p>
            <a:pPr eaLnBrk="0" hangingPunct="0"/>
            <a:r>
              <a:rPr lang="en-US" sz="2000" b="1"/>
              <a:t>Patient</a:t>
            </a:r>
          </a:p>
        </p:txBody>
      </p:sp>
      <p:sp>
        <p:nvSpPr>
          <p:cNvPr id="16389" name="Rectangle 6"/>
          <p:cNvSpPr>
            <a:spLocks noChangeArrowheads="1"/>
          </p:cNvSpPr>
          <p:nvPr/>
        </p:nvSpPr>
        <p:spPr bwMode="auto">
          <a:xfrm>
            <a:off x="3490913" y="4270375"/>
            <a:ext cx="1908175" cy="819150"/>
          </a:xfrm>
          <a:prstGeom prst="rect">
            <a:avLst/>
          </a:prstGeom>
          <a:noFill/>
          <a:ln w="12700">
            <a:noFill/>
            <a:miter lim="800000"/>
            <a:headEnd/>
            <a:tailEnd/>
          </a:ln>
        </p:spPr>
        <p:txBody>
          <a:bodyPr wrap="none" lIns="90488" tIns="44450" rIns="90488" bIns="44450">
            <a:spAutoFit/>
          </a:bodyPr>
          <a:lstStyle/>
          <a:p>
            <a:pPr algn="ctr" eaLnBrk="0" hangingPunct="0"/>
            <a:r>
              <a:rPr lang="en-US" sz="2400" b="1">
                <a:solidFill>
                  <a:schemeClr val="tx2"/>
                </a:solidFill>
              </a:rPr>
              <a:t>Productive</a:t>
            </a:r>
          </a:p>
          <a:p>
            <a:pPr algn="ctr" eaLnBrk="0" hangingPunct="0"/>
            <a:r>
              <a:rPr lang="en-US" sz="2400" b="1">
                <a:solidFill>
                  <a:schemeClr val="tx2"/>
                </a:solidFill>
              </a:rPr>
              <a:t>Interactions</a:t>
            </a:r>
            <a:endParaRPr lang="en-US" sz="2400" b="1"/>
          </a:p>
        </p:txBody>
      </p:sp>
      <p:sp>
        <p:nvSpPr>
          <p:cNvPr id="16390" name="Line 7"/>
          <p:cNvSpPr>
            <a:spLocks noChangeShapeType="1"/>
          </p:cNvSpPr>
          <p:nvPr/>
        </p:nvSpPr>
        <p:spPr bwMode="auto">
          <a:xfrm>
            <a:off x="3354388" y="4249738"/>
            <a:ext cx="2297112" cy="0"/>
          </a:xfrm>
          <a:prstGeom prst="line">
            <a:avLst/>
          </a:prstGeom>
          <a:noFill/>
          <a:ln w="12700">
            <a:solidFill>
              <a:schemeClr val="tx1"/>
            </a:solidFill>
            <a:round/>
            <a:headEnd type="triangle" w="med" len="med"/>
            <a:tailEnd type="triangle" w="med" len="med"/>
          </a:ln>
        </p:spPr>
        <p:txBody>
          <a:bodyPr wrap="none" anchor="ctr"/>
          <a:lstStyle/>
          <a:p>
            <a:endParaRPr lang="en-US"/>
          </a:p>
        </p:txBody>
      </p:sp>
      <p:sp>
        <p:nvSpPr>
          <p:cNvPr id="16391" name="Line 8"/>
          <p:cNvSpPr>
            <a:spLocks noChangeShapeType="1"/>
          </p:cNvSpPr>
          <p:nvPr/>
        </p:nvSpPr>
        <p:spPr bwMode="auto">
          <a:xfrm>
            <a:off x="3354388" y="5219700"/>
            <a:ext cx="2297112" cy="0"/>
          </a:xfrm>
          <a:prstGeom prst="line">
            <a:avLst/>
          </a:prstGeom>
          <a:noFill/>
          <a:ln w="12700">
            <a:solidFill>
              <a:schemeClr val="tx1"/>
            </a:solidFill>
            <a:round/>
            <a:headEnd type="triangle" w="med" len="med"/>
            <a:tailEnd type="triangle" w="med" len="med"/>
          </a:ln>
        </p:spPr>
        <p:txBody>
          <a:bodyPr wrap="none" anchor="ctr"/>
          <a:lstStyle/>
          <a:p>
            <a:endParaRPr lang="en-US"/>
          </a:p>
        </p:txBody>
      </p:sp>
      <p:sp>
        <p:nvSpPr>
          <p:cNvPr id="16392" name="Rectangle 9"/>
          <p:cNvSpPr>
            <a:spLocks noChangeArrowheads="1"/>
          </p:cNvSpPr>
          <p:nvPr/>
        </p:nvSpPr>
        <p:spPr bwMode="auto">
          <a:xfrm>
            <a:off x="5715000" y="4191000"/>
            <a:ext cx="2401888" cy="1003300"/>
          </a:xfrm>
          <a:prstGeom prst="rect">
            <a:avLst/>
          </a:prstGeom>
          <a:noFill/>
          <a:ln w="12700">
            <a:noFill/>
            <a:miter lim="800000"/>
            <a:headEnd/>
            <a:tailEnd/>
          </a:ln>
        </p:spPr>
        <p:txBody>
          <a:bodyPr lIns="90488" tIns="44450" rIns="90488" bIns="44450">
            <a:spAutoFit/>
          </a:bodyPr>
          <a:lstStyle/>
          <a:p>
            <a:pPr eaLnBrk="0" hangingPunct="0"/>
            <a:r>
              <a:rPr lang="en-US" sz="2000" b="1"/>
              <a:t>Prepared,</a:t>
            </a:r>
          </a:p>
          <a:p>
            <a:pPr eaLnBrk="0" hangingPunct="0"/>
            <a:r>
              <a:rPr lang="en-US" sz="2000" b="1"/>
              <a:t>Proactive</a:t>
            </a:r>
          </a:p>
          <a:p>
            <a:pPr eaLnBrk="0" hangingPunct="0"/>
            <a:r>
              <a:rPr lang="en-US" sz="2000" b="1"/>
              <a:t>Practice Team</a:t>
            </a:r>
          </a:p>
        </p:txBody>
      </p:sp>
      <p:sp>
        <p:nvSpPr>
          <p:cNvPr id="16393" name="Oval 10"/>
          <p:cNvSpPr>
            <a:spLocks noChangeArrowheads="1"/>
          </p:cNvSpPr>
          <p:nvPr/>
        </p:nvSpPr>
        <p:spPr bwMode="auto">
          <a:xfrm>
            <a:off x="0" y="533400"/>
            <a:ext cx="9061450" cy="3276600"/>
          </a:xfrm>
          <a:prstGeom prst="ellipse">
            <a:avLst/>
          </a:prstGeom>
          <a:solidFill>
            <a:srgbClr val="2EF4DC"/>
          </a:solidFill>
          <a:ln w="12700">
            <a:solidFill>
              <a:schemeClr val="bg2"/>
            </a:solidFill>
            <a:round/>
            <a:headEnd/>
            <a:tailEnd/>
          </a:ln>
        </p:spPr>
        <p:txBody>
          <a:bodyPr wrap="none" anchor="ctr"/>
          <a:lstStyle/>
          <a:p>
            <a:endParaRPr lang="en-US"/>
          </a:p>
        </p:txBody>
      </p:sp>
      <p:sp>
        <p:nvSpPr>
          <p:cNvPr id="16394" name="Oval 11"/>
          <p:cNvSpPr>
            <a:spLocks noChangeArrowheads="1"/>
          </p:cNvSpPr>
          <p:nvPr/>
        </p:nvSpPr>
        <p:spPr bwMode="auto">
          <a:xfrm>
            <a:off x="1981200" y="971550"/>
            <a:ext cx="6927850" cy="2432050"/>
          </a:xfrm>
          <a:prstGeom prst="ellipse">
            <a:avLst/>
          </a:prstGeom>
          <a:gradFill rotWithShape="0">
            <a:gsLst>
              <a:gs pos="0">
                <a:srgbClr val="2EF4DC"/>
              </a:gs>
              <a:gs pos="100000">
                <a:srgbClr val="20AA9A"/>
              </a:gs>
            </a:gsLst>
            <a:lin ang="0" scaled="1"/>
          </a:gradFill>
          <a:ln w="12700">
            <a:solidFill>
              <a:srgbClr val="A4B4F8"/>
            </a:solidFill>
            <a:round/>
            <a:headEnd/>
            <a:tailEnd/>
          </a:ln>
        </p:spPr>
        <p:txBody>
          <a:bodyPr wrap="none" anchor="ctr"/>
          <a:lstStyle/>
          <a:p>
            <a:endParaRPr lang="en-US"/>
          </a:p>
        </p:txBody>
      </p:sp>
      <p:sp>
        <p:nvSpPr>
          <p:cNvPr id="16395" name="Rectangle 12"/>
          <p:cNvSpPr>
            <a:spLocks noChangeArrowheads="1"/>
          </p:cNvSpPr>
          <p:nvPr/>
        </p:nvSpPr>
        <p:spPr bwMode="auto">
          <a:xfrm>
            <a:off x="3886200" y="2438400"/>
            <a:ext cx="1295400" cy="1003300"/>
          </a:xfrm>
          <a:prstGeom prst="rect">
            <a:avLst/>
          </a:prstGeom>
          <a:noFill/>
          <a:ln w="12700">
            <a:noFill/>
            <a:miter lim="800000"/>
            <a:headEnd/>
            <a:tailEnd/>
          </a:ln>
        </p:spPr>
        <p:txBody>
          <a:bodyPr lIns="90488" tIns="44450" rIns="90488" bIns="44450">
            <a:spAutoFit/>
          </a:bodyPr>
          <a:lstStyle/>
          <a:p>
            <a:pPr algn="ctr" eaLnBrk="0" hangingPunct="0"/>
            <a:r>
              <a:rPr lang="en-US" sz="2000" b="1"/>
              <a:t>Delivery</a:t>
            </a:r>
            <a:br>
              <a:rPr lang="en-US" sz="2000" b="1"/>
            </a:br>
            <a:r>
              <a:rPr lang="en-US" sz="2000" b="1"/>
              <a:t>System</a:t>
            </a:r>
          </a:p>
          <a:p>
            <a:pPr algn="ctr" eaLnBrk="0" hangingPunct="0"/>
            <a:r>
              <a:rPr lang="en-US" sz="2000" b="1"/>
              <a:t>Design</a:t>
            </a:r>
          </a:p>
        </p:txBody>
      </p:sp>
      <p:sp>
        <p:nvSpPr>
          <p:cNvPr id="16396" name="Rectangle 13"/>
          <p:cNvSpPr>
            <a:spLocks noChangeArrowheads="1"/>
          </p:cNvSpPr>
          <p:nvPr/>
        </p:nvSpPr>
        <p:spPr bwMode="auto">
          <a:xfrm>
            <a:off x="5410200" y="2590800"/>
            <a:ext cx="1341438" cy="698500"/>
          </a:xfrm>
          <a:prstGeom prst="rect">
            <a:avLst/>
          </a:prstGeom>
          <a:noFill/>
          <a:ln w="12700">
            <a:noFill/>
            <a:miter lim="800000"/>
            <a:headEnd/>
            <a:tailEnd/>
          </a:ln>
        </p:spPr>
        <p:txBody>
          <a:bodyPr lIns="90488" tIns="44450" rIns="90488" bIns="44450">
            <a:spAutoFit/>
          </a:bodyPr>
          <a:lstStyle/>
          <a:p>
            <a:pPr algn="ctr" eaLnBrk="0" hangingPunct="0"/>
            <a:r>
              <a:rPr lang="en-US" sz="2000" b="1"/>
              <a:t>Decision</a:t>
            </a:r>
          </a:p>
          <a:p>
            <a:pPr algn="ctr" eaLnBrk="0" hangingPunct="0"/>
            <a:r>
              <a:rPr lang="en-US" sz="2000" b="1"/>
              <a:t>Support </a:t>
            </a:r>
          </a:p>
        </p:txBody>
      </p:sp>
      <p:sp>
        <p:nvSpPr>
          <p:cNvPr id="16397" name="Rectangle 14"/>
          <p:cNvSpPr>
            <a:spLocks noChangeArrowheads="1"/>
          </p:cNvSpPr>
          <p:nvPr/>
        </p:nvSpPr>
        <p:spPr bwMode="auto">
          <a:xfrm>
            <a:off x="7010400" y="2286000"/>
            <a:ext cx="1589088" cy="1003300"/>
          </a:xfrm>
          <a:prstGeom prst="rect">
            <a:avLst/>
          </a:prstGeom>
          <a:noFill/>
          <a:ln w="12700">
            <a:noFill/>
            <a:miter lim="800000"/>
            <a:headEnd/>
            <a:tailEnd/>
          </a:ln>
        </p:spPr>
        <p:txBody>
          <a:bodyPr lIns="90488" tIns="44450" rIns="90488" bIns="44450">
            <a:spAutoFit/>
          </a:bodyPr>
          <a:lstStyle/>
          <a:p>
            <a:pPr algn="ctr" eaLnBrk="0" hangingPunct="0"/>
            <a:r>
              <a:rPr lang="en-US" sz="2000" b="1"/>
              <a:t> Clinical</a:t>
            </a:r>
            <a:br>
              <a:rPr lang="en-US" sz="2000" b="1"/>
            </a:br>
            <a:r>
              <a:rPr lang="en-US" sz="2000" b="1"/>
              <a:t>Information</a:t>
            </a:r>
            <a:br>
              <a:rPr lang="en-US" sz="2000" b="1"/>
            </a:br>
            <a:r>
              <a:rPr lang="en-US" sz="2000" b="1"/>
              <a:t>Systems</a:t>
            </a:r>
          </a:p>
        </p:txBody>
      </p:sp>
      <p:sp>
        <p:nvSpPr>
          <p:cNvPr id="16398" name="Rectangle 15"/>
          <p:cNvSpPr>
            <a:spLocks noChangeArrowheads="1"/>
          </p:cNvSpPr>
          <p:nvPr/>
        </p:nvSpPr>
        <p:spPr bwMode="auto">
          <a:xfrm>
            <a:off x="1828800" y="2438400"/>
            <a:ext cx="1947863" cy="1003300"/>
          </a:xfrm>
          <a:prstGeom prst="rect">
            <a:avLst/>
          </a:prstGeom>
          <a:noFill/>
          <a:ln w="12700">
            <a:noFill/>
            <a:miter lim="800000"/>
            <a:headEnd/>
            <a:tailEnd/>
          </a:ln>
        </p:spPr>
        <p:txBody>
          <a:bodyPr lIns="90488" tIns="44450" rIns="90488" bIns="44450">
            <a:spAutoFit/>
          </a:bodyPr>
          <a:lstStyle/>
          <a:p>
            <a:pPr algn="ctr" eaLnBrk="0" hangingPunct="0"/>
            <a:r>
              <a:rPr lang="en-US" sz="2000" b="1">
                <a:solidFill>
                  <a:srgbClr val="FF3399"/>
                </a:solidFill>
              </a:rPr>
              <a:t>Self-</a:t>
            </a:r>
            <a:br>
              <a:rPr lang="en-US" sz="2000" b="1">
                <a:solidFill>
                  <a:srgbClr val="FF3399"/>
                </a:solidFill>
              </a:rPr>
            </a:br>
            <a:r>
              <a:rPr lang="en-US" sz="2000" b="1">
                <a:solidFill>
                  <a:srgbClr val="FF3399"/>
                </a:solidFill>
              </a:rPr>
              <a:t>Management </a:t>
            </a:r>
            <a:br>
              <a:rPr lang="en-US" sz="2000" b="1">
                <a:solidFill>
                  <a:srgbClr val="FF3399"/>
                </a:solidFill>
              </a:rPr>
            </a:br>
            <a:r>
              <a:rPr lang="en-US" sz="2000" b="1">
                <a:solidFill>
                  <a:srgbClr val="FF3399"/>
                </a:solidFill>
              </a:rPr>
              <a:t>Support</a:t>
            </a:r>
          </a:p>
        </p:txBody>
      </p:sp>
      <p:sp>
        <p:nvSpPr>
          <p:cNvPr id="16399" name="Rectangle 16"/>
          <p:cNvSpPr>
            <a:spLocks noChangeArrowheads="1"/>
          </p:cNvSpPr>
          <p:nvPr/>
        </p:nvSpPr>
        <p:spPr bwMode="auto">
          <a:xfrm>
            <a:off x="4337050" y="1041400"/>
            <a:ext cx="2282825" cy="454025"/>
          </a:xfrm>
          <a:prstGeom prst="rect">
            <a:avLst/>
          </a:prstGeom>
          <a:noFill/>
          <a:ln w="12700">
            <a:noFill/>
            <a:miter lim="800000"/>
            <a:headEnd/>
            <a:tailEnd/>
          </a:ln>
        </p:spPr>
        <p:txBody>
          <a:bodyPr wrap="none" lIns="90488" tIns="44450" rIns="90488" bIns="44450">
            <a:spAutoFit/>
          </a:bodyPr>
          <a:lstStyle/>
          <a:p>
            <a:pPr eaLnBrk="0" hangingPunct="0"/>
            <a:r>
              <a:rPr lang="en-US" sz="2400" b="1"/>
              <a:t>Health System</a:t>
            </a:r>
          </a:p>
        </p:txBody>
      </p:sp>
      <p:sp>
        <p:nvSpPr>
          <p:cNvPr id="16400" name="Rectangle 17"/>
          <p:cNvSpPr>
            <a:spLocks noChangeArrowheads="1"/>
          </p:cNvSpPr>
          <p:nvPr/>
        </p:nvSpPr>
        <p:spPr bwMode="auto">
          <a:xfrm>
            <a:off x="990600" y="1600200"/>
            <a:ext cx="2646363" cy="698500"/>
          </a:xfrm>
          <a:prstGeom prst="rect">
            <a:avLst/>
          </a:prstGeom>
          <a:noFill/>
          <a:ln w="12700">
            <a:noFill/>
            <a:miter lim="800000"/>
            <a:headEnd/>
            <a:tailEnd/>
          </a:ln>
        </p:spPr>
        <p:txBody>
          <a:bodyPr lIns="90488" tIns="44450" rIns="90488" bIns="44450">
            <a:spAutoFit/>
          </a:bodyPr>
          <a:lstStyle/>
          <a:p>
            <a:pPr eaLnBrk="0" hangingPunct="0"/>
            <a:r>
              <a:rPr lang="en-US" sz="2000" b="1"/>
              <a:t>Resources and Policies</a:t>
            </a:r>
          </a:p>
        </p:txBody>
      </p:sp>
      <p:sp>
        <p:nvSpPr>
          <p:cNvPr id="16401" name="Rectangle 18"/>
          <p:cNvSpPr>
            <a:spLocks noChangeArrowheads="1"/>
          </p:cNvSpPr>
          <p:nvPr/>
        </p:nvSpPr>
        <p:spPr bwMode="auto">
          <a:xfrm>
            <a:off x="984250" y="1041400"/>
            <a:ext cx="2063750" cy="454025"/>
          </a:xfrm>
          <a:prstGeom prst="rect">
            <a:avLst/>
          </a:prstGeom>
          <a:noFill/>
          <a:ln w="12700">
            <a:noFill/>
            <a:miter lim="800000"/>
            <a:headEnd/>
            <a:tailEnd/>
          </a:ln>
        </p:spPr>
        <p:txBody>
          <a:bodyPr lIns="90488" tIns="44450" rIns="90488" bIns="44450">
            <a:spAutoFit/>
          </a:bodyPr>
          <a:lstStyle/>
          <a:p>
            <a:pPr eaLnBrk="0" hangingPunct="0"/>
            <a:r>
              <a:rPr lang="en-US" sz="2400" b="1"/>
              <a:t>Community </a:t>
            </a:r>
          </a:p>
        </p:txBody>
      </p:sp>
      <p:sp>
        <p:nvSpPr>
          <p:cNvPr id="16402" name="Rectangle 19"/>
          <p:cNvSpPr>
            <a:spLocks noChangeArrowheads="1"/>
          </p:cNvSpPr>
          <p:nvPr/>
        </p:nvSpPr>
        <p:spPr bwMode="auto">
          <a:xfrm>
            <a:off x="3956050" y="1574800"/>
            <a:ext cx="3213100" cy="393700"/>
          </a:xfrm>
          <a:prstGeom prst="rect">
            <a:avLst/>
          </a:prstGeom>
          <a:noFill/>
          <a:ln w="12700">
            <a:noFill/>
            <a:miter lim="800000"/>
            <a:headEnd/>
            <a:tailEnd/>
          </a:ln>
        </p:spPr>
        <p:txBody>
          <a:bodyPr wrap="none" lIns="90488" tIns="44450" rIns="90488" bIns="44450">
            <a:spAutoFit/>
          </a:bodyPr>
          <a:lstStyle/>
          <a:p>
            <a:pPr eaLnBrk="0" hangingPunct="0"/>
            <a:r>
              <a:rPr lang="en-US" sz="2000" b="1"/>
              <a:t>Health Care Organization</a:t>
            </a:r>
          </a:p>
        </p:txBody>
      </p:sp>
      <p:sp>
        <p:nvSpPr>
          <p:cNvPr id="16403" name="Text Box 20"/>
          <p:cNvSpPr txBox="1">
            <a:spLocks noChangeArrowheads="1"/>
          </p:cNvSpPr>
          <p:nvPr/>
        </p:nvSpPr>
        <p:spPr bwMode="auto">
          <a:xfrm>
            <a:off x="2667000" y="-3175"/>
            <a:ext cx="4017963" cy="579438"/>
          </a:xfrm>
          <a:prstGeom prst="rect">
            <a:avLst/>
          </a:prstGeom>
          <a:noFill/>
          <a:ln w="12700">
            <a:noFill/>
            <a:miter lim="800000"/>
            <a:headEnd/>
            <a:tailEnd/>
          </a:ln>
        </p:spPr>
        <p:txBody>
          <a:bodyPr wrap="none">
            <a:spAutoFit/>
          </a:bodyPr>
          <a:lstStyle/>
          <a:p>
            <a:pPr eaLnBrk="0" hangingPunct="0"/>
            <a:r>
              <a:rPr lang="en-US" sz="3200" b="1">
                <a:solidFill>
                  <a:schemeClr val="tx2"/>
                </a:solidFill>
              </a:rPr>
              <a:t>Chronic Care Model</a:t>
            </a:r>
            <a:endParaRPr lang="en-US" sz="2400">
              <a:solidFill>
                <a:schemeClr val="tx2"/>
              </a:solidFill>
            </a:endParaRPr>
          </a:p>
        </p:txBody>
      </p:sp>
      <p:sp>
        <p:nvSpPr>
          <p:cNvPr id="16404" name="Text Box 21"/>
          <p:cNvSpPr txBox="1">
            <a:spLocks noChangeArrowheads="1"/>
          </p:cNvSpPr>
          <p:nvPr/>
        </p:nvSpPr>
        <p:spPr bwMode="auto">
          <a:xfrm>
            <a:off x="2971800" y="5562600"/>
            <a:ext cx="3387725" cy="515938"/>
          </a:xfrm>
          <a:prstGeom prst="rect">
            <a:avLst/>
          </a:prstGeom>
          <a:noFill/>
          <a:ln w="12700">
            <a:noFill/>
            <a:miter lim="800000"/>
            <a:headEnd/>
            <a:tailEnd/>
          </a:ln>
        </p:spPr>
        <p:txBody>
          <a:bodyPr wrap="none" lIns="90488" tIns="44450" rIns="90488" bIns="44450">
            <a:spAutoFit/>
          </a:bodyPr>
          <a:lstStyle/>
          <a:p>
            <a:pPr eaLnBrk="0" hangingPunct="0">
              <a:spcBef>
                <a:spcPct val="10000"/>
              </a:spcBef>
              <a:spcAft>
                <a:spcPct val="50000"/>
              </a:spcAft>
            </a:pPr>
            <a:r>
              <a:rPr lang="en-US" sz="2800"/>
              <a:t>Improved Outcomes</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AutoShape 2"/>
          <p:cNvSpPr>
            <a:spLocks noGrp="1" noChangeArrowheads="1"/>
          </p:cNvSpPr>
          <p:nvPr>
            <p:ph type="title"/>
          </p:nvPr>
        </p:nvSpPr>
        <p:spPr/>
        <p:txBody>
          <a:bodyPr/>
          <a:lstStyle/>
          <a:p>
            <a:pPr eaLnBrk="1" hangingPunct="1"/>
            <a:r>
              <a:rPr lang="en-US" smtClean="0">
                <a:ea typeface="ＭＳ Ｐゴシック" charset="-128"/>
              </a:rPr>
              <a:t>Thoughts on Team QI Literacy</a:t>
            </a:r>
          </a:p>
        </p:txBody>
      </p:sp>
      <p:sp>
        <p:nvSpPr>
          <p:cNvPr id="51202" name="Rectangle 3"/>
          <p:cNvSpPr>
            <a:spLocks noGrp="1" noChangeArrowheads="1"/>
          </p:cNvSpPr>
          <p:nvPr>
            <p:ph type="body" idx="1"/>
          </p:nvPr>
        </p:nvSpPr>
        <p:spPr/>
        <p:txBody>
          <a:bodyPr/>
          <a:lstStyle/>
          <a:p>
            <a:pPr eaLnBrk="1" hangingPunct="1">
              <a:lnSpc>
                <a:spcPct val="90000"/>
              </a:lnSpc>
            </a:pPr>
            <a:endParaRPr lang="en-US" sz="2400" smtClean="0">
              <a:ea typeface="ＭＳ Ｐゴシック" charset="-128"/>
            </a:endParaRPr>
          </a:p>
          <a:p>
            <a:pPr eaLnBrk="1" hangingPunct="1">
              <a:lnSpc>
                <a:spcPct val="90000"/>
              </a:lnSpc>
            </a:pPr>
            <a:r>
              <a:rPr lang="en-US" sz="2400" smtClean="0">
                <a:ea typeface="ＭＳ Ｐゴシック" charset="-128"/>
              </a:rPr>
              <a:t>People can read and function above their cognitive level on topics that interest them</a:t>
            </a:r>
          </a:p>
          <a:p>
            <a:pPr eaLnBrk="1" hangingPunct="1">
              <a:lnSpc>
                <a:spcPct val="90000"/>
              </a:lnSpc>
            </a:pPr>
            <a:r>
              <a:rPr lang="en-US" sz="2400" smtClean="0">
                <a:ea typeface="ＭＳ Ｐゴシック" charset="-128"/>
              </a:rPr>
              <a:t>People are very sensitive about being talked down to.</a:t>
            </a:r>
          </a:p>
          <a:p>
            <a:pPr eaLnBrk="1" hangingPunct="1">
              <a:lnSpc>
                <a:spcPct val="90000"/>
              </a:lnSpc>
            </a:pPr>
            <a:r>
              <a:rPr lang="en-US" sz="2400" smtClean="0">
                <a:ea typeface="ＭＳ Ｐゴシック" charset="-128"/>
              </a:rPr>
              <a:t>Be cognizant of power inequities among team members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AutoShape 2"/>
          <p:cNvSpPr>
            <a:spLocks noGrp="1" noChangeArrowheads="1"/>
          </p:cNvSpPr>
          <p:nvPr>
            <p:ph type="ctrTitle"/>
          </p:nvPr>
        </p:nvSpPr>
        <p:spPr/>
        <p:txBody>
          <a:bodyPr/>
          <a:lstStyle/>
          <a:p>
            <a:pPr eaLnBrk="1" hangingPunct="1"/>
            <a:r>
              <a:rPr lang="en-US" smtClean="0">
                <a:ea typeface="ＭＳ Ｐゴシック" charset="-128"/>
              </a:rPr>
              <a:t>ARRANGE</a:t>
            </a:r>
          </a:p>
        </p:txBody>
      </p:sp>
      <p:sp>
        <p:nvSpPr>
          <p:cNvPr id="53250" name="Rectangle 3"/>
          <p:cNvSpPr>
            <a:spLocks noGrp="1" noChangeArrowheads="1"/>
          </p:cNvSpPr>
          <p:nvPr>
            <p:ph type="subTitle" idx="1"/>
          </p:nvPr>
        </p:nvSpPr>
        <p:spPr>
          <a:xfrm>
            <a:off x="2339975" y="2781300"/>
            <a:ext cx="6346825" cy="1968500"/>
          </a:xfrm>
        </p:spPr>
        <p:txBody>
          <a:bodyPr/>
          <a:lstStyle/>
          <a:p>
            <a:pPr eaLnBrk="1" hangingPunct="1"/>
            <a:r>
              <a:rPr lang="en-US" smtClean="0">
                <a:ea typeface="ＭＳ Ｐゴシック" charset="-128"/>
              </a:rPr>
              <a:t>Schedule follow-up contacts to provide ongoing assistance and support as needed.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AutoShape 2"/>
          <p:cNvSpPr>
            <a:spLocks noGrp="1" noChangeArrowheads="1"/>
          </p:cNvSpPr>
          <p:nvPr>
            <p:ph type="title"/>
          </p:nvPr>
        </p:nvSpPr>
        <p:spPr/>
        <p:txBody>
          <a:bodyPr/>
          <a:lstStyle/>
          <a:p>
            <a:pPr eaLnBrk="1" hangingPunct="1"/>
            <a:r>
              <a:rPr lang="en-US" smtClean="0">
                <a:ea typeface="ＭＳ Ｐゴシック" charset="-128"/>
              </a:rPr>
              <a:t>Tips for follow-up</a:t>
            </a:r>
          </a:p>
        </p:txBody>
      </p:sp>
      <p:sp>
        <p:nvSpPr>
          <p:cNvPr id="55298" name="Rectangle 3"/>
          <p:cNvSpPr>
            <a:spLocks noGrp="1" noChangeArrowheads="1"/>
          </p:cNvSpPr>
          <p:nvPr>
            <p:ph type="body" idx="1"/>
          </p:nvPr>
        </p:nvSpPr>
        <p:spPr/>
        <p:txBody>
          <a:bodyPr/>
          <a:lstStyle/>
          <a:p>
            <a:pPr eaLnBrk="1" hangingPunct="1"/>
            <a:r>
              <a:rPr lang="en-US" smtClean="0">
                <a:ea typeface="ＭＳ Ｐゴシック" charset="-128"/>
              </a:rPr>
              <a:t>Try a wide variety of methods, whichever team prefers (in person, phone, email)</a:t>
            </a:r>
          </a:p>
          <a:p>
            <a:pPr eaLnBrk="1" hangingPunct="1"/>
            <a:r>
              <a:rPr lang="en-US" smtClean="0">
                <a:ea typeface="ＭＳ Ｐゴシック" charset="-128"/>
              </a:rPr>
              <a:t>Make sure follow-up happens, team trust can be destroyed by missed follow-up</a:t>
            </a:r>
          </a:p>
          <a:p>
            <a:pPr eaLnBrk="1" hangingPunct="1"/>
            <a:r>
              <a:rPr lang="en-US" smtClean="0">
                <a:ea typeface="ＭＳ Ｐゴシック" charset="-128"/>
              </a:rPr>
              <a:t>Determine follow-up based on team preference</a:t>
            </a:r>
          </a:p>
          <a:p>
            <a:pPr eaLnBrk="1" hangingPunct="1">
              <a:buFont typeface="Wingdings" pitchFamily="2" charset="2"/>
              <a:buNone/>
            </a:pPr>
            <a:endParaRPr lang="en-US" smtClean="0">
              <a:ea typeface="ＭＳ Ｐゴシック" charset="-12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AutoShape 1026"/>
          <p:cNvSpPr>
            <a:spLocks noGrp="1" noChangeArrowheads="1"/>
          </p:cNvSpPr>
          <p:nvPr>
            <p:ph type="title"/>
          </p:nvPr>
        </p:nvSpPr>
        <p:spPr>
          <a:xfrm>
            <a:off x="755650" y="549275"/>
            <a:ext cx="7924800" cy="1143000"/>
          </a:xfrm>
        </p:spPr>
        <p:txBody>
          <a:bodyPr/>
          <a:lstStyle/>
          <a:p>
            <a:pPr eaLnBrk="1" hangingPunct="1"/>
            <a:r>
              <a:rPr lang="en-US" smtClean="0">
                <a:ea typeface="ＭＳ Ｐゴシック" charset="-128"/>
              </a:rPr>
              <a:t>Personal Action Plan</a:t>
            </a:r>
          </a:p>
        </p:txBody>
      </p:sp>
      <p:sp>
        <p:nvSpPr>
          <p:cNvPr id="57346" name="Rectangle 1027"/>
          <p:cNvSpPr>
            <a:spLocks noGrp="1" noChangeArrowheads="1"/>
          </p:cNvSpPr>
          <p:nvPr>
            <p:ph type="body" idx="1"/>
          </p:nvPr>
        </p:nvSpPr>
        <p:spPr>
          <a:xfrm>
            <a:off x="611188" y="2349500"/>
            <a:ext cx="7772400" cy="4114800"/>
          </a:xfrm>
        </p:spPr>
        <p:txBody>
          <a:bodyPr/>
          <a:lstStyle/>
          <a:p>
            <a:pPr eaLnBrk="1" hangingPunct="1">
              <a:lnSpc>
                <a:spcPct val="90000"/>
              </a:lnSpc>
              <a:buFont typeface="Wingdings" pitchFamily="2" charset="2"/>
              <a:buNone/>
            </a:pPr>
            <a:r>
              <a:rPr lang="en-US" sz="2000" smtClean="0">
                <a:ea typeface="ＭＳ Ｐゴシック" charset="-128"/>
              </a:rPr>
              <a:t>1.  Something you WANT to do</a:t>
            </a:r>
          </a:p>
          <a:p>
            <a:pPr eaLnBrk="1" hangingPunct="1">
              <a:lnSpc>
                <a:spcPct val="90000"/>
              </a:lnSpc>
              <a:buFont typeface="Wingdings" pitchFamily="2" charset="2"/>
              <a:buNone/>
            </a:pPr>
            <a:r>
              <a:rPr lang="en-US" sz="2000" smtClean="0">
                <a:ea typeface="ＭＳ Ｐゴシック" charset="-128"/>
              </a:rPr>
              <a:t>2.  Describe</a:t>
            </a:r>
          </a:p>
          <a:p>
            <a:pPr eaLnBrk="1" hangingPunct="1">
              <a:lnSpc>
                <a:spcPct val="90000"/>
              </a:lnSpc>
              <a:buFont typeface="Wingdings" pitchFamily="2" charset="2"/>
              <a:buNone/>
            </a:pPr>
            <a:r>
              <a:rPr lang="en-US" sz="2000" smtClean="0">
                <a:ea typeface="ＭＳ Ｐゴシック" charset="-128"/>
              </a:rPr>
              <a:t>		How			Where</a:t>
            </a:r>
          </a:p>
          <a:p>
            <a:pPr eaLnBrk="1" hangingPunct="1">
              <a:lnSpc>
                <a:spcPct val="90000"/>
              </a:lnSpc>
              <a:buFont typeface="Wingdings" pitchFamily="2" charset="2"/>
              <a:buNone/>
            </a:pPr>
            <a:r>
              <a:rPr lang="en-US" sz="2000" smtClean="0">
                <a:ea typeface="ＭＳ Ｐゴシック" charset="-128"/>
              </a:rPr>
              <a:t>		What			Frequency</a:t>
            </a:r>
          </a:p>
          <a:p>
            <a:pPr eaLnBrk="1" hangingPunct="1">
              <a:lnSpc>
                <a:spcPct val="90000"/>
              </a:lnSpc>
              <a:buFont typeface="Wingdings" pitchFamily="2" charset="2"/>
              <a:buNone/>
            </a:pPr>
            <a:r>
              <a:rPr lang="en-US" sz="2000" smtClean="0">
                <a:ea typeface="ＭＳ Ｐゴシック" charset="-128"/>
              </a:rPr>
              <a:t>		When</a:t>
            </a:r>
          </a:p>
          <a:p>
            <a:pPr eaLnBrk="1" hangingPunct="1">
              <a:lnSpc>
                <a:spcPct val="90000"/>
              </a:lnSpc>
              <a:buFont typeface="Wingdings" pitchFamily="2" charset="2"/>
              <a:buNone/>
            </a:pPr>
            <a:r>
              <a:rPr lang="en-US" sz="2000" smtClean="0">
                <a:ea typeface="ＭＳ Ｐゴシック" charset="-128"/>
              </a:rPr>
              <a:t>3.  Barriers</a:t>
            </a:r>
          </a:p>
          <a:p>
            <a:pPr eaLnBrk="1" hangingPunct="1">
              <a:lnSpc>
                <a:spcPct val="90000"/>
              </a:lnSpc>
              <a:buFont typeface="Wingdings" pitchFamily="2" charset="2"/>
              <a:buNone/>
            </a:pPr>
            <a:r>
              <a:rPr lang="en-US" sz="2000" smtClean="0">
                <a:ea typeface="ＭＳ Ｐゴシック" charset="-128"/>
              </a:rPr>
              <a:t>4.  Plans to overcome barriers</a:t>
            </a:r>
          </a:p>
          <a:p>
            <a:pPr eaLnBrk="1" hangingPunct="1">
              <a:lnSpc>
                <a:spcPct val="90000"/>
              </a:lnSpc>
              <a:buFont typeface="Wingdings" pitchFamily="2" charset="2"/>
              <a:buNone/>
            </a:pPr>
            <a:r>
              <a:rPr lang="en-US" sz="2000" smtClean="0">
                <a:ea typeface="ＭＳ Ｐゴシック" charset="-128"/>
              </a:rPr>
              <a:t>5.  Confidence rating (1-10)</a:t>
            </a:r>
            <a:endParaRPr lang="en-US" sz="2400" smtClean="0">
              <a:ea typeface="ＭＳ Ｐゴシック" charset="-128"/>
            </a:endParaRPr>
          </a:p>
          <a:p>
            <a:pPr eaLnBrk="1" hangingPunct="1">
              <a:lnSpc>
                <a:spcPct val="90000"/>
              </a:lnSpc>
              <a:buFont typeface="Wingdings" pitchFamily="2" charset="2"/>
              <a:buNone/>
            </a:pPr>
            <a:r>
              <a:rPr lang="en-US" sz="2000" smtClean="0">
                <a:ea typeface="ＭＳ Ｐゴシック" charset="-128"/>
              </a:rPr>
              <a:t>6.  Follow-Up plan</a:t>
            </a:r>
            <a:endParaRPr lang="en-US" smtClean="0">
              <a:ea typeface="ＭＳ Ｐゴシック" charset="-128"/>
            </a:endParaRPr>
          </a:p>
        </p:txBody>
      </p:sp>
      <p:sp>
        <p:nvSpPr>
          <p:cNvPr id="57347" name="Text Box 1028"/>
          <p:cNvSpPr txBox="1">
            <a:spLocks noChangeArrowheads="1"/>
          </p:cNvSpPr>
          <p:nvPr/>
        </p:nvSpPr>
        <p:spPr bwMode="auto">
          <a:xfrm>
            <a:off x="4876800" y="6096000"/>
            <a:ext cx="3506788" cy="457200"/>
          </a:xfrm>
          <a:prstGeom prst="rect">
            <a:avLst/>
          </a:prstGeom>
          <a:noFill/>
          <a:ln w="9525">
            <a:noFill/>
            <a:miter lim="800000"/>
            <a:headEnd/>
            <a:tailEnd/>
          </a:ln>
        </p:spPr>
        <p:txBody>
          <a:bodyPr wrap="none">
            <a:spAutoFit/>
          </a:bodyPr>
          <a:lstStyle/>
          <a:p>
            <a:pPr eaLnBrk="0" hangingPunct="0"/>
            <a:r>
              <a:rPr lang="en-US" sz="2400"/>
              <a:t>Source: Lorig et al, 2001</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AutoShape 2"/>
          <p:cNvSpPr>
            <a:spLocks noGrp="1" noChangeArrowheads="1"/>
          </p:cNvSpPr>
          <p:nvPr>
            <p:ph type="title"/>
          </p:nvPr>
        </p:nvSpPr>
        <p:spPr/>
        <p:txBody>
          <a:bodyPr/>
          <a:lstStyle/>
          <a:p>
            <a:pPr eaLnBrk="1" hangingPunct="1"/>
            <a:r>
              <a:rPr lang="en-US" smtClean="0">
                <a:ea typeface="ＭＳ Ｐゴシック" charset="-128"/>
              </a:rPr>
              <a:t>Confidence Ruler</a:t>
            </a:r>
          </a:p>
        </p:txBody>
      </p:sp>
      <p:sp>
        <p:nvSpPr>
          <p:cNvPr id="59394" name="Text Box 3"/>
          <p:cNvSpPr txBox="1">
            <a:spLocks noChangeArrowheads="1"/>
          </p:cNvSpPr>
          <p:nvPr/>
        </p:nvSpPr>
        <p:spPr bwMode="auto">
          <a:xfrm>
            <a:off x="381000" y="2209800"/>
            <a:ext cx="8413750" cy="2289175"/>
          </a:xfrm>
          <a:prstGeom prst="rect">
            <a:avLst/>
          </a:prstGeom>
          <a:noFill/>
          <a:ln w="9525">
            <a:noFill/>
            <a:miter lim="800000"/>
            <a:headEnd/>
            <a:tailEnd/>
          </a:ln>
        </p:spPr>
        <p:txBody>
          <a:bodyPr wrap="none">
            <a:spAutoFit/>
          </a:bodyPr>
          <a:lstStyle/>
          <a:p>
            <a:pPr marL="457200" indent="-457200" eaLnBrk="0" hangingPunct="0">
              <a:buFontTx/>
              <a:buAutoNum type="arabicPlain"/>
            </a:pPr>
            <a:r>
              <a:rPr lang="en-US" sz="3600">
                <a:latin typeface="Times" charset="0"/>
              </a:rPr>
              <a:t>   2     3     4     5     6     7       8     9    10</a:t>
            </a:r>
          </a:p>
          <a:p>
            <a:pPr marL="457200" indent="-457200" eaLnBrk="0" hangingPunct="0"/>
            <a:r>
              <a:rPr lang="en-US" sz="3600">
                <a:latin typeface="Times" charset="0"/>
              </a:rPr>
              <a:t>Not	      Unsure      Somewhat              Very</a:t>
            </a:r>
          </a:p>
          <a:p>
            <a:pPr marL="457200" indent="-457200" eaLnBrk="0" hangingPunct="0"/>
            <a:r>
              <a:rPr lang="en-US" sz="3600">
                <a:latin typeface="Times" charset="0"/>
              </a:rPr>
              <a:t>Confident		Confident       Confident	</a:t>
            </a:r>
          </a:p>
          <a:p>
            <a:pPr marL="457200" indent="-457200" eaLnBrk="0" hangingPunct="0">
              <a:buFontTx/>
              <a:buAutoNum type="arabicPlain"/>
            </a:pPr>
            <a:endParaRPr lang="en-US" sz="3600">
              <a:latin typeface="Times"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ext Box 1026"/>
          <p:cNvSpPr txBox="1">
            <a:spLocks noChangeArrowheads="1"/>
          </p:cNvSpPr>
          <p:nvPr/>
        </p:nvSpPr>
        <p:spPr bwMode="auto">
          <a:xfrm>
            <a:off x="1433513" y="2635250"/>
            <a:ext cx="7038975" cy="638175"/>
          </a:xfrm>
          <a:prstGeom prst="rect">
            <a:avLst/>
          </a:prstGeom>
          <a:noFill/>
          <a:ln w="12700">
            <a:noFill/>
            <a:miter lim="800000"/>
            <a:headEnd/>
            <a:tailEnd/>
          </a:ln>
        </p:spPr>
        <p:txBody>
          <a:bodyPr wrap="none" lIns="90488" tIns="44450" rIns="90488" bIns="44450">
            <a:spAutoFit/>
          </a:bodyPr>
          <a:lstStyle/>
          <a:p>
            <a:pPr eaLnBrk="0" hangingPunct="0">
              <a:spcBef>
                <a:spcPct val="10000"/>
              </a:spcBef>
              <a:spcAft>
                <a:spcPct val="50000"/>
              </a:spcAft>
            </a:pPr>
            <a:r>
              <a:rPr lang="en-US" sz="3600" b="1"/>
              <a:t>www.improvingchroniccare.org</a:t>
            </a:r>
            <a:endParaRPr lang="en-US" sz="2800"/>
          </a:p>
        </p:txBody>
      </p:sp>
      <p:sp>
        <p:nvSpPr>
          <p:cNvPr id="61442" name="Text Box 1027"/>
          <p:cNvSpPr txBox="1">
            <a:spLocks noChangeArrowheads="1"/>
          </p:cNvSpPr>
          <p:nvPr/>
        </p:nvSpPr>
        <p:spPr bwMode="auto">
          <a:xfrm>
            <a:off x="827088" y="1268413"/>
            <a:ext cx="8458200" cy="515937"/>
          </a:xfrm>
          <a:prstGeom prst="rect">
            <a:avLst/>
          </a:prstGeom>
          <a:noFill/>
          <a:ln w="12700">
            <a:noFill/>
            <a:miter lim="800000"/>
            <a:headEnd/>
            <a:tailEnd/>
          </a:ln>
        </p:spPr>
        <p:txBody>
          <a:bodyPr wrap="none" lIns="90488" tIns="44450" rIns="90488" bIns="44450">
            <a:spAutoFit/>
          </a:bodyPr>
          <a:lstStyle/>
          <a:p>
            <a:pPr eaLnBrk="0" hangingPunct="0">
              <a:spcBef>
                <a:spcPct val="10000"/>
              </a:spcBef>
              <a:spcAft>
                <a:spcPct val="50000"/>
              </a:spcAft>
            </a:pPr>
            <a:r>
              <a:rPr lang="en-US" sz="2800"/>
              <a:t>For More Information on Self-management Support  </a:t>
            </a:r>
          </a:p>
        </p:txBody>
      </p:sp>
      <p:sp>
        <p:nvSpPr>
          <p:cNvPr id="61443" name="Text Box 1028"/>
          <p:cNvSpPr txBox="1">
            <a:spLocks noChangeArrowheads="1"/>
          </p:cNvSpPr>
          <p:nvPr/>
        </p:nvSpPr>
        <p:spPr bwMode="auto">
          <a:xfrm>
            <a:off x="3795713" y="4464050"/>
            <a:ext cx="1527175" cy="912813"/>
          </a:xfrm>
          <a:prstGeom prst="rect">
            <a:avLst/>
          </a:prstGeom>
          <a:noFill/>
          <a:ln w="12700">
            <a:noFill/>
            <a:miter lim="800000"/>
            <a:headEnd/>
            <a:tailEnd/>
          </a:ln>
        </p:spPr>
        <p:txBody>
          <a:bodyPr wrap="none" lIns="90488" tIns="44450" rIns="90488" bIns="44450">
            <a:spAutoFit/>
          </a:bodyPr>
          <a:lstStyle/>
          <a:p>
            <a:pPr eaLnBrk="0" hangingPunct="0">
              <a:spcBef>
                <a:spcPct val="10000"/>
              </a:spcBef>
              <a:spcAft>
                <a:spcPct val="50000"/>
              </a:spcAft>
            </a:pPr>
            <a:r>
              <a:rPr lang="en-US" sz="3600"/>
              <a:t>thanks</a:t>
            </a:r>
            <a:endParaRPr lang="en-US" sz="28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AutoShape 2"/>
          <p:cNvSpPr>
            <a:spLocks noGrp="1" noChangeArrowheads="1"/>
          </p:cNvSpPr>
          <p:nvPr>
            <p:ph type="title"/>
          </p:nvPr>
        </p:nvSpPr>
        <p:spPr/>
        <p:txBody>
          <a:bodyPr/>
          <a:lstStyle/>
          <a:p>
            <a:pPr eaLnBrk="1" hangingPunct="1"/>
            <a:r>
              <a:rPr lang="en-US" smtClean="0">
                <a:ea typeface="ＭＳ Ｐゴシック" charset="-128"/>
              </a:rPr>
              <a:t>Self-Management Support</a:t>
            </a:r>
          </a:p>
        </p:txBody>
      </p:sp>
      <p:sp>
        <p:nvSpPr>
          <p:cNvPr id="18434" name="Rectangle 3"/>
          <p:cNvSpPr>
            <a:spLocks noGrp="1" noChangeArrowheads="1"/>
          </p:cNvSpPr>
          <p:nvPr>
            <p:ph type="body" idx="1"/>
          </p:nvPr>
        </p:nvSpPr>
        <p:spPr/>
        <p:txBody>
          <a:bodyPr/>
          <a:lstStyle/>
          <a:p>
            <a:pPr eaLnBrk="1" hangingPunct="1"/>
            <a:r>
              <a:rPr lang="en-US" sz="2400" smtClean="0">
                <a:ea typeface="ＭＳ Ｐゴシック" charset="-128"/>
              </a:rPr>
              <a:t>Emphasize the patient</a:t>
            </a:r>
            <a:r>
              <a:rPr lang="ja-JP" altLang="en-US" sz="2400" smtClean="0">
                <a:ea typeface="ＭＳ Ｐゴシック" charset="-128"/>
              </a:rPr>
              <a:t>’</a:t>
            </a:r>
            <a:r>
              <a:rPr lang="en-US" altLang="ja-JP" sz="2400" smtClean="0">
                <a:ea typeface="ＭＳ Ｐゴシック" charset="-128"/>
              </a:rPr>
              <a:t>s central role in managing their illness</a:t>
            </a:r>
          </a:p>
          <a:p>
            <a:pPr eaLnBrk="1" hangingPunct="1"/>
            <a:r>
              <a:rPr lang="en-US" sz="2400" smtClean="0">
                <a:ea typeface="ＭＳ Ｐゴシック" charset="-128"/>
              </a:rPr>
              <a:t>Use effective self-management strategies that include assessment, goal-setting, action planning problem-solving and follow-up.</a:t>
            </a:r>
          </a:p>
          <a:p>
            <a:pPr eaLnBrk="1" hangingPunct="1"/>
            <a:r>
              <a:rPr lang="en-US" sz="2400" smtClean="0">
                <a:ea typeface="ＭＳ Ｐゴシック" charset="-128"/>
              </a:rPr>
              <a:t>Organize internal and community resources to provide ongoing self-management support to patients.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AutoShape 1026"/>
          <p:cNvSpPr>
            <a:spLocks noGrp="1" noChangeArrowheads="1"/>
          </p:cNvSpPr>
          <p:nvPr>
            <p:ph type="title"/>
          </p:nvPr>
        </p:nvSpPr>
        <p:spPr/>
        <p:txBody>
          <a:bodyPr/>
          <a:lstStyle/>
          <a:p>
            <a:pPr eaLnBrk="1" hangingPunct="1"/>
            <a:r>
              <a:rPr lang="en-US" smtClean="0">
                <a:ea typeface="ＭＳ Ｐゴシック" charset="-128"/>
              </a:rPr>
              <a:t>What is self-management?</a:t>
            </a:r>
          </a:p>
        </p:txBody>
      </p:sp>
      <p:sp>
        <p:nvSpPr>
          <p:cNvPr id="20482" name="Rectangle 1027"/>
          <p:cNvSpPr>
            <a:spLocks noGrp="1" noChangeArrowheads="1"/>
          </p:cNvSpPr>
          <p:nvPr>
            <p:ph type="body" idx="1"/>
          </p:nvPr>
        </p:nvSpPr>
        <p:spPr/>
        <p:txBody>
          <a:bodyPr/>
          <a:lstStyle/>
          <a:p>
            <a:pPr eaLnBrk="1" hangingPunct="1">
              <a:buFont typeface="Wingdings" pitchFamily="2" charset="2"/>
              <a:buNone/>
            </a:pPr>
            <a:r>
              <a:rPr lang="ja-JP" altLang="en-US" smtClean="0">
                <a:ea typeface="ＭＳ Ｐゴシック" charset="-128"/>
              </a:rPr>
              <a:t>“</a:t>
            </a:r>
            <a:r>
              <a:rPr lang="en-US" altLang="ja-JP" sz="3200" smtClean="0">
                <a:ea typeface="ＭＳ Ｐゴシック" charset="-128"/>
              </a:rPr>
              <a:t>The individual</a:t>
            </a:r>
            <a:r>
              <a:rPr lang="ja-JP" altLang="en-US" sz="3200" smtClean="0">
                <a:ea typeface="ＭＳ Ｐゴシック" charset="-128"/>
              </a:rPr>
              <a:t>’</a:t>
            </a:r>
            <a:r>
              <a:rPr lang="en-US" altLang="ja-JP" sz="3200" smtClean="0">
                <a:ea typeface="ＭＳ Ｐゴシック" charset="-128"/>
              </a:rPr>
              <a:t>s ability to manage the symptoms, treatment, physical and social consequences and lifestyle changes inherent in living with a chronic condition.</a:t>
            </a:r>
            <a:r>
              <a:rPr lang="ja-JP" altLang="en-US" sz="3200" smtClean="0">
                <a:ea typeface="ＭＳ Ｐゴシック" charset="-128"/>
              </a:rPr>
              <a:t>”</a:t>
            </a:r>
            <a:endParaRPr lang="en-US" sz="3200" smtClean="0">
              <a:ea typeface="ＭＳ Ｐゴシック" charset="-128"/>
            </a:endParaRPr>
          </a:p>
        </p:txBody>
      </p:sp>
      <p:sp>
        <p:nvSpPr>
          <p:cNvPr id="20483" name="Text Box 1028"/>
          <p:cNvSpPr txBox="1">
            <a:spLocks noChangeArrowheads="1"/>
          </p:cNvSpPr>
          <p:nvPr/>
        </p:nvSpPr>
        <p:spPr bwMode="auto">
          <a:xfrm>
            <a:off x="288925" y="5602288"/>
            <a:ext cx="6507163" cy="457200"/>
          </a:xfrm>
          <a:prstGeom prst="rect">
            <a:avLst/>
          </a:prstGeom>
          <a:noFill/>
          <a:ln w="9525">
            <a:noFill/>
            <a:miter lim="800000"/>
            <a:headEnd/>
            <a:tailEnd/>
          </a:ln>
        </p:spPr>
        <p:txBody>
          <a:bodyPr wrap="none">
            <a:spAutoFit/>
          </a:bodyPr>
          <a:lstStyle/>
          <a:p>
            <a:pPr eaLnBrk="0" hangingPunct="0"/>
            <a:r>
              <a:rPr lang="en-US" sz="2400"/>
              <a:t>Barlow et al, Patient Educ Couns 2002;48:177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AutoShape 2"/>
          <p:cNvSpPr>
            <a:spLocks noGrp="1" noChangeArrowheads="1"/>
          </p:cNvSpPr>
          <p:nvPr>
            <p:ph type="title"/>
          </p:nvPr>
        </p:nvSpPr>
        <p:spPr/>
        <p:txBody>
          <a:bodyPr/>
          <a:lstStyle/>
          <a:p>
            <a:pPr eaLnBrk="1" hangingPunct="1"/>
            <a:r>
              <a:rPr lang="en-US" smtClean="0">
                <a:ea typeface="ＭＳ Ｐゴシック" charset="-128"/>
              </a:rPr>
              <a:t>Patient educ. vs. SMS</a:t>
            </a:r>
          </a:p>
        </p:txBody>
      </p:sp>
      <p:sp>
        <p:nvSpPr>
          <p:cNvPr id="22530" name="Rectangle 3"/>
          <p:cNvSpPr>
            <a:spLocks noGrp="1" noChangeArrowheads="1"/>
          </p:cNvSpPr>
          <p:nvPr>
            <p:ph type="body" sz="half" idx="1"/>
          </p:nvPr>
        </p:nvSpPr>
        <p:spPr>
          <a:xfrm>
            <a:off x="838200" y="2362200"/>
            <a:ext cx="3773488" cy="3724275"/>
          </a:xfrm>
        </p:spPr>
        <p:txBody>
          <a:bodyPr/>
          <a:lstStyle/>
          <a:p>
            <a:pPr eaLnBrk="1" hangingPunct="1">
              <a:lnSpc>
                <a:spcPct val="90000"/>
              </a:lnSpc>
            </a:pPr>
            <a:r>
              <a:rPr lang="en-US" sz="2000" smtClean="0">
                <a:ea typeface="ＭＳ Ｐゴシック" charset="-128"/>
              </a:rPr>
              <a:t>Information and skills are taught</a:t>
            </a:r>
          </a:p>
          <a:p>
            <a:pPr eaLnBrk="1" hangingPunct="1">
              <a:lnSpc>
                <a:spcPct val="90000"/>
              </a:lnSpc>
            </a:pPr>
            <a:r>
              <a:rPr lang="en-US" sz="2000" smtClean="0">
                <a:ea typeface="ＭＳ Ｐゴシック" charset="-128"/>
              </a:rPr>
              <a:t>Usually disease-specific</a:t>
            </a:r>
          </a:p>
          <a:p>
            <a:pPr eaLnBrk="1" hangingPunct="1">
              <a:lnSpc>
                <a:spcPct val="90000"/>
              </a:lnSpc>
            </a:pPr>
            <a:r>
              <a:rPr lang="en-US" sz="2000" smtClean="0">
                <a:ea typeface="ＭＳ Ｐゴシック" charset="-128"/>
              </a:rPr>
              <a:t>Assumes that knowledge creates behavior change</a:t>
            </a:r>
          </a:p>
          <a:p>
            <a:pPr eaLnBrk="1" hangingPunct="1">
              <a:lnSpc>
                <a:spcPct val="90000"/>
              </a:lnSpc>
            </a:pPr>
            <a:r>
              <a:rPr lang="en-US" sz="2000" smtClean="0">
                <a:ea typeface="ＭＳ Ｐゴシック" charset="-128"/>
              </a:rPr>
              <a:t>Goal is compliance</a:t>
            </a:r>
          </a:p>
          <a:p>
            <a:pPr eaLnBrk="1" hangingPunct="1">
              <a:lnSpc>
                <a:spcPct val="90000"/>
              </a:lnSpc>
            </a:pPr>
            <a:r>
              <a:rPr lang="en-US" sz="2000" smtClean="0">
                <a:ea typeface="ＭＳ Ｐゴシック" charset="-128"/>
              </a:rPr>
              <a:t>Health care professionals are the teachers</a:t>
            </a:r>
          </a:p>
          <a:p>
            <a:pPr eaLnBrk="1" hangingPunct="1">
              <a:lnSpc>
                <a:spcPct val="90000"/>
              </a:lnSpc>
            </a:pPr>
            <a:endParaRPr lang="en-US" sz="2000" smtClean="0">
              <a:ea typeface="ＭＳ Ｐゴシック" charset="-128"/>
            </a:endParaRPr>
          </a:p>
        </p:txBody>
      </p:sp>
      <p:sp>
        <p:nvSpPr>
          <p:cNvPr id="22531" name="Rectangle 4"/>
          <p:cNvSpPr>
            <a:spLocks noGrp="1" noChangeArrowheads="1"/>
          </p:cNvSpPr>
          <p:nvPr>
            <p:ph type="body" sz="half" idx="2"/>
          </p:nvPr>
        </p:nvSpPr>
        <p:spPr>
          <a:xfrm>
            <a:off x="4757738" y="2362200"/>
            <a:ext cx="3773487" cy="3724275"/>
          </a:xfrm>
        </p:spPr>
        <p:txBody>
          <a:bodyPr/>
          <a:lstStyle/>
          <a:p>
            <a:pPr eaLnBrk="1" hangingPunct="1">
              <a:lnSpc>
                <a:spcPct val="90000"/>
              </a:lnSpc>
            </a:pPr>
            <a:r>
              <a:rPr lang="en-US" sz="2000" smtClean="0">
                <a:ea typeface="ＭＳ Ｐゴシック" charset="-128"/>
              </a:rPr>
              <a:t>Skills to solve pt. Identified problems are taught</a:t>
            </a:r>
          </a:p>
          <a:p>
            <a:pPr eaLnBrk="1" hangingPunct="1">
              <a:lnSpc>
                <a:spcPct val="90000"/>
              </a:lnSpc>
            </a:pPr>
            <a:r>
              <a:rPr lang="en-US" sz="2000" smtClean="0">
                <a:ea typeface="ＭＳ Ｐゴシック" charset="-128"/>
              </a:rPr>
              <a:t>Skills are generalizable</a:t>
            </a:r>
          </a:p>
          <a:p>
            <a:pPr eaLnBrk="1" hangingPunct="1">
              <a:lnSpc>
                <a:spcPct val="90000"/>
              </a:lnSpc>
            </a:pPr>
            <a:r>
              <a:rPr lang="en-US" sz="2000" smtClean="0">
                <a:ea typeface="ＭＳ Ｐゴシック" charset="-128"/>
              </a:rPr>
              <a:t>Assumes that confidence yields better outcomes</a:t>
            </a:r>
          </a:p>
          <a:p>
            <a:pPr eaLnBrk="1" hangingPunct="1">
              <a:lnSpc>
                <a:spcPct val="90000"/>
              </a:lnSpc>
            </a:pPr>
            <a:r>
              <a:rPr lang="en-US" sz="2000" smtClean="0">
                <a:ea typeface="ＭＳ Ｐゴシック" charset="-128"/>
              </a:rPr>
              <a:t>Goal is increased self-efficacy</a:t>
            </a:r>
          </a:p>
          <a:p>
            <a:pPr eaLnBrk="1" hangingPunct="1">
              <a:lnSpc>
                <a:spcPct val="90000"/>
              </a:lnSpc>
            </a:pPr>
            <a:r>
              <a:rPr lang="en-US" sz="2000" smtClean="0">
                <a:ea typeface="ＭＳ Ｐゴシック" charset="-128"/>
              </a:rPr>
              <a:t>Teachers can be professionals or peers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AutoShape 2"/>
          <p:cNvSpPr>
            <a:spLocks noGrp="1" noChangeArrowheads="1"/>
          </p:cNvSpPr>
          <p:nvPr>
            <p:ph type="title"/>
          </p:nvPr>
        </p:nvSpPr>
        <p:spPr>
          <a:xfrm>
            <a:off x="457200" y="0"/>
            <a:ext cx="8686800" cy="1295400"/>
          </a:xfrm>
        </p:spPr>
        <p:txBody>
          <a:bodyPr/>
          <a:lstStyle/>
          <a:p>
            <a:pPr eaLnBrk="1" hangingPunct="1"/>
            <a:r>
              <a:rPr lang="en-US" smtClean="0">
                <a:ea typeface="ＭＳ Ｐゴシック" charset="-128"/>
              </a:rPr>
              <a:t>Self-Management Tasks in Chronic Illness</a:t>
            </a:r>
          </a:p>
        </p:txBody>
      </p:sp>
      <p:sp>
        <p:nvSpPr>
          <p:cNvPr id="24578" name="Rectangle 3"/>
          <p:cNvSpPr>
            <a:spLocks noGrp="1" noChangeArrowheads="1"/>
          </p:cNvSpPr>
          <p:nvPr>
            <p:ph type="body" idx="1"/>
          </p:nvPr>
        </p:nvSpPr>
        <p:spPr/>
        <p:txBody>
          <a:bodyPr/>
          <a:lstStyle/>
          <a:p>
            <a:pPr eaLnBrk="1" hangingPunct="1"/>
            <a:r>
              <a:rPr lang="en-US" smtClean="0">
                <a:ea typeface="ＭＳ Ｐゴシック" charset="-128"/>
              </a:rPr>
              <a:t>To take care of the illness</a:t>
            </a:r>
          </a:p>
          <a:p>
            <a:pPr eaLnBrk="1" hangingPunct="1"/>
            <a:r>
              <a:rPr lang="en-US" smtClean="0">
                <a:ea typeface="ＭＳ Ｐゴシック" charset="-128"/>
              </a:rPr>
              <a:t>To carry out normal activities</a:t>
            </a:r>
          </a:p>
          <a:p>
            <a:pPr eaLnBrk="1" hangingPunct="1"/>
            <a:r>
              <a:rPr lang="en-US" smtClean="0">
                <a:ea typeface="ＭＳ Ｐゴシック" charset="-128"/>
              </a:rPr>
              <a:t>To manage emotional changes</a:t>
            </a:r>
          </a:p>
        </p:txBody>
      </p:sp>
      <p:sp>
        <p:nvSpPr>
          <p:cNvPr id="24579" name="Text Box 4"/>
          <p:cNvSpPr txBox="1">
            <a:spLocks noChangeArrowheads="1"/>
          </p:cNvSpPr>
          <p:nvPr/>
        </p:nvSpPr>
        <p:spPr bwMode="auto">
          <a:xfrm>
            <a:off x="365125" y="5526088"/>
            <a:ext cx="5151438" cy="822325"/>
          </a:xfrm>
          <a:prstGeom prst="rect">
            <a:avLst/>
          </a:prstGeom>
          <a:noFill/>
          <a:ln w="9525">
            <a:noFill/>
            <a:miter lim="800000"/>
            <a:headEnd/>
            <a:tailEnd/>
          </a:ln>
        </p:spPr>
        <p:txBody>
          <a:bodyPr wrap="none">
            <a:spAutoFit/>
          </a:bodyPr>
          <a:lstStyle/>
          <a:p>
            <a:pPr eaLnBrk="0" hangingPunct="0">
              <a:spcBef>
                <a:spcPct val="30000"/>
              </a:spcBef>
            </a:pPr>
            <a:r>
              <a:rPr lang="en-US" sz="2400"/>
              <a:t>Based on work by Corbin and Straus</a:t>
            </a:r>
          </a:p>
          <a:p>
            <a:pPr eaLnBrk="0" hangingPunct="0"/>
            <a:endParaRPr lang="en-US" sz="2400">
              <a:latin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AutoShape 2"/>
          <p:cNvSpPr>
            <a:spLocks noGrp="1" noChangeArrowheads="1"/>
          </p:cNvSpPr>
          <p:nvPr>
            <p:ph type="title"/>
          </p:nvPr>
        </p:nvSpPr>
        <p:spPr/>
        <p:txBody>
          <a:bodyPr/>
          <a:lstStyle/>
          <a:p>
            <a:pPr eaLnBrk="1" hangingPunct="1"/>
            <a:r>
              <a:rPr lang="en-US" smtClean="0">
                <a:ea typeface="ＭＳ Ｐゴシック" charset="-128"/>
              </a:rPr>
              <a:t>Collaborative care</a:t>
            </a:r>
          </a:p>
        </p:txBody>
      </p:sp>
      <p:sp>
        <p:nvSpPr>
          <p:cNvPr id="26626" name="Rectangle 3"/>
          <p:cNvSpPr>
            <a:spLocks noGrp="1" noChangeArrowheads="1"/>
          </p:cNvSpPr>
          <p:nvPr>
            <p:ph type="body" idx="1"/>
          </p:nvPr>
        </p:nvSpPr>
        <p:spPr/>
        <p:txBody>
          <a:bodyPr/>
          <a:lstStyle/>
          <a:p>
            <a:pPr eaLnBrk="1" hangingPunct="1">
              <a:lnSpc>
                <a:spcPct val="90000"/>
              </a:lnSpc>
              <a:buFont typeface="Wingdings" pitchFamily="2" charset="2"/>
              <a:buNone/>
            </a:pPr>
            <a:r>
              <a:rPr lang="ja-JP" altLang="en-US" smtClean="0">
                <a:ea typeface="ＭＳ Ｐゴシック" charset="-128"/>
              </a:rPr>
              <a:t>“</a:t>
            </a:r>
            <a:r>
              <a:rPr lang="en-US" altLang="ja-JP" smtClean="0">
                <a:ea typeface="ＭＳ Ｐゴシック" charset="-128"/>
              </a:rPr>
              <a:t>If physicians view themselves as experts whose job is to get patients to behave in ways that reflect that expertise, both will continue to be frustrated…Once physicians recognize patients as experts on their own lives, they can add their medical expertise to what patients know about themselves to create a plan that will help patients achieve their goals.</a:t>
            </a:r>
            <a:r>
              <a:rPr lang="ja-JP" altLang="en-US" smtClean="0">
                <a:ea typeface="ＭＳ Ｐゴシック" charset="-128"/>
              </a:rPr>
              <a:t>”</a:t>
            </a:r>
            <a:endParaRPr lang="en-US" smtClean="0">
              <a:ea typeface="ＭＳ Ｐゴシック" charset="-128"/>
            </a:endParaRPr>
          </a:p>
        </p:txBody>
      </p:sp>
      <p:sp>
        <p:nvSpPr>
          <p:cNvPr id="26627" name="Text Box 4"/>
          <p:cNvSpPr txBox="1">
            <a:spLocks noChangeArrowheads="1"/>
          </p:cNvSpPr>
          <p:nvPr/>
        </p:nvSpPr>
        <p:spPr bwMode="auto">
          <a:xfrm>
            <a:off x="533400" y="6016625"/>
            <a:ext cx="5965825" cy="457200"/>
          </a:xfrm>
          <a:prstGeom prst="rect">
            <a:avLst/>
          </a:prstGeom>
          <a:noFill/>
          <a:ln w="9525">
            <a:noFill/>
            <a:miter lim="800000"/>
            <a:headEnd/>
            <a:tailEnd/>
          </a:ln>
        </p:spPr>
        <p:txBody>
          <a:bodyPr wrap="none">
            <a:spAutoFit/>
          </a:bodyPr>
          <a:lstStyle/>
          <a:p>
            <a:pPr eaLnBrk="0" hangingPunct="0"/>
            <a:r>
              <a:rPr lang="en-US" sz="2400"/>
              <a:t>Funnell &amp; Anderson  JAMA 2000;284:1709</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AutoShape 2"/>
          <p:cNvSpPr>
            <a:spLocks noGrp="1" noChangeArrowheads="1"/>
          </p:cNvSpPr>
          <p:nvPr>
            <p:ph type="title"/>
          </p:nvPr>
        </p:nvSpPr>
        <p:spPr/>
        <p:txBody>
          <a:bodyPr/>
          <a:lstStyle/>
          <a:p>
            <a:pPr eaLnBrk="1" hangingPunct="1"/>
            <a:r>
              <a:rPr lang="en-US" sz="2700" smtClean="0">
                <a:ea typeface="ＭＳ Ｐゴシック" charset="-128"/>
              </a:rPr>
              <a:t>What self-management support isn</a:t>
            </a:r>
            <a:r>
              <a:rPr lang="ja-JP" altLang="en-US" sz="2700" smtClean="0">
                <a:ea typeface="ＭＳ Ｐゴシック" charset="-128"/>
              </a:rPr>
              <a:t>’</a:t>
            </a:r>
            <a:r>
              <a:rPr lang="en-US" altLang="ja-JP" sz="2700" smtClean="0">
                <a:ea typeface="ＭＳ Ｐゴシック" charset="-128"/>
              </a:rPr>
              <a:t>t...</a:t>
            </a:r>
            <a:endParaRPr lang="en-US" smtClean="0">
              <a:ea typeface="ＭＳ Ｐゴシック" charset="-128"/>
            </a:endParaRPr>
          </a:p>
        </p:txBody>
      </p:sp>
      <p:sp>
        <p:nvSpPr>
          <p:cNvPr id="28674" name="Rectangle 3"/>
          <p:cNvSpPr>
            <a:spLocks noGrp="1" noChangeArrowheads="1"/>
          </p:cNvSpPr>
          <p:nvPr>
            <p:ph type="body" idx="1"/>
          </p:nvPr>
        </p:nvSpPr>
        <p:spPr/>
        <p:txBody>
          <a:bodyPr/>
          <a:lstStyle/>
          <a:p>
            <a:pPr eaLnBrk="1" hangingPunct="1">
              <a:lnSpc>
                <a:spcPct val="90000"/>
              </a:lnSpc>
            </a:pPr>
            <a:r>
              <a:rPr lang="en-US" smtClean="0">
                <a:ea typeface="ＭＳ Ｐゴシック" charset="-128"/>
              </a:rPr>
              <a:t>Didactic interaction</a:t>
            </a:r>
          </a:p>
          <a:p>
            <a:pPr eaLnBrk="1" hangingPunct="1">
              <a:lnSpc>
                <a:spcPct val="90000"/>
              </a:lnSpc>
            </a:pPr>
            <a:r>
              <a:rPr lang="en-US" smtClean="0">
                <a:ea typeface="ＭＳ Ｐゴシック" charset="-128"/>
              </a:rPr>
              <a:t>Sage on the stage</a:t>
            </a:r>
          </a:p>
          <a:p>
            <a:pPr eaLnBrk="1" hangingPunct="1">
              <a:lnSpc>
                <a:spcPct val="90000"/>
              </a:lnSpc>
            </a:pPr>
            <a:r>
              <a:rPr lang="en-US" smtClean="0">
                <a:ea typeface="ＭＳ Ｐゴシック" charset="-128"/>
              </a:rPr>
              <a:t>You should…</a:t>
            </a:r>
          </a:p>
          <a:p>
            <a:pPr eaLnBrk="1" hangingPunct="1">
              <a:lnSpc>
                <a:spcPct val="90000"/>
              </a:lnSpc>
            </a:pPr>
            <a:r>
              <a:rPr lang="en-US" smtClean="0">
                <a:ea typeface="ＭＳ Ｐゴシック" charset="-128"/>
              </a:rPr>
              <a:t>Finger wagging</a:t>
            </a:r>
          </a:p>
          <a:p>
            <a:pPr eaLnBrk="1" hangingPunct="1">
              <a:lnSpc>
                <a:spcPct val="90000"/>
              </a:lnSpc>
            </a:pPr>
            <a:r>
              <a:rPr lang="en-US" smtClean="0">
                <a:ea typeface="ＭＳ Ｐゴシック" charset="-128"/>
              </a:rPr>
              <a:t>Lecturing</a:t>
            </a:r>
          </a:p>
          <a:p>
            <a:pPr eaLnBrk="1" hangingPunct="1">
              <a:lnSpc>
                <a:spcPct val="90000"/>
              </a:lnSpc>
            </a:pPr>
            <a:r>
              <a:rPr lang="en-US" smtClean="0">
                <a:ea typeface="ＭＳ Ｐゴシック" charset="-128"/>
              </a:rPr>
              <a:t>Waiting for patients to ask for help</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ChangeArrowheads="1"/>
          </p:cNvSpPr>
          <p:nvPr/>
        </p:nvSpPr>
        <p:spPr bwMode="auto">
          <a:xfrm>
            <a:off x="1244600" y="2157413"/>
            <a:ext cx="9144000" cy="0"/>
          </a:xfrm>
          <a:prstGeom prst="rect">
            <a:avLst/>
          </a:prstGeom>
          <a:noFill/>
          <a:ln w="9525">
            <a:noFill/>
            <a:miter lim="800000"/>
            <a:headEnd/>
            <a:tailEnd/>
          </a:ln>
        </p:spPr>
        <p:txBody>
          <a:bodyPr>
            <a:spAutoFit/>
          </a:bodyPr>
          <a:lstStyle/>
          <a:p>
            <a:endParaRPr lang="en-US"/>
          </a:p>
        </p:txBody>
      </p:sp>
      <p:sp>
        <p:nvSpPr>
          <p:cNvPr id="30722" name="Text Box 3"/>
          <p:cNvSpPr txBox="1">
            <a:spLocks noChangeArrowheads="1"/>
          </p:cNvSpPr>
          <p:nvPr/>
        </p:nvSpPr>
        <p:spPr bwMode="auto">
          <a:xfrm>
            <a:off x="525463" y="247650"/>
            <a:ext cx="8091487" cy="503238"/>
          </a:xfrm>
          <a:prstGeom prst="rect">
            <a:avLst/>
          </a:prstGeom>
          <a:noFill/>
          <a:ln w="9525">
            <a:noFill/>
            <a:miter lim="800000"/>
            <a:headEnd/>
            <a:tailEnd/>
          </a:ln>
        </p:spPr>
        <p:txBody>
          <a:bodyPr wrap="none">
            <a:spAutoFit/>
          </a:bodyPr>
          <a:lstStyle/>
          <a:p>
            <a:r>
              <a:rPr lang="en-US" sz="3800" b="1">
                <a:latin typeface="Arial Rounded MT Bold" pitchFamily="34" charset="0"/>
              </a:rPr>
              <a:t>Self-Management in CCM</a:t>
            </a:r>
          </a:p>
        </p:txBody>
      </p:sp>
      <p:sp>
        <p:nvSpPr>
          <p:cNvPr id="30723" name="Text Box 4"/>
          <p:cNvSpPr txBox="1">
            <a:spLocks noChangeArrowheads="1"/>
          </p:cNvSpPr>
          <p:nvPr/>
        </p:nvSpPr>
        <p:spPr bwMode="auto">
          <a:xfrm>
            <a:off x="571500" y="6454775"/>
            <a:ext cx="5221288" cy="206375"/>
          </a:xfrm>
          <a:prstGeom prst="rect">
            <a:avLst/>
          </a:prstGeom>
          <a:noFill/>
          <a:ln w="9525">
            <a:noFill/>
            <a:miter lim="800000"/>
            <a:headEnd/>
            <a:tailEnd/>
          </a:ln>
        </p:spPr>
        <p:txBody>
          <a:bodyPr wrap="none">
            <a:spAutoFit/>
          </a:bodyPr>
          <a:lstStyle/>
          <a:p>
            <a:r>
              <a:rPr lang="en-US" sz="1200">
                <a:latin typeface="Arial Rounded MT Bold" pitchFamily="34" charset="0"/>
              </a:rPr>
              <a:t>Glasgow RE, et al (2002) </a:t>
            </a:r>
            <a:r>
              <a:rPr lang="en-US" sz="1200" i="1">
                <a:latin typeface="Arial Rounded MT Bold" pitchFamily="34" charset="0"/>
              </a:rPr>
              <a:t>Ann Beh Med 24(2):80-87 </a:t>
            </a:r>
            <a:endParaRPr lang="en-US" sz="1200">
              <a:latin typeface="Arial Rounded MT Bold" pitchFamily="34" charset="0"/>
            </a:endParaRPr>
          </a:p>
        </p:txBody>
      </p:sp>
      <p:grpSp>
        <p:nvGrpSpPr>
          <p:cNvPr id="30724" name="Group 5"/>
          <p:cNvGrpSpPr>
            <a:grpSpLocks/>
          </p:cNvGrpSpPr>
          <p:nvPr/>
        </p:nvGrpSpPr>
        <p:grpSpPr bwMode="auto">
          <a:xfrm>
            <a:off x="-44450" y="990600"/>
            <a:ext cx="9188450" cy="5549900"/>
            <a:chOff x="0" y="792"/>
            <a:chExt cx="4341" cy="4660"/>
          </a:xfrm>
        </p:grpSpPr>
        <p:grpSp>
          <p:nvGrpSpPr>
            <p:cNvPr id="30725" name="Group 6"/>
            <p:cNvGrpSpPr>
              <a:grpSpLocks/>
            </p:cNvGrpSpPr>
            <p:nvPr/>
          </p:nvGrpSpPr>
          <p:grpSpPr bwMode="auto">
            <a:xfrm>
              <a:off x="885" y="1992"/>
              <a:ext cx="2801" cy="1872"/>
              <a:chOff x="528" y="1728"/>
              <a:chExt cx="2801" cy="1872"/>
            </a:xfrm>
          </p:grpSpPr>
          <p:sp>
            <p:nvSpPr>
              <p:cNvPr id="30739" name="Text Box 7"/>
              <p:cNvSpPr txBox="1">
                <a:spLocks noChangeArrowheads="1"/>
              </p:cNvSpPr>
              <p:nvPr/>
            </p:nvSpPr>
            <p:spPr bwMode="auto">
              <a:xfrm>
                <a:off x="831" y="1942"/>
                <a:ext cx="2498" cy="1310"/>
              </a:xfrm>
              <a:prstGeom prst="rect">
                <a:avLst/>
              </a:prstGeom>
              <a:noFill/>
              <a:ln w="9525">
                <a:noFill/>
                <a:miter lim="800000"/>
                <a:headEnd/>
                <a:tailEnd/>
              </a:ln>
            </p:spPr>
            <p:txBody>
              <a:bodyPr wrap="none">
                <a:spAutoFit/>
              </a:bodyPr>
              <a:lstStyle/>
              <a:p>
                <a:pPr defTabSz="285750"/>
                <a:r>
                  <a:rPr lang="en-US" sz="1600" b="1">
                    <a:latin typeface="Arial Rounded MT Bold" pitchFamily="34" charset="0"/>
                  </a:rPr>
                  <a:t>     </a:t>
                </a:r>
                <a:r>
                  <a:rPr lang="en-US" sz="1600" b="1" u="sng">
                    <a:latin typeface="Arial Rounded MT Bold" pitchFamily="34" charset="0"/>
                  </a:rPr>
                  <a:t>Personal Action Plan</a:t>
                </a:r>
                <a:endParaRPr lang="en-US" sz="1600" b="1">
                  <a:latin typeface="Arial Rounded MT Bold" pitchFamily="34" charset="0"/>
                </a:endParaRPr>
              </a:p>
              <a:p>
                <a:pPr defTabSz="285750"/>
                <a:r>
                  <a:rPr lang="en-US" sz="1600" b="1">
                    <a:latin typeface="Arial Rounded MT Bold" pitchFamily="34" charset="0"/>
                  </a:rPr>
                  <a:t>1.  List specific goals in behavioral terms</a:t>
                </a:r>
              </a:p>
              <a:p>
                <a:pPr defTabSz="285750"/>
                <a:r>
                  <a:rPr lang="en-US" sz="1600" b="1">
                    <a:latin typeface="Arial Rounded MT Bold" pitchFamily="34" charset="0"/>
                  </a:rPr>
                  <a:t>2.	List barriers and strategies to address barriers</a:t>
                </a:r>
              </a:p>
              <a:p>
                <a:pPr defTabSz="285750"/>
                <a:r>
                  <a:rPr lang="en-US" sz="1600" b="1">
                    <a:latin typeface="Arial Rounded MT Bold" pitchFamily="34" charset="0"/>
                  </a:rPr>
                  <a:t>3.	Specify Follow-up Plan</a:t>
                </a:r>
              </a:p>
              <a:p>
                <a:pPr defTabSz="285750"/>
                <a:r>
                  <a:rPr lang="en-US" sz="1600" b="1">
                    <a:latin typeface="Arial Rounded MT Bold" pitchFamily="34" charset="0"/>
                  </a:rPr>
                  <a:t>4.	Share plan with practice team and patient</a:t>
                </a:r>
                <a:r>
                  <a:rPr lang="ja-JP" altLang="en-US" sz="1600" b="1">
                    <a:latin typeface="Arial Rounded MT Bold" pitchFamily="34" charset="0"/>
                  </a:rPr>
                  <a:t>’</a:t>
                </a:r>
                <a:r>
                  <a:rPr lang="en-US" altLang="ja-JP" sz="1600" b="1">
                    <a:latin typeface="Arial Rounded MT Bold" pitchFamily="34" charset="0"/>
                  </a:rPr>
                  <a:t>s social</a:t>
                </a:r>
              </a:p>
              <a:p>
                <a:pPr defTabSz="285750"/>
                <a:r>
                  <a:rPr lang="en-US" sz="1600" b="1">
                    <a:latin typeface="Arial Rounded MT Bold" pitchFamily="34" charset="0"/>
                  </a:rPr>
                  <a:t>	support</a:t>
                </a:r>
              </a:p>
            </p:txBody>
          </p:sp>
          <p:sp>
            <p:nvSpPr>
              <p:cNvPr id="30740" name="Oval 8"/>
              <p:cNvSpPr>
                <a:spLocks noChangeArrowheads="1"/>
              </p:cNvSpPr>
              <p:nvPr/>
            </p:nvSpPr>
            <p:spPr bwMode="auto">
              <a:xfrm>
                <a:off x="528" y="1728"/>
                <a:ext cx="2592" cy="1872"/>
              </a:xfrm>
              <a:prstGeom prst="ellipse">
                <a:avLst/>
              </a:prstGeom>
              <a:noFill/>
              <a:ln w="9525">
                <a:solidFill>
                  <a:schemeClr val="tx1"/>
                </a:solidFill>
                <a:round/>
                <a:headEnd/>
                <a:tailEnd/>
              </a:ln>
            </p:spPr>
            <p:txBody>
              <a:bodyPr wrap="none" anchor="ctr"/>
              <a:lstStyle/>
              <a:p>
                <a:endParaRPr lang="en-US"/>
              </a:p>
            </p:txBody>
          </p:sp>
        </p:grpSp>
        <p:sp>
          <p:nvSpPr>
            <p:cNvPr id="30726" name="Text Box 9"/>
            <p:cNvSpPr txBox="1">
              <a:spLocks noChangeArrowheads="1"/>
            </p:cNvSpPr>
            <p:nvPr/>
          </p:nvSpPr>
          <p:spPr bwMode="auto">
            <a:xfrm>
              <a:off x="1430" y="792"/>
              <a:ext cx="1501" cy="539"/>
            </a:xfrm>
            <a:prstGeom prst="rect">
              <a:avLst/>
            </a:prstGeom>
            <a:noFill/>
            <a:ln w="9525">
              <a:noFill/>
              <a:miter lim="800000"/>
              <a:headEnd/>
              <a:tailEnd/>
            </a:ln>
          </p:spPr>
          <p:txBody>
            <a:bodyPr wrap="none">
              <a:spAutoFit/>
            </a:bodyPr>
            <a:lstStyle/>
            <a:p>
              <a:pPr algn="ctr"/>
              <a:r>
                <a:rPr lang="en-US" sz="2000" b="1" i="1">
                  <a:latin typeface="Arial Rounded MT Bold" pitchFamily="34" charset="0"/>
                </a:rPr>
                <a:t>ASSESS :</a:t>
              </a:r>
            </a:p>
            <a:p>
              <a:pPr algn="ctr"/>
              <a:r>
                <a:rPr lang="en-US" sz="1600" b="1" i="1">
                  <a:latin typeface="Arial Rounded MT Bold" pitchFamily="34" charset="0"/>
                </a:rPr>
                <a:t>Beliefs, Behavior &amp; Knowledge</a:t>
              </a:r>
            </a:p>
          </p:txBody>
        </p:sp>
        <p:sp>
          <p:nvSpPr>
            <p:cNvPr id="30727" name="Text Box 10"/>
            <p:cNvSpPr txBox="1">
              <a:spLocks noChangeArrowheads="1"/>
            </p:cNvSpPr>
            <p:nvPr/>
          </p:nvSpPr>
          <p:spPr bwMode="auto">
            <a:xfrm>
              <a:off x="3227" y="1368"/>
              <a:ext cx="935" cy="1154"/>
            </a:xfrm>
            <a:prstGeom prst="rect">
              <a:avLst/>
            </a:prstGeom>
            <a:noFill/>
            <a:ln w="9525">
              <a:noFill/>
              <a:miter lim="800000"/>
              <a:headEnd/>
              <a:tailEnd/>
            </a:ln>
          </p:spPr>
          <p:txBody>
            <a:bodyPr wrap="none">
              <a:spAutoFit/>
            </a:bodyPr>
            <a:lstStyle/>
            <a:p>
              <a:pPr algn="ctr"/>
              <a:r>
                <a:rPr lang="en-US" sz="2000" b="1" i="1">
                  <a:latin typeface="Arial Rounded MT Bold" pitchFamily="34" charset="0"/>
                </a:rPr>
                <a:t>ADVISE :</a:t>
              </a:r>
            </a:p>
            <a:p>
              <a:pPr algn="ctr"/>
              <a:r>
                <a:rPr lang="en-US" sz="1600" b="1" i="1">
                  <a:latin typeface="Arial Rounded MT Bold" pitchFamily="34" charset="0"/>
                </a:rPr>
                <a:t>Provide specific</a:t>
              </a:r>
            </a:p>
            <a:p>
              <a:pPr algn="ctr"/>
              <a:r>
                <a:rPr lang="en-US" sz="1600" b="1" i="1">
                  <a:latin typeface="Arial Rounded MT Bold" pitchFamily="34" charset="0"/>
                </a:rPr>
                <a:t>Information about</a:t>
              </a:r>
            </a:p>
            <a:p>
              <a:pPr algn="ctr"/>
              <a:r>
                <a:rPr lang="en-US" sz="1600" b="1" i="1">
                  <a:latin typeface="Arial Rounded MT Bold" pitchFamily="34" charset="0"/>
                </a:rPr>
                <a:t>health risks and</a:t>
              </a:r>
            </a:p>
            <a:p>
              <a:pPr algn="ctr"/>
              <a:r>
                <a:rPr lang="en-US" sz="1600" b="1" i="1">
                  <a:latin typeface="Arial Rounded MT Bold" pitchFamily="34" charset="0"/>
                </a:rPr>
                <a:t>benefits of change</a:t>
              </a:r>
            </a:p>
          </p:txBody>
        </p:sp>
        <p:sp>
          <p:nvSpPr>
            <p:cNvPr id="30728" name="Text Box 11"/>
            <p:cNvSpPr txBox="1">
              <a:spLocks noChangeArrowheads="1"/>
            </p:cNvSpPr>
            <p:nvPr/>
          </p:nvSpPr>
          <p:spPr bwMode="auto">
            <a:xfrm>
              <a:off x="2392" y="4093"/>
              <a:ext cx="1949" cy="1359"/>
            </a:xfrm>
            <a:prstGeom prst="rect">
              <a:avLst/>
            </a:prstGeom>
            <a:noFill/>
            <a:ln w="9525">
              <a:noFill/>
              <a:miter lim="800000"/>
              <a:headEnd/>
              <a:tailEnd/>
            </a:ln>
          </p:spPr>
          <p:txBody>
            <a:bodyPr>
              <a:spAutoFit/>
            </a:bodyPr>
            <a:lstStyle/>
            <a:p>
              <a:pPr algn="ctr"/>
              <a:r>
                <a:rPr lang="en-US" sz="2000" b="1" i="1">
                  <a:latin typeface="Arial Rounded MT Bold" pitchFamily="34" charset="0"/>
                </a:rPr>
                <a:t>AGREE:</a:t>
              </a:r>
            </a:p>
            <a:p>
              <a:pPr algn="ctr"/>
              <a:r>
                <a:rPr lang="en-US" sz="1600" b="1" i="1">
                  <a:latin typeface="Arial Rounded MT Bold" pitchFamily="34" charset="0"/>
                </a:rPr>
                <a:t>Collaboratively set </a:t>
              </a:r>
            </a:p>
            <a:p>
              <a:pPr algn="ctr"/>
              <a:r>
                <a:rPr lang="en-US" sz="1600" b="1" i="1">
                  <a:latin typeface="Arial Rounded MT Bold" pitchFamily="34" charset="0"/>
                </a:rPr>
                <a:t>goals based on patient</a:t>
              </a:r>
              <a:r>
                <a:rPr lang="ja-JP" altLang="en-US" sz="1600" b="1" i="1">
                  <a:latin typeface="Arial Rounded MT Bold" pitchFamily="34" charset="0"/>
                </a:rPr>
                <a:t>’</a:t>
              </a:r>
              <a:r>
                <a:rPr lang="en-US" altLang="ja-JP" sz="1600" b="1" i="1">
                  <a:latin typeface="Arial Rounded MT Bold" pitchFamily="34" charset="0"/>
                </a:rPr>
                <a:t>s </a:t>
              </a:r>
            </a:p>
            <a:p>
              <a:pPr algn="ctr"/>
              <a:r>
                <a:rPr lang="en-US" sz="1600" b="1" i="1">
                  <a:latin typeface="Arial Rounded MT Bold" pitchFamily="34" charset="0"/>
                </a:rPr>
                <a:t>interest and confidence </a:t>
              </a:r>
            </a:p>
            <a:p>
              <a:pPr algn="ctr"/>
              <a:r>
                <a:rPr lang="en-US" sz="1600" b="1" i="1">
                  <a:latin typeface="Arial Rounded MT Bold" pitchFamily="34" charset="0"/>
                </a:rPr>
                <a:t>in their ability to change </a:t>
              </a:r>
            </a:p>
            <a:p>
              <a:pPr algn="ctr"/>
              <a:r>
                <a:rPr lang="en-US" sz="1600" b="1" i="1">
                  <a:latin typeface="Arial Rounded MT Bold" pitchFamily="34" charset="0"/>
                </a:rPr>
                <a:t>the behavior</a:t>
              </a:r>
            </a:p>
          </p:txBody>
        </p:sp>
        <p:sp>
          <p:nvSpPr>
            <p:cNvPr id="30729" name="Text Box 12"/>
            <p:cNvSpPr txBox="1">
              <a:spLocks noChangeArrowheads="1"/>
            </p:cNvSpPr>
            <p:nvPr/>
          </p:nvSpPr>
          <p:spPr bwMode="auto">
            <a:xfrm>
              <a:off x="0" y="4092"/>
              <a:ext cx="1893" cy="1359"/>
            </a:xfrm>
            <a:prstGeom prst="rect">
              <a:avLst/>
            </a:prstGeom>
            <a:noFill/>
            <a:ln w="9525">
              <a:noFill/>
              <a:miter lim="800000"/>
              <a:headEnd/>
              <a:tailEnd/>
            </a:ln>
          </p:spPr>
          <p:txBody>
            <a:bodyPr>
              <a:spAutoFit/>
            </a:bodyPr>
            <a:lstStyle/>
            <a:p>
              <a:pPr algn="ctr"/>
              <a:r>
                <a:rPr lang="en-US" sz="2000" b="1" i="1">
                  <a:latin typeface="Arial Rounded MT Bold" pitchFamily="34" charset="0"/>
                </a:rPr>
                <a:t>ASSIST :</a:t>
              </a:r>
            </a:p>
            <a:p>
              <a:pPr algn="ctr"/>
              <a:r>
                <a:rPr lang="en-US" sz="1600" b="1" i="1">
                  <a:latin typeface="Arial Rounded MT Bold" pitchFamily="34" charset="0"/>
                </a:rPr>
                <a:t>Identify personal </a:t>
              </a:r>
            </a:p>
            <a:p>
              <a:pPr algn="ctr"/>
              <a:r>
                <a:rPr lang="en-US" sz="1600" b="1" i="1">
                  <a:latin typeface="Arial Rounded MT Bold" pitchFamily="34" charset="0"/>
                </a:rPr>
                <a:t>barriers, strategies, problem-solving</a:t>
              </a:r>
            </a:p>
            <a:p>
              <a:pPr algn="ctr"/>
              <a:r>
                <a:rPr lang="en-US" sz="1600" b="1" i="1">
                  <a:latin typeface="Arial Rounded MT Bold" pitchFamily="34" charset="0"/>
                </a:rPr>
                <a:t>techniques and </a:t>
              </a:r>
            </a:p>
            <a:p>
              <a:pPr algn="ctr"/>
              <a:r>
                <a:rPr lang="en-US" sz="1600" b="1" i="1">
                  <a:latin typeface="Arial Rounded MT Bold" pitchFamily="34" charset="0"/>
                </a:rPr>
                <a:t>social/environmental </a:t>
              </a:r>
            </a:p>
            <a:p>
              <a:pPr algn="ctr"/>
              <a:r>
                <a:rPr lang="en-US" sz="1600" b="1" i="1">
                  <a:latin typeface="Arial Rounded MT Bold" pitchFamily="34" charset="0"/>
                </a:rPr>
                <a:t>support</a:t>
              </a:r>
            </a:p>
          </p:txBody>
        </p:sp>
        <p:sp>
          <p:nvSpPr>
            <p:cNvPr id="30730" name="Text Box 13"/>
            <p:cNvSpPr txBox="1">
              <a:spLocks noChangeArrowheads="1"/>
            </p:cNvSpPr>
            <p:nvPr/>
          </p:nvSpPr>
          <p:spPr bwMode="auto">
            <a:xfrm>
              <a:off x="254" y="1368"/>
              <a:ext cx="1067" cy="1154"/>
            </a:xfrm>
            <a:prstGeom prst="rect">
              <a:avLst/>
            </a:prstGeom>
            <a:noFill/>
            <a:ln w="9525">
              <a:noFill/>
              <a:miter lim="800000"/>
              <a:headEnd/>
              <a:tailEnd/>
            </a:ln>
          </p:spPr>
          <p:txBody>
            <a:bodyPr wrap="none">
              <a:spAutoFit/>
            </a:bodyPr>
            <a:lstStyle/>
            <a:p>
              <a:pPr algn="ctr"/>
              <a:r>
                <a:rPr lang="en-US" sz="2000" b="1" i="1">
                  <a:latin typeface="Arial Rounded MT Bold" pitchFamily="34" charset="0"/>
                </a:rPr>
                <a:t>ARRANGE :</a:t>
              </a:r>
            </a:p>
            <a:p>
              <a:pPr algn="ctr"/>
              <a:r>
                <a:rPr lang="en-US" sz="1600" b="1" i="1">
                  <a:latin typeface="Arial Rounded MT Bold" pitchFamily="34" charset="0"/>
                </a:rPr>
                <a:t>Specify plan for</a:t>
              </a:r>
            </a:p>
            <a:p>
              <a:pPr algn="ctr"/>
              <a:r>
                <a:rPr lang="en-US" sz="1600" b="1" i="1">
                  <a:latin typeface="Arial Rounded MT Bold" pitchFamily="34" charset="0"/>
                </a:rPr>
                <a:t>follow-up (e.g., visits,</a:t>
              </a:r>
            </a:p>
            <a:p>
              <a:pPr algn="ctr"/>
              <a:r>
                <a:rPr lang="en-US" sz="1600" b="1" i="1">
                  <a:latin typeface="Arial Rounded MT Bold" pitchFamily="34" charset="0"/>
                </a:rPr>
                <a:t>phone calls, mailed</a:t>
              </a:r>
            </a:p>
            <a:p>
              <a:pPr algn="ctr"/>
              <a:r>
                <a:rPr lang="en-US" sz="1600" b="1" i="1">
                  <a:latin typeface="Arial Rounded MT Bold" pitchFamily="34" charset="0"/>
                </a:rPr>
                <a:t>reminders</a:t>
              </a:r>
            </a:p>
          </p:txBody>
        </p:sp>
        <p:sp>
          <p:nvSpPr>
            <p:cNvPr id="30731" name="Line 14"/>
            <p:cNvSpPr>
              <a:spLocks noChangeShapeType="1"/>
            </p:cNvSpPr>
            <p:nvPr/>
          </p:nvSpPr>
          <p:spPr bwMode="auto">
            <a:xfrm>
              <a:off x="2181" y="1272"/>
              <a:ext cx="0" cy="528"/>
            </a:xfrm>
            <a:prstGeom prst="line">
              <a:avLst/>
            </a:prstGeom>
            <a:noFill/>
            <a:ln w="38100">
              <a:solidFill>
                <a:schemeClr val="tx1"/>
              </a:solidFill>
              <a:round/>
              <a:headEnd type="triangle" w="med" len="med"/>
              <a:tailEnd type="triangle" w="med" len="med"/>
            </a:ln>
          </p:spPr>
          <p:txBody>
            <a:bodyPr/>
            <a:lstStyle/>
            <a:p>
              <a:endParaRPr lang="en-US"/>
            </a:p>
          </p:txBody>
        </p:sp>
        <p:sp>
          <p:nvSpPr>
            <p:cNvPr id="30732" name="Line 15"/>
            <p:cNvSpPr>
              <a:spLocks noChangeShapeType="1"/>
            </p:cNvSpPr>
            <p:nvPr/>
          </p:nvSpPr>
          <p:spPr bwMode="auto">
            <a:xfrm rot="19344536" flipV="1">
              <a:off x="3270" y="3605"/>
              <a:ext cx="10" cy="542"/>
            </a:xfrm>
            <a:prstGeom prst="line">
              <a:avLst/>
            </a:prstGeom>
            <a:noFill/>
            <a:ln w="38100">
              <a:solidFill>
                <a:schemeClr val="tx1"/>
              </a:solidFill>
              <a:round/>
              <a:headEnd type="triangle" w="med" len="med"/>
              <a:tailEnd type="triangle" w="med" len="med"/>
            </a:ln>
          </p:spPr>
          <p:txBody>
            <a:bodyPr/>
            <a:lstStyle/>
            <a:p>
              <a:endParaRPr lang="en-US"/>
            </a:p>
          </p:txBody>
        </p:sp>
        <p:sp>
          <p:nvSpPr>
            <p:cNvPr id="30733" name="Line 16"/>
            <p:cNvSpPr>
              <a:spLocks noChangeShapeType="1"/>
            </p:cNvSpPr>
            <p:nvPr/>
          </p:nvSpPr>
          <p:spPr bwMode="auto">
            <a:xfrm rot="2009175">
              <a:off x="1173" y="3624"/>
              <a:ext cx="1" cy="528"/>
            </a:xfrm>
            <a:prstGeom prst="line">
              <a:avLst/>
            </a:prstGeom>
            <a:noFill/>
            <a:ln w="38100">
              <a:solidFill>
                <a:schemeClr val="tx1"/>
              </a:solidFill>
              <a:round/>
              <a:headEnd type="triangle" w="med" len="med"/>
              <a:tailEnd type="triangle" w="med" len="med"/>
            </a:ln>
          </p:spPr>
          <p:txBody>
            <a:bodyPr/>
            <a:lstStyle/>
            <a:p>
              <a:endParaRPr lang="en-US"/>
            </a:p>
          </p:txBody>
        </p:sp>
        <p:sp>
          <p:nvSpPr>
            <p:cNvPr id="30734" name="Line 17"/>
            <p:cNvSpPr>
              <a:spLocks noChangeShapeType="1"/>
            </p:cNvSpPr>
            <p:nvPr/>
          </p:nvSpPr>
          <p:spPr bwMode="auto">
            <a:xfrm rot="2888199">
              <a:off x="3596" y="2113"/>
              <a:ext cx="1" cy="528"/>
            </a:xfrm>
            <a:prstGeom prst="line">
              <a:avLst/>
            </a:prstGeom>
            <a:noFill/>
            <a:ln w="38100">
              <a:solidFill>
                <a:schemeClr val="tx1"/>
              </a:solidFill>
              <a:round/>
              <a:headEnd type="triangle" w="med" len="med"/>
              <a:tailEnd type="triangle" w="med" len="med"/>
            </a:ln>
          </p:spPr>
          <p:txBody>
            <a:bodyPr/>
            <a:lstStyle/>
            <a:p>
              <a:endParaRPr lang="en-US"/>
            </a:p>
          </p:txBody>
        </p:sp>
        <p:sp>
          <p:nvSpPr>
            <p:cNvPr id="30735" name="Line 18"/>
            <p:cNvSpPr>
              <a:spLocks noChangeShapeType="1"/>
            </p:cNvSpPr>
            <p:nvPr/>
          </p:nvSpPr>
          <p:spPr bwMode="auto">
            <a:xfrm rot="-1985257">
              <a:off x="788" y="2184"/>
              <a:ext cx="1" cy="528"/>
            </a:xfrm>
            <a:prstGeom prst="line">
              <a:avLst/>
            </a:prstGeom>
            <a:noFill/>
            <a:ln w="38100">
              <a:solidFill>
                <a:schemeClr val="tx1"/>
              </a:solidFill>
              <a:round/>
              <a:headEnd type="triangle" w="med" len="med"/>
              <a:tailEnd type="triangle" w="med" len="med"/>
            </a:ln>
          </p:spPr>
          <p:txBody>
            <a:bodyPr/>
            <a:lstStyle/>
            <a:p>
              <a:endParaRPr lang="en-US"/>
            </a:p>
          </p:txBody>
        </p:sp>
        <p:sp>
          <p:nvSpPr>
            <p:cNvPr id="30736" name="Line 19"/>
            <p:cNvSpPr>
              <a:spLocks noChangeShapeType="1"/>
            </p:cNvSpPr>
            <p:nvPr/>
          </p:nvSpPr>
          <p:spPr bwMode="auto">
            <a:xfrm>
              <a:off x="3189" y="1128"/>
              <a:ext cx="288" cy="288"/>
            </a:xfrm>
            <a:prstGeom prst="line">
              <a:avLst/>
            </a:prstGeom>
            <a:noFill/>
            <a:ln w="38100">
              <a:solidFill>
                <a:schemeClr val="tx1"/>
              </a:solidFill>
              <a:round/>
              <a:headEnd/>
              <a:tailEnd type="triangle" w="med" len="med"/>
            </a:ln>
          </p:spPr>
          <p:txBody>
            <a:bodyPr/>
            <a:lstStyle/>
            <a:p>
              <a:endParaRPr lang="en-US"/>
            </a:p>
          </p:txBody>
        </p:sp>
        <p:sp>
          <p:nvSpPr>
            <p:cNvPr id="30737" name="Line 20"/>
            <p:cNvSpPr>
              <a:spLocks noChangeShapeType="1"/>
            </p:cNvSpPr>
            <p:nvPr/>
          </p:nvSpPr>
          <p:spPr bwMode="auto">
            <a:xfrm rot="20724372" flipH="1">
              <a:off x="933" y="1176"/>
              <a:ext cx="288" cy="192"/>
            </a:xfrm>
            <a:prstGeom prst="line">
              <a:avLst/>
            </a:prstGeom>
            <a:noFill/>
            <a:ln w="38100">
              <a:solidFill>
                <a:schemeClr val="tx1"/>
              </a:solidFill>
              <a:round/>
              <a:headEnd/>
              <a:tailEnd type="triangle" w="med" len="med"/>
            </a:ln>
          </p:spPr>
          <p:txBody>
            <a:bodyPr/>
            <a:lstStyle/>
            <a:p>
              <a:endParaRPr lang="en-US"/>
            </a:p>
          </p:txBody>
        </p:sp>
        <p:sp>
          <p:nvSpPr>
            <p:cNvPr id="30738" name="Line 21"/>
            <p:cNvSpPr>
              <a:spLocks noChangeShapeType="1"/>
            </p:cNvSpPr>
            <p:nvPr/>
          </p:nvSpPr>
          <p:spPr bwMode="auto">
            <a:xfrm>
              <a:off x="1701" y="4632"/>
              <a:ext cx="720" cy="0"/>
            </a:xfrm>
            <a:prstGeom prst="line">
              <a:avLst/>
            </a:prstGeom>
            <a:noFill/>
            <a:ln w="38100">
              <a:solidFill>
                <a:schemeClr val="tx1"/>
              </a:solidFill>
              <a:round/>
              <a:headEnd type="triangle" w="med" len="med"/>
              <a:tailEnd/>
            </a:ln>
          </p:spPr>
          <p:txBody>
            <a:bodyPr/>
            <a:lstStyle/>
            <a:p>
              <a:endParaRPr lang="en-US"/>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2817</TotalTime>
  <Words>2157</Words>
  <Application>Microsoft Office PowerPoint</Application>
  <PresentationFormat>On-screen Show (4:3)</PresentationFormat>
  <Paragraphs>253</Paragraphs>
  <Slides>25</Slides>
  <Notes>23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3" baseType="lpstr">
      <vt:lpstr>Arial</vt:lpstr>
      <vt:lpstr>ＭＳ Ｐゴシック</vt:lpstr>
      <vt:lpstr>Wingdings</vt:lpstr>
      <vt:lpstr>Times New Roman</vt:lpstr>
      <vt:lpstr>Times</vt:lpstr>
      <vt:lpstr>Arial Rounded MT Bold</vt:lpstr>
      <vt:lpstr>Capsules</vt:lpstr>
      <vt:lpstr>Microsoft Clip Gallery</vt:lpstr>
      <vt:lpstr>Using Self-Management Support In Your Coaching Approach</vt:lpstr>
      <vt:lpstr>Slide 2</vt:lpstr>
      <vt:lpstr>Self-Management Support</vt:lpstr>
      <vt:lpstr>What is self-management?</vt:lpstr>
      <vt:lpstr>Patient educ. vs. SMS</vt:lpstr>
      <vt:lpstr>Self-Management Tasks in Chronic Illness</vt:lpstr>
      <vt:lpstr>Collaborative care</vt:lpstr>
      <vt:lpstr>What self-management support isn’t...</vt:lpstr>
      <vt:lpstr>Slide 9</vt:lpstr>
      <vt:lpstr>Using the Five A’s as a Facilitator</vt:lpstr>
      <vt:lpstr>ASSESS</vt:lpstr>
      <vt:lpstr>Tips on assessing your practice team</vt:lpstr>
      <vt:lpstr>ADVISE</vt:lpstr>
      <vt:lpstr>Tips on providing advice</vt:lpstr>
      <vt:lpstr>AGREE</vt:lpstr>
      <vt:lpstr>Tips to create agreement</vt:lpstr>
      <vt:lpstr>ASSIST</vt:lpstr>
      <vt:lpstr>Tips on assisting patients</vt:lpstr>
      <vt:lpstr>Problem Solving</vt:lpstr>
      <vt:lpstr>Thoughts on Team QI Literacy</vt:lpstr>
      <vt:lpstr>ARRANGE</vt:lpstr>
      <vt:lpstr>Tips for follow-up</vt:lpstr>
      <vt:lpstr>Personal Action Plan</vt:lpstr>
      <vt:lpstr>Confidence Ruler</vt:lpstr>
      <vt:lpstr>Slide 25</vt:lpstr>
    </vt:vector>
  </TitlesOfParts>
  <Company>Center For Health Studies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Patients Are Care Managers</dc:title>
  <dc:creator>DAVICL1</dc:creator>
  <cp:lastModifiedBy>DHHS</cp:lastModifiedBy>
  <cp:revision>28</cp:revision>
  <dcterms:created xsi:type="dcterms:W3CDTF">2002-09-19T23:42:46Z</dcterms:created>
  <dcterms:modified xsi:type="dcterms:W3CDTF">2013-05-17T21:06:01Z</dcterms:modified>
</cp:coreProperties>
</file>