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56" r:id="rId2"/>
    <p:sldId id="288" r:id="rId3"/>
    <p:sldId id="318" r:id="rId4"/>
    <p:sldId id="319" r:id="rId5"/>
    <p:sldId id="320" r:id="rId6"/>
    <p:sldId id="324" r:id="rId7"/>
    <p:sldId id="315" r:id="rId8"/>
    <p:sldId id="323" r:id="rId9"/>
    <p:sldId id="309" r:id="rId10"/>
    <p:sldId id="307" r:id="rId11"/>
    <p:sldId id="310" r:id="rId12"/>
    <p:sldId id="312" r:id="rId13"/>
    <p:sldId id="313" r:id="rId14"/>
    <p:sldId id="259" r:id="rId15"/>
    <p:sldId id="265" r:id="rId16"/>
    <p:sldId id="264" r:id="rId17"/>
    <p:sldId id="267" r:id="rId18"/>
    <p:sldId id="316" r:id="rId19"/>
    <p:sldId id="298" r:id="rId20"/>
    <p:sldId id="289" r:id="rId21"/>
    <p:sldId id="290" r:id="rId22"/>
    <p:sldId id="291" r:id="rId23"/>
    <p:sldId id="297" r:id="rId24"/>
    <p:sldId id="292" r:id="rId25"/>
    <p:sldId id="293" r:id="rId26"/>
    <p:sldId id="281" r:id="rId27"/>
    <p:sldId id="287" r:id="rId28"/>
    <p:sldId id="283" r:id="rId29"/>
    <p:sldId id="284" r:id="rId30"/>
    <p:sldId id="286" r:id="rId31"/>
    <p:sldId id="295" r:id="rId32"/>
    <p:sldId id="294" r:id="rId33"/>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ＭＳ Ｐゴシック" pitchFamily="-1"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1"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1"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1"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1" charset="-128"/>
        <a:cs typeface="+mn-cs"/>
      </a:defRPr>
    </a:lvl5pPr>
    <a:lvl6pPr marL="2286000" algn="l" defTabSz="914400" rtl="0" eaLnBrk="1" latinLnBrk="0" hangingPunct="1">
      <a:defRPr kern="1200">
        <a:solidFill>
          <a:schemeClr val="tx1"/>
        </a:solidFill>
        <a:latin typeface="Arial" charset="0"/>
        <a:ea typeface="ＭＳ Ｐゴシック" pitchFamily="-1" charset="-128"/>
        <a:cs typeface="+mn-cs"/>
      </a:defRPr>
    </a:lvl6pPr>
    <a:lvl7pPr marL="2743200" algn="l" defTabSz="914400" rtl="0" eaLnBrk="1" latinLnBrk="0" hangingPunct="1">
      <a:defRPr kern="1200">
        <a:solidFill>
          <a:schemeClr val="tx1"/>
        </a:solidFill>
        <a:latin typeface="Arial" charset="0"/>
        <a:ea typeface="ＭＳ Ｐゴシック" pitchFamily="-1" charset="-128"/>
        <a:cs typeface="+mn-cs"/>
      </a:defRPr>
    </a:lvl7pPr>
    <a:lvl8pPr marL="3200400" algn="l" defTabSz="914400" rtl="0" eaLnBrk="1" latinLnBrk="0" hangingPunct="1">
      <a:defRPr kern="1200">
        <a:solidFill>
          <a:schemeClr val="tx1"/>
        </a:solidFill>
        <a:latin typeface="Arial" charset="0"/>
        <a:ea typeface="ＭＳ Ｐゴシック" pitchFamily="-1" charset="-128"/>
        <a:cs typeface="+mn-cs"/>
      </a:defRPr>
    </a:lvl8pPr>
    <a:lvl9pPr marL="3657600" algn="l" defTabSz="914400" rtl="0" eaLnBrk="1" latinLnBrk="0" hangingPunct="1">
      <a:defRPr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DF0F"/>
    <a:srgbClr val="2695A4"/>
    <a:srgbClr val="E3EBF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autoAdjust="0"/>
    <p:restoredTop sz="94654" autoAdjust="0"/>
  </p:normalViewPr>
  <p:slideViewPr>
    <p:cSldViewPr>
      <p:cViewPr varScale="1">
        <p:scale>
          <a:sx n="100" d="100"/>
          <a:sy n="100" d="100"/>
        </p:scale>
        <p:origin x="-216" y="-90"/>
      </p:cViewPr>
      <p:guideLst>
        <p:guide orient="horz" pos="2160"/>
        <p:guide pos="2880"/>
      </p:guideLst>
    </p:cSldViewPr>
  </p:slideViewPr>
  <p:outlineViewPr>
    <p:cViewPr>
      <p:scale>
        <a:sx n="33" d="100"/>
        <a:sy n="33" d="100"/>
      </p:scale>
      <p:origin x="0" y="0"/>
    </p:cViewPr>
  </p:outlineViewPr>
  <p:notesTextViewPr>
    <p:cViewPr>
      <p:scale>
        <a:sx n="85" d="100"/>
        <a:sy n="85" d="100"/>
      </p:scale>
      <p:origin x="0" y="0"/>
    </p:cViewPr>
  </p:notesTextViewPr>
  <p:sorterViewPr>
    <p:cViewPr>
      <p:scale>
        <a:sx n="66" d="100"/>
        <a:sy n="66" d="100"/>
      </p:scale>
      <p:origin x="0" y="0"/>
    </p:cViewPr>
  </p:sorterViewPr>
  <p:notesViewPr>
    <p:cSldViewPr>
      <p:cViewPr>
        <p:scale>
          <a:sx n="100" d="100"/>
          <a:sy n="100" d="100"/>
        </p:scale>
        <p:origin x="-1500" y="1128"/>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5.wmf"/><Relationship Id="rId7" Type="http://schemas.openxmlformats.org/officeDocument/2006/relationships/image" Target="../media/image19.wmf"/><Relationship Id="rId2" Type="http://schemas.openxmlformats.org/officeDocument/2006/relationships/image" Target="../media/image14.wmf"/><Relationship Id="rId1" Type="http://schemas.openxmlformats.org/officeDocument/2006/relationships/image" Target="../media/image13.wmf"/><Relationship Id="rId6" Type="http://schemas.openxmlformats.org/officeDocument/2006/relationships/image" Target="../media/image18.wmf"/><Relationship Id="rId5" Type="http://schemas.openxmlformats.org/officeDocument/2006/relationships/image" Target="../media/image17.wmf"/><Relationship Id="rId4"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wrap="square" lIns="93177" tIns="46589" rIns="93177" bIns="46589" numCol="1" anchor="t" anchorCtr="0" compatLnSpc="1">
            <a:prstTxWarp prst="textNoShape">
              <a:avLst/>
            </a:prstTxWarp>
          </a:bodyPr>
          <a:lstStyle>
            <a:lvl1pPr>
              <a:defRPr sz="1200">
                <a:latin typeface="Arial" pitchFamily="-1" charset="0"/>
                <a:ea typeface="+mn-ea"/>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a:lvl1pPr>
          </a:lstStyle>
          <a:p>
            <a:fld id="{55E3BA97-659B-48BC-B58E-58215E82998D}" type="datetime1">
              <a:rPr lang="en-US"/>
              <a:pPr/>
              <a:t>6/20/2013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wrap="square" lIns="93177" tIns="46589" rIns="93177" bIns="46589" numCol="1" anchor="b" anchorCtr="0" compatLnSpc="1">
            <a:prstTxWarp prst="textNoShape">
              <a:avLst/>
            </a:prstTxWarp>
          </a:bodyPr>
          <a:lstStyle>
            <a:lvl1pPr>
              <a:defRPr sz="1200">
                <a:latin typeface="Arial" pitchFamily="-1" charset="0"/>
                <a:ea typeface="+mn-ea"/>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lvl1pPr>
          </a:lstStyle>
          <a:p>
            <a:fld id="{6F4D7411-96B0-4D2C-AF5C-1F09D57A7D2C}"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wrap="square" lIns="93177" tIns="46589" rIns="93177" bIns="46589" numCol="1" anchor="t" anchorCtr="0" compatLnSpc="1">
            <a:prstTxWarp prst="textNoShape">
              <a:avLst/>
            </a:prstTxWarp>
          </a:bodyPr>
          <a:lstStyle>
            <a:lvl1pPr>
              <a:defRPr sz="1200">
                <a:latin typeface="Arial" pitchFamily="-1" charset="0"/>
                <a:ea typeface="+mn-ea"/>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a:lvl1pPr>
          </a:lstStyle>
          <a:p>
            <a:fld id="{BADFB778-16FF-429F-9B7D-DE515D95AF58}" type="datetime1">
              <a:rPr lang="en-US"/>
              <a:pPr/>
              <a:t>6/20/2013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wrap="square" lIns="93177" tIns="46589" rIns="93177" bIns="465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wrap="square" lIns="93177" tIns="46589" rIns="93177" bIns="46589"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wrap="square" lIns="93177" tIns="46589" rIns="93177" bIns="46589" numCol="1" anchor="b" anchorCtr="0" compatLnSpc="1">
            <a:prstTxWarp prst="textNoShape">
              <a:avLst/>
            </a:prstTxWarp>
          </a:bodyPr>
          <a:lstStyle>
            <a:lvl1pPr>
              <a:defRPr sz="1200">
                <a:latin typeface="Arial" pitchFamily="-1" charset="0"/>
                <a:ea typeface="+mn-ea"/>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lvl1pPr>
          </a:lstStyle>
          <a:p>
            <a:fld id="{FE476F31-336C-47F8-9796-7DD799BA22B3}"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 charset="-128"/>
        <a:cs typeface="ＭＳ Ｐゴシック" pitchFamily="-1"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a:lstStyle/>
          <a:p>
            <a:endParaRPr lang="en-US" smtClean="0"/>
          </a:p>
        </p:txBody>
      </p:sp>
      <p:sp>
        <p:nvSpPr>
          <p:cNvPr id="16388" name="Slide Number Placeholder 3"/>
          <p:cNvSpPr>
            <a:spLocks noGrp="1"/>
          </p:cNvSpPr>
          <p:nvPr>
            <p:ph type="sldNum" sz="quarter" idx="5"/>
          </p:nvPr>
        </p:nvSpPr>
        <p:spPr bwMode="auto">
          <a:noFill/>
          <a:ln>
            <a:miter lim="800000"/>
            <a:headEnd/>
            <a:tailEnd/>
          </a:ln>
        </p:spPr>
        <p:txBody>
          <a:bodyPr/>
          <a:lstStyle/>
          <a:p>
            <a:fld id="{F381779A-0719-4371-9AEC-EE1E6D54AE28}"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xfrm>
            <a:off x="701675" y="4416425"/>
            <a:ext cx="5607050" cy="4575175"/>
          </a:xfrm>
          <a:noFill/>
        </p:spPr>
        <p:txBody>
          <a:bodyPr>
            <a:normAutofit lnSpcReduction="10000"/>
          </a:bodyPr>
          <a:lstStyle/>
          <a:p>
            <a:pPr>
              <a:lnSpc>
                <a:spcPct val="110000"/>
              </a:lnSpc>
            </a:pPr>
            <a:r>
              <a:rPr lang="en-US" sz="900" dirty="0" smtClean="0">
                <a:latin typeface="Arial" pitchFamily="34" charset="0"/>
                <a:cs typeface="Arial" pitchFamily="34" charset="0"/>
              </a:rPr>
              <a:t>Some of the reasons for purchasing an </a:t>
            </a:r>
            <a:r>
              <a:rPr lang="en-US" sz="900" dirty="0" smtClean="0">
                <a:latin typeface="Arial" pitchFamily="34" charset="0"/>
                <a:cs typeface="Arial" pitchFamily="34" charset="0"/>
              </a:rPr>
              <a:t>EHR </a:t>
            </a:r>
            <a:r>
              <a:rPr lang="en-US" sz="900" dirty="0" smtClean="0">
                <a:latin typeface="Arial" pitchFamily="34" charset="0"/>
                <a:cs typeface="Arial" pitchFamily="34" charset="0"/>
              </a:rPr>
              <a:t>are they will improve patient safety and care, make visits better for the patient, increase productivity for Clinicians, and increase revenue for the practice. But if your office processes are not working well currently, an EHR will not be the miracle cure for all your practice’s problems. Getting used to the new technology has been shown to disrupt workflows and decrease productivity. All the advertised benefits to having an EHR come after a practice has figured out their workflows.</a:t>
            </a:r>
          </a:p>
          <a:p>
            <a:pPr>
              <a:lnSpc>
                <a:spcPct val="110000"/>
              </a:lnSpc>
            </a:pPr>
            <a:endParaRPr lang="en-US" sz="900" dirty="0" smtClean="0">
              <a:latin typeface="Arial" pitchFamily="34" charset="0"/>
              <a:cs typeface="Arial" pitchFamily="34" charset="0"/>
            </a:endParaRPr>
          </a:p>
          <a:p>
            <a:pPr>
              <a:lnSpc>
                <a:spcPct val="110000"/>
              </a:lnSpc>
            </a:pPr>
            <a:r>
              <a:rPr lang="en-US" sz="900" dirty="0" smtClean="0">
                <a:latin typeface="Arial" pitchFamily="34" charset="0"/>
                <a:cs typeface="Arial" pitchFamily="34" charset="0"/>
              </a:rPr>
              <a:t>Optimizing your paper workflows can help prepare for </a:t>
            </a:r>
            <a:r>
              <a:rPr lang="en-US" sz="900" dirty="0" smtClean="0">
                <a:latin typeface="Arial" pitchFamily="34" charset="0"/>
                <a:cs typeface="Arial" pitchFamily="34" charset="0"/>
              </a:rPr>
              <a:t>EHR </a:t>
            </a:r>
            <a:r>
              <a:rPr lang="en-US" sz="900" dirty="0" smtClean="0">
                <a:latin typeface="Arial" pitchFamily="34" charset="0"/>
                <a:cs typeface="Arial" pitchFamily="34" charset="0"/>
              </a:rPr>
              <a:t>implementation because it helps the practice develop strategies to make the work go better. In examples 1 and 2 protocols and standing orders were written prior to </a:t>
            </a:r>
            <a:r>
              <a:rPr lang="en-US" sz="900" dirty="0" smtClean="0">
                <a:latin typeface="Arial" pitchFamily="34" charset="0"/>
                <a:cs typeface="Arial" pitchFamily="34" charset="0"/>
              </a:rPr>
              <a:t>EHR </a:t>
            </a:r>
            <a:r>
              <a:rPr lang="en-US" sz="900" dirty="0" smtClean="0">
                <a:latin typeface="Arial" pitchFamily="34" charset="0"/>
                <a:cs typeface="Arial" pitchFamily="34" charset="0"/>
              </a:rPr>
              <a:t>adoption to help the practice figure out who needs to do what in the workflow. </a:t>
            </a:r>
          </a:p>
          <a:p>
            <a:pPr>
              <a:lnSpc>
                <a:spcPct val="110000"/>
              </a:lnSpc>
            </a:pPr>
            <a:r>
              <a:rPr lang="en-US" sz="900" dirty="0" smtClean="0">
                <a:latin typeface="Arial" pitchFamily="34" charset="0"/>
                <a:cs typeface="Arial" pitchFamily="34" charset="0"/>
              </a:rPr>
              <a:t>For the lab result workflow, the RN and Clinician were doing duplicative work by having to review the lab result to see if it was abnormal or normal. The protocol helped delineate job descriptions better. </a:t>
            </a:r>
          </a:p>
          <a:p>
            <a:pPr>
              <a:lnSpc>
                <a:spcPct val="110000"/>
              </a:lnSpc>
            </a:pPr>
            <a:endParaRPr lang="en-US" sz="900" dirty="0" smtClean="0">
              <a:latin typeface="Arial" pitchFamily="34" charset="0"/>
              <a:cs typeface="Arial" pitchFamily="34" charset="0"/>
            </a:endParaRPr>
          </a:p>
          <a:p>
            <a:pPr>
              <a:lnSpc>
                <a:spcPct val="110000"/>
              </a:lnSpc>
            </a:pPr>
            <a:r>
              <a:rPr lang="en-US" sz="900" dirty="0" smtClean="0">
                <a:latin typeface="Arial" pitchFamily="34" charset="0"/>
                <a:cs typeface="Arial" pitchFamily="34" charset="0"/>
              </a:rPr>
              <a:t>The protocols and standing orders that were developed to improve paper workflows are just as applicable for computer workflows. These protocols and standing orders help practices determine how they are going to actually use the HER.</a:t>
            </a:r>
          </a:p>
          <a:p>
            <a:pPr>
              <a:lnSpc>
                <a:spcPct val="110000"/>
              </a:lnSpc>
            </a:pPr>
            <a:r>
              <a:rPr lang="en-US" sz="900" dirty="0" smtClean="0">
                <a:latin typeface="Arial" pitchFamily="34" charset="0"/>
                <a:cs typeface="Arial" pitchFamily="34" charset="0"/>
              </a:rPr>
              <a:t>  </a:t>
            </a:r>
          </a:p>
          <a:p>
            <a:pPr>
              <a:lnSpc>
                <a:spcPct val="110000"/>
              </a:lnSpc>
            </a:pPr>
            <a:r>
              <a:rPr lang="en-US" sz="900" dirty="0" smtClean="0">
                <a:latin typeface="Arial" pitchFamily="34" charset="0"/>
                <a:cs typeface="Arial" pitchFamily="34" charset="0"/>
              </a:rPr>
              <a:t>A practice cannot take full advantage of all the functionalities of the EHR if the clinic is unsure of its workflow goals. </a:t>
            </a:r>
          </a:p>
          <a:p>
            <a:pPr>
              <a:lnSpc>
                <a:spcPct val="110000"/>
              </a:lnSpc>
            </a:pPr>
            <a:endParaRPr lang="en-US" sz="900" dirty="0" smtClean="0">
              <a:latin typeface="Arial" pitchFamily="34" charset="0"/>
              <a:cs typeface="Arial" pitchFamily="34" charset="0"/>
            </a:endParaRPr>
          </a:p>
          <a:p>
            <a:pPr>
              <a:lnSpc>
                <a:spcPct val="110000"/>
              </a:lnSpc>
            </a:pPr>
            <a:r>
              <a:rPr lang="en-US" sz="900" dirty="0" smtClean="0">
                <a:latin typeface="Arial" pitchFamily="34" charset="0"/>
                <a:cs typeface="Arial" pitchFamily="34" charset="0"/>
              </a:rPr>
              <a:t>Many EHRs come with features that can be customized in a specific way or features that can be turned off completely. Knowing all the capabilities of your EMR and then aligning it with how you want work to get done can greatly increase productivity.</a:t>
            </a:r>
          </a:p>
          <a:p>
            <a:pPr>
              <a:lnSpc>
                <a:spcPct val="110000"/>
              </a:lnSpc>
            </a:pPr>
            <a:endParaRPr lang="en-US" sz="900" dirty="0" smtClean="0">
              <a:latin typeface="Arial" pitchFamily="34" charset="0"/>
              <a:cs typeface="Arial" pitchFamily="34" charset="0"/>
            </a:endParaRPr>
          </a:p>
          <a:p>
            <a:pPr>
              <a:lnSpc>
                <a:spcPct val="110000"/>
              </a:lnSpc>
            </a:pPr>
            <a:r>
              <a:rPr lang="en-US" sz="900" dirty="0" smtClean="0">
                <a:latin typeface="Arial" pitchFamily="34" charset="0"/>
                <a:cs typeface="Arial" pitchFamily="34" charset="0"/>
              </a:rPr>
              <a:t>The </a:t>
            </a:r>
            <a:r>
              <a:rPr lang="en-US" sz="900" dirty="0" smtClean="0">
                <a:latin typeface="Arial" pitchFamily="34" charset="0"/>
                <a:cs typeface="Arial" pitchFamily="34" charset="0"/>
              </a:rPr>
              <a:t>better a practice understands how to use the EHR can facilitate communication with the </a:t>
            </a:r>
            <a:r>
              <a:rPr lang="en-US" sz="900" dirty="0" smtClean="0">
                <a:latin typeface="Arial" pitchFamily="34" charset="0"/>
                <a:cs typeface="Arial" pitchFamily="34" charset="0"/>
              </a:rPr>
              <a:t>EHR </a:t>
            </a:r>
            <a:r>
              <a:rPr lang="en-US" sz="900" dirty="0" smtClean="0">
                <a:latin typeface="Arial" pitchFamily="34" charset="0"/>
                <a:cs typeface="Arial" pitchFamily="34" charset="0"/>
              </a:rPr>
              <a:t>vendor. If the </a:t>
            </a:r>
            <a:r>
              <a:rPr lang="en-US" sz="900" dirty="0" smtClean="0">
                <a:latin typeface="Arial" pitchFamily="34" charset="0"/>
                <a:cs typeface="Arial" pitchFamily="34" charset="0"/>
              </a:rPr>
              <a:t>EHR </a:t>
            </a:r>
            <a:r>
              <a:rPr lang="en-US" sz="900" dirty="0" smtClean="0">
                <a:latin typeface="Arial" pitchFamily="34" charset="0"/>
                <a:cs typeface="Arial" pitchFamily="34" charset="0"/>
              </a:rPr>
              <a:t>vendor knows that there is a protocol for nurses to handle lab results that are normal or mildly abnormal, the </a:t>
            </a:r>
            <a:r>
              <a:rPr lang="en-US" sz="900" dirty="0" smtClean="0">
                <a:latin typeface="Arial" pitchFamily="34" charset="0"/>
                <a:cs typeface="Arial" pitchFamily="34" charset="0"/>
              </a:rPr>
              <a:t>EHR </a:t>
            </a:r>
            <a:r>
              <a:rPr lang="en-US" sz="900" dirty="0" smtClean="0">
                <a:latin typeface="Arial" pitchFamily="34" charset="0"/>
                <a:cs typeface="Arial" pitchFamily="34" charset="0"/>
              </a:rPr>
              <a:t>could potentially be built so that lab results that meet the criteria of “normal or abnormal” based on the protocol are sent directly to the nurses inbox rather than to the Clinician who would then have to forward it on to the nurse, this will save time.</a:t>
            </a:r>
          </a:p>
          <a:p>
            <a:pPr>
              <a:lnSpc>
                <a:spcPct val="80000"/>
              </a:lnSpc>
            </a:pPr>
            <a:endParaRPr lang="en-US" sz="900" dirty="0" smtClean="0"/>
          </a:p>
        </p:txBody>
      </p:sp>
      <p:sp>
        <p:nvSpPr>
          <p:cNvPr id="34820" name="Slide Number Placeholder 3"/>
          <p:cNvSpPr>
            <a:spLocks noGrp="1"/>
          </p:cNvSpPr>
          <p:nvPr>
            <p:ph type="sldNum" sz="quarter" idx="5"/>
          </p:nvPr>
        </p:nvSpPr>
        <p:spPr bwMode="auto">
          <a:noFill/>
          <a:ln>
            <a:miter lim="800000"/>
            <a:headEnd/>
            <a:tailEnd/>
          </a:ln>
        </p:spPr>
        <p:txBody>
          <a:bodyPr/>
          <a:lstStyle/>
          <a:p>
            <a:fld id="{C40B4E30-D3E2-472F-85BF-9E283CEF9BA6}"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pPr eaLnBrk="1" hangingPunct="1">
              <a:spcBef>
                <a:spcPts val="0"/>
              </a:spcBef>
            </a:pPr>
            <a:r>
              <a:rPr lang="en-US" sz="900" dirty="0" smtClean="0">
                <a:latin typeface="Arial" charset="0"/>
                <a:cs typeface="Arial" charset="0"/>
              </a:rPr>
              <a:t>When you implement a change in your practice, every aspect of your practice will be touched, and possibly changed in some way. </a:t>
            </a:r>
          </a:p>
          <a:p>
            <a:pPr eaLnBrk="1" hangingPunct="1">
              <a:spcBef>
                <a:spcPts val="0"/>
              </a:spcBef>
            </a:pPr>
            <a:endParaRPr lang="en-US" sz="900" dirty="0" smtClean="0">
              <a:latin typeface="Arial" charset="0"/>
              <a:cs typeface="Arial" charset="0"/>
            </a:endParaRPr>
          </a:p>
          <a:p>
            <a:pPr marL="0" lvl="1" eaLnBrk="1" hangingPunct="1">
              <a:spcBef>
                <a:spcPts val="0"/>
              </a:spcBef>
            </a:pPr>
            <a:r>
              <a:rPr lang="en-US" sz="900" dirty="0" smtClean="0">
                <a:latin typeface="Arial" pitchFamily="34" charset="0"/>
                <a:ea typeface="ＭＳ Ｐゴシック" pitchFamily="-1" charset="-128"/>
                <a:cs typeface="Arial" pitchFamily="34" charset="0"/>
              </a:rPr>
              <a:t>Switching to an all electronic systems is not as simple as replacing paper with a computer. All workflows which relied on the use of a paper chart will be affected. </a:t>
            </a:r>
            <a:r>
              <a:rPr lang="en-US" sz="900" dirty="0" smtClean="0">
                <a:latin typeface="Arial" charset="0"/>
                <a:ea typeface="ＭＳ Ｐゴシック" pitchFamily="-1" charset="-128"/>
                <a:cs typeface="Arial" charset="0"/>
              </a:rPr>
              <a:t>All processes that included writing something down in the chart, pulling a paper chart, printing out documents to place in the chart will change!</a:t>
            </a:r>
          </a:p>
          <a:p>
            <a:pPr marL="0" lvl="1" eaLnBrk="1" hangingPunct="1">
              <a:spcBef>
                <a:spcPts val="0"/>
              </a:spcBef>
            </a:pPr>
            <a:endParaRPr lang="en-US" sz="900" dirty="0" smtClean="0">
              <a:latin typeface="Arial" charset="0"/>
              <a:ea typeface="ＭＳ Ｐゴシック" pitchFamily="-1" charset="-128"/>
              <a:cs typeface="Arial" charset="0"/>
            </a:endParaRPr>
          </a:p>
          <a:p>
            <a:pPr marL="0" lvl="1" eaLnBrk="1" hangingPunct="1">
              <a:spcBef>
                <a:spcPts val="0"/>
              </a:spcBef>
            </a:pPr>
            <a:r>
              <a:rPr lang="en-US" sz="900" dirty="0" smtClean="0">
                <a:latin typeface="Arial" charset="0"/>
                <a:ea typeface="ＭＳ Ｐゴシック" pitchFamily="-1" charset="-128"/>
                <a:cs typeface="Arial" charset="0"/>
              </a:rPr>
              <a:t>Not only will the tasks involved with the process change, but the people who perform will need to learn how to do things differently. Your practice will need to think about how roles will change.</a:t>
            </a:r>
          </a:p>
          <a:p>
            <a:pPr marL="0" lvl="1" eaLnBrk="1" hangingPunct="1">
              <a:spcBef>
                <a:spcPts val="0"/>
              </a:spcBef>
            </a:pPr>
            <a:endParaRPr lang="en-US" sz="900" dirty="0" smtClean="0">
              <a:latin typeface="Arial" charset="0"/>
              <a:ea typeface="ＭＳ Ｐゴシック" pitchFamily="-1" charset="-128"/>
              <a:cs typeface="Arial" charset="0"/>
            </a:endParaRPr>
          </a:p>
          <a:p>
            <a:pPr marL="0" lvl="1" eaLnBrk="1" hangingPunct="1">
              <a:spcBef>
                <a:spcPts val="0"/>
              </a:spcBef>
            </a:pPr>
            <a:r>
              <a:rPr lang="en-US" sz="900" dirty="0" smtClean="0">
                <a:latin typeface="Arial" charset="0"/>
                <a:ea typeface="ＭＳ Ｐゴシック" pitchFamily="-1" charset="-128"/>
                <a:cs typeface="Arial" charset="0"/>
              </a:rPr>
              <a:t>That full time person your practice hired to pull and file charts will no longer need to do that since all patient records will be obtained from the computer.</a:t>
            </a:r>
          </a:p>
          <a:p>
            <a:pPr marL="0" lvl="1" eaLnBrk="1" hangingPunct="1">
              <a:spcBef>
                <a:spcPts val="0"/>
              </a:spcBef>
            </a:pPr>
            <a:r>
              <a:rPr lang="en-US" sz="900" dirty="0" smtClean="0">
                <a:latin typeface="Arial" charset="0"/>
                <a:ea typeface="ＭＳ Ｐゴシック" pitchFamily="-1" charset="-128"/>
                <a:cs typeface="Arial" charset="0"/>
              </a:rPr>
              <a:t>Medical assistants will need to enter vital signs electronically and provide more services during the rooming process, things that they may not have learned in their training because it was never a part of their job in the past.</a:t>
            </a:r>
          </a:p>
          <a:p>
            <a:pPr marL="0" lvl="1" eaLnBrk="1" hangingPunct="1">
              <a:spcBef>
                <a:spcPts val="0"/>
              </a:spcBef>
            </a:pPr>
            <a:endParaRPr lang="en-US" sz="900" dirty="0" smtClean="0">
              <a:latin typeface="Arial" charset="0"/>
              <a:ea typeface="ＭＳ Ｐゴシック" pitchFamily="-1" charset="-128"/>
              <a:cs typeface="Arial" charset="0"/>
            </a:endParaRPr>
          </a:p>
          <a:p>
            <a:pPr marL="0" lvl="1" eaLnBrk="1" hangingPunct="1">
              <a:spcBef>
                <a:spcPts val="0"/>
              </a:spcBef>
            </a:pPr>
            <a:r>
              <a:rPr lang="en-US" sz="900" dirty="0" smtClean="0">
                <a:latin typeface="Arial" charset="0"/>
                <a:ea typeface="ＭＳ Ｐゴシック" pitchFamily="-1" charset="-128"/>
                <a:cs typeface="Arial" charset="0"/>
              </a:rPr>
              <a:t>Clinicians will no longer be able to handwrite notes. They will need to learn how to type, and type quickly, or how to use templates to chart.</a:t>
            </a:r>
          </a:p>
          <a:p>
            <a:pPr marL="0" lvl="1" eaLnBrk="1" hangingPunct="1">
              <a:spcBef>
                <a:spcPts val="0"/>
              </a:spcBef>
            </a:pPr>
            <a:endParaRPr lang="en-US" sz="900" dirty="0" smtClean="0">
              <a:latin typeface="Arial" charset="0"/>
              <a:ea typeface="ＭＳ Ｐゴシック" pitchFamily="-1" charset="-128"/>
              <a:cs typeface="Arial" charset="0"/>
            </a:endParaRPr>
          </a:p>
          <a:p>
            <a:pPr marL="0" lvl="1" eaLnBrk="1" hangingPunct="1">
              <a:spcBef>
                <a:spcPts val="0"/>
              </a:spcBef>
            </a:pPr>
            <a:r>
              <a:rPr lang="en-US" sz="900" dirty="0" smtClean="0">
                <a:latin typeface="Arial" charset="0"/>
                <a:ea typeface="ＭＳ Ｐゴシック" pitchFamily="-1" charset="-128"/>
                <a:cs typeface="Arial" charset="0"/>
              </a:rPr>
              <a:t>E-prescribing of medications will also put a lot more refill work on the Clinician’s plate as refills are sent to Clinician inboxes.</a:t>
            </a:r>
          </a:p>
          <a:p>
            <a:pPr eaLnBrk="1" hangingPunct="1">
              <a:spcBef>
                <a:spcPts val="0"/>
              </a:spcBef>
            </a:pPr>
            <a:endParaRPr lang="en-US" sz="900" dirty="0" smtClean="0">
              <a:latin typeface="Arial" pitchFamily="34" charset="0"/>
              <a:cs typeface="Arial" pitchFamily="34" charset="0"/>
            </a:endParaRPr>
          </a:p>
          <a:p>
            <a:pPr eaLnBrk="1" hangingPunct="1">
              <a:spcBef>
                <a:spcPts val="0"/>
              </a:spcBef>
            </a:pPr>
            <a:r>
              <a:rPr lang="en-US" sz="900" dirty="0" smtClean="0">
                <a:latin typeface="Arial" pitchFamily="34" charset="0"/>
                <a:cs typeface="Arial" pitchFamily="34" charset="0"/>
              </a:rPr>
              <a:t>In </a:t>
            </a:r>
            <a:r>
              <a:rPr lang="en-US" sz="900" dirty="0" smtClean="0">
                <a:latin typeface="Arial" pitchFamily="34" charset="0"/>
                <a:cs typeface="Arial" pitchFamily="34" charset="0"/>
              </a:rPr>
              <a:t>example 2 (the prescription refill process) </a:t>
            </a:r>
          </a:p>
          <a:p>
            <a:pPr>
              <a:spcBef>
                <a:spcPts val="0"/>
              </a:spcBef>
            </a:pPr>
            <a:r>
              <a:rPr lang="en-US" sz="900" dirty="0" smtClean="0">
                <a:latin typeface="Arial" pitchFamily="34" charset="0"/>
                <a:cs typeface="Arial" pitchFamily="34" charset="0"/>
              </a:rPr>
              <a:t>Performing </a:t>
            </a:r>
            <a:r>
              <a:rPr lang="en-US" sz="900" dirty="0" smtClean="0">
                <a:latin typeface="Arial" pitchFamily="34" charset="0"/>
                <a:cs typeface="Arial" pitchFamily="34" charset="0"/>
              </a:rPr>
              <a:t>workflow mapping after </a:t>
            </a:r>
            <a:r>
              <a:rPr lang="en-US" sz="900" dirty="0" smtClean="0">
                <a:latin typeface="Arial" pitchFamily="34" charset="0"/>
                <a:cs typeface="Arial" pitchFamily="34" charset="0"/>
              </a:rPr>
              <a:t>EHR </a:t>
            </a:r>
            <a:r>
              <a:rPr lang="en-US" sz="900" dirty="0" smtClean="0">
                <a:latin typeface="Arial" pitchFamily="34" charset="0"/>
                <a:cs typeface="Arial" pitchFamily="34" charset="0"/>
              </a:rPr>
              <a:t>implementation is just as beneficial to a practice as it is before. </a:t>
            </a:r>
          </a:p>
          <a:p>
            <a:pPr>
              <a:spcBef>
                <a:spcPts val="0"/>
              </a:spcBef>
            </a:pPr>
            <a:endParaRPr lang="en-US" sz="900" dirty="0" smtClean="0"/>
          </a:p>
        </p:txBody>
      </p:sp>
      <p:sp>
        <p:nvSpPr>
          <p:cNvPr id="36868" name="Slide Number Placeholder 3"/>
          <p:cNvSpPr>
            <a:spLocks noGrp="1"/>
          </p:cNvSpPr>
          <p:nvPr>
            <p:ph type="sldNum" sz="quarter" idx="5"/>
          </p:nvPr>
        </p:nvSpPr>
        <p:spPr bwMode="auto">
          <a:noFill/>
          <a:ln>
            <a:miter lim="800000"/>
            <a:headEnd/>
            <a:tailEnd/>
          </a:ln>
        </p:spPr>
        <p:txBody>
          <a:bodyPr/>
          <a:lstStyle/>
          <a:p>
            <a:fld id="{3F9E567A-FE99-4E02-A58D-4AD42BBB1B75}"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a:lstStyle/>
          <a:p>
            <a:r>
              <a:rPr lang="en-US" dirty="0" smtClean="0">
                <a:latin typeface="Arial" pitchFamily="34" charset="0"/>
                <a:cs typeface="Arial" pitchFamily="34" charset="0"/>
              </a:rPr>
              <a:t>If my practice was in the midst of adopting an HER, I would not want to waste time figuring out how I could best use the HER. After your practice has adopted the HER, doing workflow mapping can show practices the best ways to use the HER.</a:t>
            </a:r>
          </a:p>
          <a:p>
            <a:endParaRPr lang="en-US" dirty="0" smtClean="0">
              <a:latin typeface="Arial" pitchFamily="34" charset="0"/>
              <a:cs typeface="Arial" pitchFamily="34" charset="0"/>
            </a:endParaRPr>
          </a:p>
          <a:p>
            <a:r>
              <a:rPr lang="en-US" dirty="0" smtClean="0">
                <a:latin typeface="Arial" pitchFamily="34" charset="0"/>
                <a:cs typeface="Arial" pitchFamily="34" charset="0"/>
              </a:rPr>
              <a:t>EHR implementation tends to push a lot of work back onto the Clinician and workflow mapping can prevent this. In example 1b, the MA receives a physical copy of the lab result that she can pass to the nurse. After the HER arrives, lab results are sent electronically from the lab to the Clinicians inbox</a:t>
            </a:r>
          </a:p>
        </p:txBody>
      </p:sp>
      <p:sp>
        <p:nvSpPr>
          <p:cNvPr id="38916" name="Slide Number Placeholder 3"/>
          <p:cNvSpPr>
            <a:spLocks noGrp="1"/>
          </p:cNvSpPr>
          <p:nvPr>
            <p:ph type="sldNum" sz="quarter" idx="5"/>
          </p:nvPr>
        </p:nvSpPr>
        <p:spPr bwMode="auto">
          <a:noFill/>
          <a:ln>
            <a:miter lim="800000"/>
            <a:headEnd/>
            <a:tailEnd/>
          </a:ln>
        </p:spPr>
        <p:txBody>
          <a:bodyPr/>
          <a:lstStyle/>
          <a:p>
            <a:fld id="{B5ABC38B-DE63-441D-B1FA-2BC35BF83CC3}"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a:normAutofit fontScale="25000" lnSpcReduction="20000"/>
          </a:bodyPr>
          <a:lstStyle/>
          <a:p>
            <a:pPr>
              <a:lnSpc>
                <a:spcPct val="120000"/>
              </a:lnSpc>
            </a:pPr>
            <a:r>
              <a:rPr lang="en-US" sz="3200" dirty="0" smtClean="0">
                <a:latin typeface="Arial" charset="0"/>
                <a:cs typeface="Arial" charset="0"/>
              </a:rPr>
              <a:t>We feel that workflow mapping is a team activity but some aspects of workflow mapping will need to be distributed to specific members of the team.  We broke this slide up into the responsibilities of one designated person and then the responsibilities of the team.  We describe the role of the designated person before that of the team because one person begins the workflow mapping process and the team ends the process.</a:t>
            </a:r>
          </a:p>
          <a:p>
            <a:pPr>
              <a:lnSpc>
                <a:spcPct val="120000"/>
              </a:lnSpc>
            </a:pPr>
            <a:endParaRPr lang="en-US" sz="3200" dirty="0" smtClean="0">
              <a:latin typeface="Arial" charset="0"/>
              <a:cs typeface="Arial" charset="0"/>
            </a:endParaRPr>
          </a:p>
          <a:p>
            <a:pPr>
              <a:lnSpc>
                <a:spcPct val="120000"/>
              </a:lnSpc>
            </a:pPr>
            <a:r>
              <a:rPr lang="en-US" sz="3200" dirty="0" smtClean="0">
                <a:latin typeface="Arial" charset="0"/>
                <a:cs typeface="Arial" charset="0"/>
              </a:rPr>
              <a:t>One person will need to take on the role of </a:t>
            </a:r>
            <a:r>
              <a:rPr lang="en-US" sz="3200" dirty="0" smtClean="0">
                <a:latin typeface="Arial" charset="0"/>
                <a:cs typeface="Arial" charset="0"/>
              </a:rPr>
              <a:t>EHR </a:t>
            </a:r>
            <a:r>
              <a:rPr lang="en-US" sz="3200" dirty="0" smtClean="0">
                <a:latin typeface="Arial" charset="0"/>
                <a:cs typeface="Arial" charset="0"/>
              </a:rPr>
              <a:t>implementation leader who oversees the team and keeps the team on track. This person will most likely be the medical director of a practice, another member of the practice management team such as a nurse or operations manager, or it may be a physician interested in quality improvement. This person will need to be able to leverage changes in the practice.</a:t>
            </a:r>
          </a:p>
          <a:p>
            <a:pPr>
              <a:lnSpc>
                <a:spcPct val="120000"/>
              </a:lnSpc>
            </a:pPr>
            <a:endParaRPr lang="en-US" sz="3200" dirty="0" smtClean="0">
              <a:latin typeface="Arial" charset="0"/>
              <a:cs typeface="Arial" charset="0"/>
            </a:endParaRPr>
          </a:p>
          <a:p>
            <a:pPr>
              <a:lnSpc>
                <a:spcPct val="120000"/>
              </a:lnSpc>
            </a:pPr>
            <a:r>
              <a:rPr lang="en-US" sz="3200" dirty="0" smtClean="0">
                <a:latin typeface="Arial" charset="0"/>
                <a:cs typeface="Arial" charset="0"/>
              </a:rPr>
              <a:t>The </a:t>
            </a:r>
            <a:r>
              <a:rPr lang="en-US" sz="3200" dirty="0" smtClean="0">
                <a:latin typeface="Arial" charset="0"/>
                <a:cs typeface="Arial" charset="0"/>
              </a:rPr>
              <a:t>EHR </a:t>
            </a:r>
            <a:r>
              <a:rPr lang="en-US" sz="3200" dirty="0" smtClean="0">
                <a:latin typeface="Arial" charset="0"/>
                <a:cs typeface="Arial" charset="0"/>
              </a:rPr>
              <a:t>implementation lead will have to choose a team to do workflow mapping. If a team already exists in the practice like a quality improvement committee, that team can be the </a:t>
            </a:r>
            <a:r>
              <a:rPr lang="en-US" sz="3200" dirty="0" smtClean="0">
                <a:latin typeface="Arial" charset="0"/>
                <a:cs typeface="Arial" charset="0"/>
              </a:rPr>
              <a:t>EHR </a:t>
            </a:r>
            <a:r>
              <a:rPr lang="en-US" sz="3200" dirty="0" smtClean="0">
                <a:latin typeface="Arial" charset="0"/>
                <a:cs typeface="Arial" charset="0"/>
              </a:rPr>
              <a:t>implementation team. If no team currently exists in the practice, the </a:t>
            </a:r>
            <a:r>
              <a:rPr lang="en-US" sz="3200" dirty="0" smtClean="0">
                <a:latin typeface="Arial" charset="0"/>
                <a:cs typeface="Arial" charset="0"/>
              </a:rPr>
              <a:t>EHR </a:t>
            </a:r>
            <a:r>
              <a:rPr lang="en-US" sz="3200" dirty="0" smtClean="0">
                <a:latin typeface="Arial" charset="0"/>
                <a:cs typeface="Arial" charset="0"/>
              </a:rPr>
              <a:t>implementation lead will have to form one. When forming a team, it is very important that it is a </a:t>
            </a:r>
            <a:r>
              <a:rPr lang="en-US" sz="3200" dirty="0" smtClean="0">
                <a:latin typeface="Arial" charset="0"/>
                <a:cs typeface="Arial" charset="0"/>
              </a:rPr>
              <a:t>multidisciplinary </a:t>
            </a:r>
            <a:r>
              <a:rPr lang="en-US" sz="3200" dirty="0" smtClean="0">
                <a:latin typeface="Arial" charset="0"/>
                <a:cs typeface="Arial" charset="0"/>
              </a:rPr>
              <a:t>team, meaning that staff who work in different areas should of the practice should be included, for example front office, back office, etc. </a:t>
            </a:r>
          </a:p>
          <a:p>
            <a:pPr>
              <a:lnSpc>
                <a:spcPct val="120000"/>
              </a:lnSpc>
            </a:pPr>
            <a:endParaRPr lang="en-US" sz="3200" dirty="0" smtClean="0">
              <a:latin typeface="Arial" charset="0"/>
              <a:cs typeface="Arial" charset="0"/>
            </a:endParaRPr>
          </a:p>
          <a:p>
            <a:pPr>
              <a:lnSpc>
                <a:spcPct val="120000"/>
              </a:lnSpc>
            </a:pPr>
            <a:r>
              <a:rPr lang="en-US" sz="3200" dirty="0" smtClean="0">
                <a:latin typeface="Arial" charset="0"/>
                <a:cs typeface="Arial" charset="0"/>
              </a:rPr>
              <a:t>If your practice is quite small, like a 2-3 doc practice with 1 MA, 1 RN and an operations manager, your team should include the entire staff.</a:t>
            </a:r>
          </a:p>
          <a:p>
            <a:pPr>
              <a:lnSpc>
                <a:spcPct val="120000"/>
              </a:lnSpc>
            </a:pPr>
            <a:endParaRPr lang="en-US" sz="3200" dirty="0" smtClean="0">
              <a:latin typeface="Arial" charset="0"/>
              <a:cs typeface="Arial" charset="0"/>
            </a:endParaRPr>
          </a:p>
          <a:p>
            <a:pPr>
              <a:lnSpc>
                <a:spcPct val="120000"/>
              </a:lnSpc>
            </a:pPr>
            <a:r>
              <a:rPr lang="en-US" sz="3200" dirty="0" smtClean="0">
                <a:latin typeface="Arial" charset="0"/>
                <a:cs typeface="Arial" charset="0"/>
              </a:rPr>
              <a:t>If your practice is a little larger, choose people who are interested in </a:t>
            </a:r>
            <a:r>
              <a:rPr lang="en-US" sz="3200" dirty="0" smtClean="0">
                <a:latin typeface="Arial" charset="0"/>
                <a:cs typeface="Arial" charset="0"/>
              </a:rPr>
              <a:t>EHR </a:t>
            </a:r>
            <a:r>
              <a:rPr lang="en-US" sz="3200" dirty="0" smtClean="0">
                <a:latin typeface="Arial" charset="0"/>
                <a:cs typeface="Arial" charset="0"/>
              </a:rPr>
              <a:t>implementation to be on your team.</a:t>
            </a:r>
          </a:p>
          <a:p>
            <a:pPr>
              <a:lnSpc>
                <a:spcPct val="120000"/>
              </a:lnSpc>
            </a:pPr>
            <a:endParaRPr lang="en-US" sz="3200" dirty="0" smtClean="0">
              <a:latin typeface="Arial" charset="0"/>
              <a:cs typeface="Arial" charset="0"/>
            </a:endParaRPr>
          </a:p>
          <a:p>
            <a:pPr>
              <a:lnSpc>
                <a:spcPct val="120000"/>
              </a:lnSpc>
            </a:pPr>
            <a:r>
              <a:rPr lang="en-US" sz="3200" dirty="0" smtClean="0">
                <a:latin typeface="Arial" charset="0"/>
                <a:cs typeface="Arial" charset="0"/>
              </a:rPr>
              <a:t>The team will need to agree on which process to map out first. </a:t>
            </a:r>
          </a:p>
          <a:p>
            <a:pPr>
              <a:lnSpc>
                <a:spcPct val="120000"/>
              </a:lnSpc>
            </a:pPr>
            <a:endParaRPr lang="en-US" sz="3200" dirty="0" smtClean="0">
              <a:latin typeface="Arial" charset="0"/>
              <a:cs typeface="Arial" charset="0"/>
            </a:endParaRPr>
          </a:p>
          <a:p>
            <a:pPr>
              <a:lnSpc>
                <a:spcPct val="120000"/>
              </a:lnSpc>
            </a:pPr>
            <a:r>
              <a:rPr lang="en-US" sz="3200" dirty="0" smtClean="0">
                <a:latin typeface="Arial" charset="0"/>
                <a:cs typeface="Arial" charset="0"/>
              </a:rPr>
              <a:t>One person on the team, not necessarily the team leader, will need to understand the process that has been chosen to be mapped in detail. This same person ideally would also be responsible for drafting the initial workflow map. </a:t>
            </a:r>
          </a:p>
          <a:p>
            <a:pPr>
              <a:lnSpc>
                <a:spcPct val="120000"/>
              </a:lnSpc>
            </a:pPr>
            <a:endParaRPr lang="en-US" sz="3200" dirty="0" smtClean="0">
              <a:latin typeface="Arial" charset="0"/>
              <a:cs typeface="Arial" charset="0"/>
            </a:endParaRPr>
          </a:p>
          <a:p>
            <a:pPr>
              <a:lnSpc>
                <a:spcPct val="120000"/>
              </a:lnSpc>
            </a:pPr>
            <a:r>
              <a:rPr lang="en-US" sz="3200" dirty="0" smtClean="0">
                <a:latin typeface="Arial" charset="0"/>
                <a:cs typeface="Arial" charset="0"/>
              </a:rPr>
              <a:t>The mapping process may go quicker if the person designated to draft the initial work is very familiar with the process. For example, if your team wanted to map out the patient rooming process, the best person to map out the process would be an MA since they have the most experience with the process.</a:t>
            </a:r>
          </a:p>
          <a:p>
            <a:pPr>
              <a:lnSpc>
                <a:spcPct val="120000"/>
              </a:lnSpc>
            </a:pPr>
            <a:endParaRPr lang="en-US" sz="3200" dirty="0" smtClean="0">
              <a:latin typeface="Arial" charset="0"/>
              <a:cs typeface="Arial" charset="0"/>
            </a:endParaRPr>
          </a:p>
          <a:p>
            <a:pPr>
              <a:lnSpc>
                <a:spcPct val="120000"/>
              </a:lnSpc>
            </a:pPr>
            <a:r>
              <a:rPr lang="en-US" sz="3200" dirty="0" smtClean="0">
                <a:latin typeface="Arial" charset="0"/>
                <a:cs typeface="Arial" charset="0"/>
              </a:rPr>
              <a:t>After the initial workflow is mapped, the team will reconvene to discuss the accuracy of the map, discuss potential changes to improve the process, and then map out the new improved process. </a:t>
            </a:r>
          </a:p>
          <a:p>
            <a:pPr>
              <a:lnSpc>
                <a:spcPct val="120000"/>
              </a:lnSpc>
            </a:pPr>
            <a:endParaRPr lang="en-US" sz="2500" dirty="0" smtClean="0">
              <a:latin typeface="Arial" charset="0"/>
              <a:cs typeface="Arial" charset="0"/>
            </a:endParaRPr>
          </a:p>
          <a:p>
            <a:endParaRPr lang="en-US" dirty="0" smtClean="0"/>
          </a:p>
        </p:txBody>
      </p:sp>
      <p:sp>
        <p:nvSpPr>
          <p:cNvPr id="40964" name="Slide Number Placeholder 3"/>
          <p:cNvSpPr>
            <a:spLocks noGrp="1"/>
          </p:cNvSpPr>
          <p:nvPr>
            <p:ph type="sldNum" sz="quarter" idx="5"/>
          </p:nvPr>
        </p:nvSpPr>
        <p:spPr bwMode="auto">
          <a:noFill/>
          <a:ln>
            <a:miter lim="800000"/>
            <a:headEnd/>
            <a:tailEnd/>
          </a:ln>
        </p:spPr>
        <p:txBody>
          <a:bodyPr/>
          <a:lstStyle/>
          <a:p>
            <a:fld id="{29B9865A-EFC9-413D-86BE-EC964C728C72}" type="slidenum">
              <a:rPr lang="en-US"/>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a:lstStyle/>
          <a:p>
            <a:r>
              <a:rPr lang="en-US" dirty="0" smtClean="0">
                <a:latin typeface="Arial" pitchFamily="34" charset="0"/>
                <a:cs typeface="Arial" pitchFamily="34" charset="0"/>
              </a:rPr>
              <a:t>There are a few different ways to format a workflow diagram, two types of workflow maps that we will discuss here are the high level flowchart and a detailed flowchart. </a:t>
            </a:r>
          </a:p>
          <a:p>
            <a:endParaRPr lang="en-US" dirty="0" smtClean="0">
              <a:latin typeface="Arial" pitchFamily="34" charset="0"/>
              <a:cs typeface="Arial" pitchFamily="34" charset="0"/>
            </a:endParaRPr>
          </a:p>
          <a:p>
            <a:r>
              <a:rPr lang="en-US" dirty="0" smtClean="0">
                <a:latin typeface="Arial" pitchFamily="34" charset="0"/>
                <a:cs typeface="Arial" pitchFamily="34" charset="0"/>
              </a:rPr>
              <a:t>A high level flow chart also known as a first level or top </a:t>
            </a:r>
            <a:r>
              <a:rPr lang="en-US" dirty="0" err="1" smtClean="0">
                <a:latin typeface="Arial" pitchFamily="34" charset="0"/>
                <a:cs typeface="Arial" pitchFamily="34" charset="0"/>
              </a:rPr>
              <a:t>doen</a:t>
            </a:r>
            <a:r>
              <a:rPr lang="en-US" dirty="0" smtClean="0">
                <a:latin typeface="Arial" pitchFamily="34" charset="0"/>
                <a:cs typeface="Arial" pitchFamily="34" charset="0"/>
              </a:rPr>
              <a:t> flow chart shows the major steps of the process. The major steps being the beginning, end, and a few steps in between. This is the most basic flowchart to create and is good at providing a birds eye view of the process. This type of flowchart is not meant to show all the little details of a chart but to help visualize the entire process with the most important steps. This type of flowchart should be limited to 5 boxes.</a:t>
            </a:r>
          </a:p>
          <a:p>
            <a:endParaRPr lang="en-US" dirty="0" smtClean="0">
              <a:latin typeface="Arial" pitchFamily="34" charset="0"/>
              <a:cs typeface="Arial" pitchFamily="34" charset="0"/>
            </a:endParaRPr>
          </a:p>
          <a:p>
            <a:r>
              <a:rPr lang="en-US" dirty="0" smtClean="0">
                <a:latin typeface="Arial" pitchFamily="34" charset="0"/>
                <a:cs typeface="Arial" pitchFamily="34" charset="0"/>
              </a:rPr>
              <a:t>Another type of flowchart is the detailed flowchart which provides a detailed picture of the process and maps out all the steps or activities that occur in a process. This type of flowchart includes decision points, delays, tasks that must be redone and feedback loops. This type of flowchart looks at the process in much more detail than the high level one. This type of flowchart is most useful when trying to identify inefficiency and waste in the process. </a:t>
            </a:r>
          </a:p>
          <a:p>
            <a:endParaRPr lang="en-US" dirty="0" smtClean="0">
              <a:latin typeface="Arial" pitchFamily="34" charset="0"/>
              <a:cs typeface="Arial" pitchFamily="34" charset="0"/>
            </a:endParaRPr>
          </a:p>
          <a:p>
            <a:r>
              <a:rPr lang="en-US" dirty="0" smtClean="0">
                <a:latin typeface="Arial" pitchFamily="34" charset="0"/>
                <a:cs typeface="Arial" pitchFamily="34" charset="0"/>
              </a:rPr>
              <a:t>Whether you choose to use a high level flowchart or a detailed one, be sure to indicate who performs each step of the process. </a:t>
            </a:r>
          </a:p>
        </p:txBody>
      </p:sp>
      <p:sp>
        <p:nvSpPr>
          <p:cNvPr id="43012" name="Slide Number Placeholder 3"/>
          <p:cNvSpPr>
            <a:spLocks noGrp="1"/>
          </p:cNvSpPr>
          <p:nvPr>
            <p:ph type="sldNum" sz="quarter" idx="5"/>
          </p:nvPr>
        </p:nvSpPr>
        <p:spPr bwMode="auto">
          <a:noFill/>
          <a:ln>
            <a:miter lim="800000"/>
            <a:headEnd/>
            <a:tailEnd/>
          </a:ln>
        </p:spPr>
        <p:txBody>
          <a:bodyPr/>
          <a:lstStyle/>
          <a:p>
            <a:fld id="{1E540CAB-8A78-4C67-910E-5AA1736DB857}"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a:normAutofit fontScale="77500" lnSpcReduction="20000"/>
          </a:bodyPr>
          <a:lstStyle/>
          <a:p>
            <a:r>
              <a:rPr lang="en-US" dirty="0" smtClean="0">
                <a:latin typeface="Arial" pitchFamily="34" charset="0"/>
                <a:cs typeface="Arial" pitchFamily="34" charset="0"/>
              </a:rPr>
              <a:t> Before diving in to how to do workflow mapping, we will go over a few basic symbols. </a:t>
            </a:r>
          </a:p>
          <a:p>
            <a:endParaRPr lang="en-US" dirty="0" smtClean="0">
              <a:latin typeface="Arial" pitchFamily="34" charset="0"/>
              <a:cs typeface="Arial" pitchFamily="34" charset="0"/>
            </a:endParaRPr>
          </a:p>
          <a:p>
            <a:r>
              <a:rPr lang="en-US" dirty="0" smtClean="0">
                <a:latin typeface="Arial" pitchFamily="34" charset="0"/>
                <a:cs typeface="Arial" pitchFamily="34" charset="0"/>
              </a:rPr>
              <a:t>I say a few symbols because there are a lot more symbols that you can use in more complicated workflows. These symbols are the more </a:t>
            </a:r>
            <a:r>
              <a:rPr lang="en-US" dirty="0" err="1" smtClean="0">
                <a:latin typeface="Arial" pitchFamily="34" charset="0"/>
                <a:cs typeface="Arial" pitchFamily="34" charset="0"/>
              </a:rPr>
              <a:t>commoly</a:t>
            </a:r>
            <a:r>
              <a:rPr lang="en-US" dirty="0" smtClean="0">
                <a:latin typeface="Arial" pitchFamily="34" charset="0"/>
                <a:cs typeface="Arial" pitchFamily="34" charset="0"/>
              </a:rPr>
              <a:t> used ones.</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The first four symbols are the most crucial to workflow mapping.</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The first symbol is an elongated oval shape that represents the start and end points of a process. All process have a start and end symbol and some process may have more than one starting or ending point.</a:t>
            </a:r>
          </a:p>
          <a:p>
            <a:endParaRPr lang="en-US" dirty="0" smtClean="0">
              <a:latin typeface="Arial" pitchFamily="34" charset="0"/>
              <a:cs typeface="Arial" pitchFamily="34" charset="0"/>
            </a:endParaRPr>
          </a:p>
          <a:p>
            <a:r>
              <a:rPr lang="en-US" dirty="0" smtClean="0">
                <a:latin typeface="Arial" pitchFamily="34" charset="0"/>
                <a:cs typeface="Arial" pitchFamily="34" charset="0"/>
              </a:rPr>
              <a:t>A rectangle is used to represent a step that is performed in the process.</a:t>
            </a:r>
          </a:p>
          <a:p>
            <a:endParaRPr lang="en-US" dirty="0" smtClean="0">
              <a:latin typeface="Arial" pitchFamily="34" charset="0"/>
              <a:cs typeface="Arial" pitchFamily="34" charset="0"/>
            </a:endParaRPr>
          </a:p>
          <a:p>
            <a:r>
              <a:rPr lang="en-US" dirty="0" smtClean="0">
                <a:latin typeface="Arial" pitchFamily="34" charset="0"/>
                <a:cs typeface="Arial" pitchFamily="34" charset="0"/>
              </a:rPr>
              <a:t>A diamond is used to represent a point in the process where a decision must be made before moving on to the next step. The decision can be a yes/no question or a question with a choice of answers. Not all processes will have a decision point </a:t>
            </a:r>
          </a:p>
          <a:p>
            <a:endParaRPr lang="en-US" dirty="0" smtClean="0">
              <a:latin typeface="Arial" pitchFamily="34" charset="0"/>
              <a:cs typeface="Arial" pitchFamily="34" charset="0"/>
            </a:endParaRPr>
          </a:p>
          <a:p>
            <a:r>
              <a:rPr lang="en-US" dirty="0" smtClean="0">
                <a:latin typeface="Arial" pitchFamily="34" charset="0"/>
                <a:cs typeface="Arial" pitchFamily="34" charset="0"/>
              </a:rPr>
              <a:t>An arrow is used to direct the flow of information. Arrows connect different steps in the process. </a:t>
            </a:r>
          </a:p>
          <a:p>
            <a:endParaRPr lang="en-US" dirty="0" smtClean="0">
              <a:latin typeface="Arial" pitchFamily="34" charset="0"/>
              <a:cs typeface="Arial" pitchFamily="34" charset="0"/>
            </a:endParaRPr>
          </a:p>
          <a:p>
            <a:r>
              <a:rPr lang="en-US" dirty="0" smtClean="0">
                <a:latin typeface="Arial" pitchFamily="34" charset="0"/>
                <a:cs typeface="Arial" pitchFamily="34" charset="0"/>
              </a:rPr>
              <a:t>Elongated semicircles are used to represent delays in the process.</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The pentagon shape is used to refer to a separate workflow that is located on another page.</a:t>
            </a:r>
          </a:p>
          <a:p>
            <a:endParaRPr lang="en-US" dirty="0" smtClean="0">
              <a:latin typeface="Arial" pitchFamily="34" charset="0"/>
              <a:cs typeface="Arial" pitchFamily="34" charset="0"/>
            </a:endParaRPr>
          </a:p>
          <a:p>
            <a:r>
              <a:rPr lang="en-US" dirty="0" smtClean="0">
                <a:latin typeface="Arial" pitchFamily="34" charset="0"/>
                <a:cs typeface="Arial" pitchFamily="34" charset="0"/>
              </a:rPr>
              <a:t>A circle is used to refer back to a step in the process that is located on the same page as your map.</a:t>
            </a:r>
          </a:p>
          <a:p>
            <a:endParaRPr lang="en-US" dirty="0" smtClean="0">
              <a:latin typeface="Arial" pitchFamily="34" charset="0"/>
              <a:cs typeface="Arial" pitchFamily="34" charset="0"/>
            </a:endParaRPr>
          </a:p>
          <a:p>
            <a:r>
              <a:rPr lang="en-US" dirty="0" smtClean="0">
                <a:latin typeface="Arial" pitchFamily="34" charset="0"/>
                <a:cs typeface="Arial" pitchFamily="34" charset="0"/>
              </a:rPr>
              <a:t>A cloud is used to symbolize a step that you may be unclear about.</a:t>
            </a:r>
          </a:p>
        </p:txBody>
      </p:sp>
      <p:sp>
        <p:nvSpPr>
          <p:cNvPr id="45060" name="Slide Number Placeholder 3"/>
          <p:cNvSpPr>
            <a:spLocks noGrp="1"/>
          </p:cNvSpPr>
          <p:nvPr>
            <p:ph type="sldNum" sz="quarter" idx="5"/>
          </p:nvPr>
        </p:nvSpPr>
        <p:spPr bwMode="auto">
          <a:noFill/>
          <a:ln>
            <a:miter lim="800000"/>
            <a:headEnd/>
            <a:tailEnd/>
          </a:ln>
        </p:spPr>
        <p:txBody>
          <a:bodyPr/>
          <a:lstStyle/>
          <a:p>
            <a:fld id="{81EE5720-1644-400D-8C23-9A58705FDF05}"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xfrm>
            <a:off x="304800" y="4343400"/>
            <a:ext cx="6477000" cy="4953000"/>
          </a:xfrm>
          <a:noFill/>
        </p:spPr>
        <p:txBody>
          <a:bodyPr>
            <a:noAutofit/>
          </a:bodyPr>
          <a:lstStyle/>
          <a:p>
            <a:pPr eaLnBrk="1" hangingPunct="1">
              <a:spcBef>
                <a:spcPts val="0"/>
              </a:spcBef>
              <a:spcAft>
                <a:spcPts val="600"/>
              </a:spcAft>
              <a:tabLst>
                <a:tab pos="115888" algn="l"/>
              </a:tabLst>
            </a:pPr>
            <a:r>
              <a:rPr lang="en-US" sz="800" b="1" dirty="0" smtClean="0">
                <a:latin typeface="Arial" pitchFamily="34" charset="0"/>
                <a:cs typeface="Arial" pitchFamily="34" charset="0"/>
              </a:rPr>
              <a:t>Speaker:</a:t>
            </a:r>
          </a:p>
          <a:p>
            <a:pPr eaLnBrk="1" hangingPunct="1">
              <a:spcBef>
                <a:spcPts val="0"/>
              </a:spcBef>
              <a:spcAft>
                <a:spcPts val="600"/>
              </a:spcAft>
              <a:tabLst>
                <a:tab pos="115888" algn="l"/>
              </a:tabLst>
            </a:pPr>
            <a:r>
              <a:rPr lang="en-US" sz="800" b="1" dirty="0" smtClean="0">
                <a:latin typeface="Arial" pitchFamily="34" charset="0"/>
                <a:cs typeface="Arial" pitchFamily="34" charset="0"/>
              </a:rPr>
              <a:t>Here </a:t>
            </a:r>
            <a:r>
              <a:rPr lang="en-US" sz="800" b="1" dirty="0" smtClean="0">
                <a:latin typeface="Arial" pitchFamily="34" charset="0"/>
                <a:cs typeface="Arial" pitchFamily="34" charset="0"/>
              </a:rPr>
              <a:t>are a few simple steps for workflow mapping. </a:t>
            </a:r>
          </a:p>
          <a:p>
            <a:pPr>
              <a:spcBef>
                <a:spcPts val="0"/>
              </a:spcBef>
              <a:spcAft>
                <a:spcPts val="600"/>
              </a:spcAft>
              <a:tabLst>
                <a:tab pos="115888" algn="l"/>
              </a:tabLst>
            </a:pPr>
            <a:r>
              <a:rPr lang="en-US" sz="800" dirty="0" smtClean="0">
                <a:latin typeface="Arial" pitchFamily="34" charset="0"/>
                <a:cs typeface="Arial" pitchFamily="34" charset="0"/>
              </a:rPr>
              <a:t>The </a:t>
            </a:r>
            <a:r>
              <a:rPr lang="en-US" sz="800" dirty="0" smtClean="0">
                <a:latin typeface="Arial" pitchFamily="34" charset="0"/>
                <a:cs typeface="Arial" pitchFamily="34" charset="0"/>
              </a:rPr>
              <a:t>first step in the process of workflow mapping is a combination of a few steps. Step 1 is the </a:t>
            </a:r>
            <a:r>
              <a:rPr lang="en-US" sz="800" dirty="0" err="1" smtClean="0">
                <a:latin typeface="Arial" pitchFamily="34" charset="0"/>
                <a:cs typeface="Arial" pitchFamily="34" charset="0"/>
              </a:rPr>
              <a:t>prework</a:t>
            </a:r>
            <a:r>
              <a:rPr lang="en-US" sz="800" dirty="0" smtClean="0">
                <a:latin typeface="Arial" pitchFamily="34" charset="0"/>
                <a:cs typeface="Arial" pitchFamily="34" charset="0"/>
              </a:rPr>
              <a:t> that needs to be done by the team before the one designated person can actually start drawing the map. </a:t>
            </a:r>
          </a:p>
          <a:p>
            <a:pPr>
              <a:spcBef>
                <a:spcPts val="0"/>
              </a:spcBef>
              <a:spcAft>
                <a:spcPts val="600"/>
              </a:spcAft>
              <a:tabLst>
                <a:tab pos="115888" algn="l"/>
              </a:tabLst>
            </a:pPr>
            <a:r>
              <a:rPr lang="en-US" sz="800" dirty="0" smtClean="0">
                <a:latin typeface="Arial" pitchFamily="34" charset="0"/>
                <a:cs typeface="Arial" pitchFamily="34" charset="0"/>
              </a:rPr>
              <a:t>Step </a:t>
            </a:r>
            <a:r>
              <a:rPr lang="en-US" sz="800" dirty="0" smtClean="0">
                <a:latin typeface="Arial" pitchFamily="34" charset="0"/>
                <a:cs typeface="Arial" pitchFamily="34" charset="0"/>
              </a:rPr>
              <a:t>1 involves choosing a process to map, picking out which type of workflow you want to use, and agreeing on the purpose of the workflow map. Now, picking out a process to map in itself may be a long drawn out process for some practices which we will not discuss in this presentation. One tip would be to choose a process that is the most time consuming, most labor intensive, or a process that generates the most patient or staff complaints. If no one process immediately comes to mind, a process assessment tool like the “Know your processes-Practice core and supporting processes assessment” evaluation form from Dartmouth’s Clinical Microsystems can be used to help identify the first area of focus or just simply poll the members of your team or practice staff. </a:t>
            </a:r>
          </a:p>
          <a:p>
            <a:pPr eaLnBrk="1" hangingPunct="1">
              <a:spcBef>
                <a:spcPts val="0"/>
              </a:spcBef>
              <a:spcAft>
                <a:spcPts val="600"/>
              </a:spcAft>
              <a:tabLst>
                <a:tab pos="115888" algn="l"/>
              </a:tabLst>
            </a:pPr>
            <a:r>
              <a:rPr lang="en-US" sz="800" dirty="0" smtClean="0">
                <a:latin typeface="Arial" pitchFamily="34" charset="0"/>
                <a:cs typeface="Arial" pitchFamily="34" charset="0"/>
              </a:rPr>
              <a:t>Then </a:t>
            </a:r>
            <a:r>
              <a:rPr lang="en-US" sz="800" dirty="0" smtClean="0">
                <a:latin typeface="Arial" pitchFamily="34" charset="0"/>
                <a:cs typeface="Arial" pitchFamily="34" charset="0"/>
              </a:rPr>
              <a:t>you will need to figure out if you want a high level or a detailed workflow map. A detailed workflow map is more insightful but they can get complicated if the process is complicated. The team will also have to agree on how the workflow map will be used. Are we just trying to figure out what’s going on? does your team plan on improving the process after it’s been mapped?</a:t>
            </a:r>
          </a:p>
          <a:p>
            <a:pPr eaLnBrk="1" hangingPunct="1">
              <a:spcBef>
                <a:spcPts val="0"/>
              </a:spcBef>
              <a:spcAft>
                <a:spcPts val="600"/>
              </a:spcAft>
              <a:buSzPct val="125000"/>
              <a:tabLst>
                <a:tab pos="115888" algn="l"/>
              </a:tabLst>
            </a:pPr>
            <a:r>
              <a:rPr lang="en-US" sz="800" dirty="0" smtClean="0">
                <a:latin typeface="Arial" pitchFamily="34" charset="0"/>
                <a:cs typeface="Arial" pitchFamily="34" charset="0"/>
              </a:rPr>
              <a:t>Steps </a:t>
            </a:r>
            <a:r>
              <a:rPr lang="en-US" sz="800" dirty="0" smtClean="0">
                <a:latin typeface="Arial" pitchFamily="34" charset="0"/>
                <a:cs typeface="Arial" pitchFamily="34" charset="0"/>
              </a:rPr>
              <a:t>2 -5 is the actual creation of the workflow diagram which is performed by one designated person. These steps can be done with a pencil and paper or you can use post it notes or cut paper into shapes to represent each of the steps. There is also software available specifically for creating workflow diagrams such as Microsoft Visio. If you aren’t willing to pay for a program, you can also create flowcharts using </a:t>
            </a:r>
            <a:r>
              <a:rPr lang="en-US" sz="800" dirty="0" err="1" smtClean="0">
                <a:latin typeface="Arial" pitchFamily="34" charset="0"/>
                <a:cs typeface="Arial" pitchFamily="34" charset="0"/>
              </a:rPr>
              <a:t>microsoft</a:t>
            </a:r>
            <a:r>
              <a:rPr lang="en-US" sz="800" dirty="0" smtClean="0">
                <a:latin typeface="Arial" pitchFamily="34" charset="0"/>
                <a:cs typeface="Arial" pitchFamily="34" charset="0"/>
              </a:rPr>
              <a:t> office applications like word or </a:t>
            </a:r>
            <a:r>
              <a:rPr lang="en-US" sz="800" dirty="0" err="1" smtClean="0">
                <a:latin typeface="Arial" pitchFamily="34" charset="0"/>
                <a:cs typeface="Arial" pitchFamily="34" charset="0"/>
              </a:rPr>
              <a:t>powerpoint</a:t>
            </a:r>
            <a:r>
              <a:rPr lang="en-US" sz="800" dirty="0" smtClean="0">
                <a:latin typeface="Arial" pitchFamily="34" charset="0"/>
                <a:cs typeface="Arial" pitchFamily="34" charset="0"/>
              </a:rPr>
              <a:t>, which most practices have invested in. All the workflows in this presentation were made using </a:t>
            </a:r>
            <a:r>
              <a:rPr lang="en-US" sz="800" dirty="0" err="1" smtClean="0">
                <a:latin typeface="Arial" pitchFamily="34" charset="0"/>
                <a:cs typeface="Arial" pitchFamily="34" charset="0"/>
              </a:rPr>
              <a:t>powerpoint</a:t>
            </a:r>
            <a:r>
              <a:rPr lang="en-US" sz="800" dirty="0" smtClean="0">
                <a:latin typeface="Arial" pitchFamily="34" charset="0"/>
                <a:cs typeface="Arial" pitchFamily="34" charset="0"/>
              </a:rPr>
              <a:t>. One piece of advice is to draw out all the shapes and arrange them in order before drawing the connector arrows. This makes it easy to move steps around. </a:t>
            </a:r>
          </a:p>
          <a:p>
            <a:pPr eaLnBrk="1" hangingPunct="1">
              <a:spcBef>
                <a:spcPts val="0"/>
              </a:spcBef>
              <a:spcAft>
                <a:spcPts val="600"/>
              </a:spcAft>
              <a:buSzPct val="125000"/>
              <a:tabLst>
                <a:tab pos="115888" algn="l"/>
              </a:tabLst>
            </a:pPr>
            <a:r>
              <a:rPr lang="en-US" sz="800" dirty="0" smtClean="0">
                <a:latin typeface="Arial" pitchFamily="34" charset="0"/>
                <a:cs typeface="Arial" pitchFamily="34" charset="0"/>
              </a:rPr>
              <a:t>Place </a:t>
            </a:r>
            <a:r>
              <a:rPr lang="en-US" sz="800" dirty="0" smtClean="0">
                <a:latin typeface="Arial" pitchFamily="34" charset="0"/>
                <a:cs typeface="Arial" pitchFamily="34" charset="0"/>
              </a:rPr>
              <a:t>the beginning </a:t>
            </a:r>
            <a:r>
              <a:rPr lang="en-US" sz="800" dirty="0" smtClean="0">
                <a:latin typeface="Arial" pitchFamily="34" charset="0"/>
                <a:cs typeface="Arial" pitchFamily="34" charset="0"/>
              </a:rPr>
              <a:t>and end </a:t>
            </a:r>
            <a:r>
              <a:rPr lang="en-US" sz="800" dirty="0" smtClean="0">
                <a:latin typeface="Arial" pitchFamily="34" charset="0"/>
                <a:cs typeface="Arial" pitchFamily="34" charset="0"/>
              </a:rPr>
              <a:t>steps in their appropriate symbols. Then place each step of the process in the correct symbol, but do not add the arrows yet. Move the symbols around on the page until you decide on an order that is logical. Remember, you are mapping the process as is, not what it would ideally be. Then add the arrow connectors. </a:t>
            </a:r>
          </a:p>
          <a:p>
            <a:pPr eaLnBrk="1" hangingPunct="1">
              <a:spcBef>
                <a:spcPts val="0"/>
              </a:spcBef>
              <a:spcAft>
                <a:spcPts val="600"/>
              </a:spcAft>
              <a:buSzPct val="125000"/>
              <a:tabLst>
                <a:tab pos="115888" algn="l"/>
              </a:tabLst>
            </a:pPr>
            <a:r>
              <a:rPr lang="en-US" sz="800" b="1" dirty="0" smtClean="0">
                <a:latin typeface="Arial" pitchFamily="34" charset="0"/>
                <a:cs typeface="Arial" pitchFamily="34" charset="0"/>
              </a:rPr>
              <a:t> </a:t>
            </a:r>
            <a:r>
              <a:rPr lang="en-US" sz="800" dirty="0" smtClean="0">
                <a:latin typeface="Arial" pitchFamily="34" charset="0"/>
                <a:cs typeface="Arial" pitchFamily="34" charset="0"/>
              </a:rPr>
              <a:t>Step </a:t>
            </a:r>
            <a:r>
              <a:rPr lang="en-US" sz="800" dirty="0" smtClean="0">
                <a:latin typeface="Arial" pitchFamily="34" charset="0"/>
                <a:cs typeface="Arial" pitchFamily="34" charset="0"/>
              </a:rPr>
              <a:t>2 is to figure out the beginning and end points of the process. Some process may have more than one beginning or end point and that’s okay. Think about what signifies the beginning of the process and how do you know when the process is over.</a:t>
            </a:r>
          </a:p>
          <a:p>
            <a:pPr eaLnBrk="1" hangingPunct="1">
              <a:spcBef>
                <a:spcPts val="0"/>
              </a:spcBef>
              <a:spcAft>
                <a:spcPts val="600"/>
              </a:spcAft>
              <a:tabLst>
                <a:tab pos="115888" algn="l"/>
              </a:tabLst>
            </a:pPr>
            <a:r>
              <a:rPr lang="en-US" sz="800" dirty="0" smtClean="0">
                <a:latin typeface="Arial" pitchFamily="34" charset="0"/>
                <a:cs typeface="Arial" pitchFamily="34" charset="0"/>
              </a:rPr>
              <a:t>Step 3 is identifying each of the steps in the process and who performs each step. It may be helpful to brainstorm all the steps on a separate piece of paper before placing the steps in symbols. </a:t>
            </a:r>
          </a:p>
          <a:p>
            <a:pPr eaLnBrk="1" hangingPunct="1">
              <a:spcBef>
                <a:spcPts val="0"/>
              </a:spcBef>
              <a:spcAft>
                <a:spcPts val="600"/>
              </a:spcAft>
              <a:tabLst>
                <a:tab pos="115888" algn="l"/>
              </a:tabLst>
            </a:pPr>
            <a:r>
              <a:rPr lang="en-US" sz="800" dirty="0" smtClean="0">
                <a:latin typeface="Arial" pitchFamily="34" charset="0"/>
                <a:cs typeface="Arial" pitchFamily="34" charset="0"/>
              </a:rPr>
              <a:t> </a:t>
            </a:r>
            <a:r>
              <a:rPr lang="en-US" sz="800" dirty="0" smtClean="0">
                <a:latin typeface="Arial" pitchFamily="34" charset="0"/>
                <a:cs typeface="Arial" pitchFamily="34" charset="0"/>
              </a:rPr>
              <a:t>Step 4 is putting all the steps in order. Some guides will recommend drawing the connecting arrows after all the steps have been drawn because you may want to change the order of steps as you get more and more information about the process. </a:t>
            </a:r>
          </a:p>
          <a:p>
            <a:pPr eaLnBrk="1" hangingPunct="1">
              <a:spcBef>
                <a:spcPts val="0"/>
              </a:spcBef>
              <a:spcAft>
                <a:spcPts val="600"/>
              </a:spcAft>
              <a:tabLst>
                <a:tab pos="115888" algn="l"/>
              </a:tabLst>
            </a:pPr>
            <a:r>
              <a:rPr lang="en-US" sz="800" dirty="0" smtClean="0">
                <a:latin typeface="Arial" pitchFamily="34" charset="0"/>
                <a:cs typeface="Arial" pitchFamily="34" charset="0"/>
              </a:rPr>
              <a:t>Step </a:t>
            </a:r>
            <a:r>
              <a:rPr lang="en-US" sz="800" dirty="0" smtClean="0">
                <a:latin typeface="Arial" pitchFamily="34" charset="0"/>
                <a:cs typeface="Arial" pitchFamily="34" charset="0"/>
              </a:rPr>
              <a:t>5 is to review the first draft to make sure it’s in a somewhat logical order and make edits if needed.</a:t>
            </a:r>
          </a:p>
          <a:p>
            <a:pPr eaLnBrk="1" hangingPunct="1">
              <a:spcBef>
                <a:spcPts val="0"/>
              </a:spcBef>
              <a:spcAft>
                <a:spcPts val="600"/>
              </a:spcAft>
              <a:tabLst>
                <a:tab pos="115888" algn="l"/>
              </a:tabLst>
            </a:pPr>
            <a:r>
              <a:rPr lang="en-US" sz="800" dirty="0" smtClean="0">
                <a:latin typeface="Arial" pitchFamily="34" charset="0"/>
                <a:cs typeface="Arial" pitchFamily="34" charset="0"/>
              </a:rPr>
              <a:t>The </a:t>
            </a:r>
            <a:r>
              <a:rPr lang="en-US" sz="800" dirty="0" smtClean="0">
                <a:latin typeface="Arial" pitchFamily="34" charset="0"/>
                <a:cs typeface="Arial" pitchFamily="34" charset="0"/>
              </a:rPr>
              <a:t>last step is for the team to review the initial draft of the workflow map and have the team give input.</a:t>
            </a:r>
          </a:p>
          <a:p>
            <a:pPr eaLnBrk="1" hangingPunct="1">
              <a:spcBef>
                <a:spcPts val="0"/>
              </a:spcBef>
              <a:spcAft>
                <a:spcPts val="600"/>
              </a:spcAft>
              <a:tabLst>
                <a:tab pos="115888" algn="l"/>
              </a:tabLst>
            </a:pPr>
            <a:r>
              <a:rPr lang="en-US" sz="800" dirty="0" smtClean="0">
                <a:latin typeface="Arial" pitchFamily="34" charset="0"/>
                <a:cs typeface="Arial" pitchFamily="34" charset="0"/>
              </a:rPr>
              <a:t>One </a:t>
            </a:r>
            <a:r>
              <a:rPr lang="en-US" sz="800" dirty="0" smtClean="0">
                <a:latin typeface="Arial" pitchFamily="34" charset="0"/>
                <a:cs typeface="Arial" pitchFamily="34" charset="0"/>
              </a:rPr>
              <a:t>point that cannot be emphasized enough is that the person maps the process AS IS. If the process ha multiple dead ends and bottle necks, these things need to be elicited or else it cannot be improved upon. You can’t fix something if you do not know what is wrong with it. </a:t>
            </a:r>
          </a:p>
          <a:p>
            <a:pPr marL="0" lvl="1" eaLnBrk="1" hangingPunct="1">
              <a:spcBef>
                <a:spcPts val="0"/>
              </a:spcBef>
              <a:spcAft>
                <a:spcPts val="600"/>
              </a:spcAft>
              <a:tabLst>
                <a:tab pos="115888" algn="l"/>
              </a:tabLst>
            </a:pPr>
            <a:endParaRPr lang="en-US" sz="800" dirty="0" smtClean="0">
              <a:latin typeface="Arial" pitchFamily="34" charset="0"/>
              <a:ea typeface="ＭＳ Ｐゴシック" pitchFamily="-1" charset="-128"/>
              <a:cs typeface="Arial" pitchFamily="34" charset="0"/>
            </a:endParaRPr>
          </a:p>
          <a:p>
            <a:pPr marL="231775" lvl="1" indent="-231775" eaLnBrk="1" hangingPunct="1">
              <a:spcBef>
                <a:spcPts val="0"/>
              </a:spcBef>
              <a:spcAft>
                <a:spcPts val="600"/>
              </a:spcAft>
              <a:buFontTx/>
              <a:buChar char="•"/>
              <a:tabLst>
                <a:tab pos="115888" algn="l"/>
              </a:tabLst>
            </a:pPr>
            <a:endParaRPr lang="en-US" sz="800" dirty="0" smtClean="0">
              <a:latin typeface="Arial" pitchFamily="34" charset="0"/>
              <a:ea typeface="ＭＳ Ｐゴシック" pitchFamily="-1" charset="-128"/>
            </a:endParaRPr>
          </a:p>
          <a:p>
            <a:pPr marL="231775" indent="-231775" eaLnBrk="1" hangingPunct="1">
              <a:spcBef>
                <a:spcPts val="0"/>
              </a:spcBef>
              <a:spcAft>
                <a:spcPts val="600"/>
              </a:spcAft>
              <a:buFontTx/>
              <a:buChar char="•"/>
              <a:tabLst>
                <a:tab pos="115888" algn="l"/>
              </a:tabLst>
            </a:pPr>
            <a:endParaRPr lang="en-US" sz="800" dirty="0" smtClean="0">
              <a:latin typeface="Arial" pitchFamily="34" charset="0"/>
            </a:endParaRPr>
          </a:p>
          <a:p>
            <a:pPr marL="231775" indent="-231775">
              <a:spcBef>
                <a:spcPts val="0"/>
              </a:spcBef>
              <a:spcAft>
                <a:spcPts val="600"/>
              </a:spcAft>
              <a:tabLst>
                <a:tab pos="115888" algn="l"/>
              </a:tabLst>
            </a:pPr>
            <a:endParaRPr lang="en-US" sz="800" dirty="0" smtClean="0">
              <a:latin typeface="Arial" pitchFamily="34" charset="0"/>
            </a:endParaRPr>
          </a:p>
        </p:txBody>
      </p:sp>
      <p:sp>
        <p:nvSpPr>
          <p:cNvPr id="47108" name="Slide Number Placeholder 3"/>
          <p:cNvSpPr>
            <a:spLocks noGrp="1"/>
          </p:cNvSpPr>
          <p:nvPr>
            <p:ph type="sldNum" sz="quarter" idx="5"/>
          </p:nvPr>
        </p:nvSpPr>
        <p:spPr bwMode="auto">
          <a:noFill/>
          <a:ln>
            <a:miter lim="800000"/>
            <a:headEnd/>
            <a:tailEnd/>
          </a:ln>
        </p:spPr>
        <p:txBody>
          <a:bodyPr/>
          <a:lstStyle/>
          <a:p>
            <a:fld id="{C98E49CB-0708-42E6-BBA9-A837F11CDF63}"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a:normAutofit lnSpcReduction="10000"/>
          </a:bodyPr>
          <a:lstStyle/>
          <a:p>
            <a:r>
              <a:rPr lang="en-US" sz="1100" dirty="0" smtClean="0">
                <a:latin typeface="Arial" pitchFamily="34" charset="0"/>
                <a:cs typeface="Arial" pitchFamily="34" charset="0"/>
              </a:rPr>
              <a:t>The workflow map that has just been created has a wealth of useful information if you know what to do with it. </a:t>
            </a:r>
          </a:p>
          <a:p>
            <a:endParaRPr lang="en-US" sz="1100" dirty="0" smtClean="0">
              <a:latin typeface="Arial" pitchFamily="34" charset="0"/>
              <a:cs typeface="Arial" pitchFamily="34" charset="0"/>
            </a:endParaRPr>
          </a:p>
          <a:p>
            <a:r>
              <a:rPr lang="en-US" sz="1100" dirty="0" smtClean="0">
                <a:latin typeface="Arial" pitchFamily="34" charset="0"/>
                <a:cs typeface="Arial" pitchFamily="34" charset="0"/>
              </a:rPr>
              <a:t>After your workflow map has been approved by the team, look at it closely and ask questions as you examine the map! Examine the beginning and end points, take notice if there is more than one beginning step or more than one end step. Look at the number of activity symbols and number of delays in the process. Pay attention to how many times the process branches due to a decision point in the process. Look at where tasks in the process change hands and how many times these hand offs occur in one process. </a:t>
            </a:r>
          </a:p>
          <a:p>
            <a:endParaRPr lang="en-US" sz="1100" dirty="0" smtClean="0">
              <a:latin typeface="Arial" pitchFamily="34" charset="0"/>
              <a:cs typeface="Arial" pitchFamily="34" charset="0"/>
            </a:endParaRPr>
          </a:p>
          <a:p>
            <a:r>
              <a:rPr lang="en-US" sz="1100" dirty="0" smtClean="0">
                <a:latin typeface="Arial" pitchFamily="34" charset="0"/>
                <a:cs typeface="Arial" pitchFamily="34" charset="0"/>
              </a:rPr>
              <a:t>Then question the process! For beginning and end steps, can you streamline the process so that there is just one beginning and one end point. Ask yourself and the team is that step really needs to be there. Can the wait in the process be removed somehow? When the process branches out does the process loop back or does it lead to a dead end? Can this person perform this task so the process doesn’t have to change hands so many different times. </a:t>
            </a:r>
          </a:p>
          <a:p>
            <a:endParaRPr lang="en-US" sz="1100" dirty="0" smtClean="0">
              <a:latin typeface="Arial" pitchFamily="34" charset="0"/>
              <a:cs typeface="Arial" pitchFamily="34" charset="0"/>
            </a:endParaRPr>
          </a:p>
          <a:p>
            <a:r>
              <a:rPr lang="en-US" sz="1100" dirty="0" smtClean="0">
                <a:latin typeface="Arial" pitchFamily="34" charset="0"/>
                <a:cs typeface="Arial" pitchFamily="34" charset="0"/>
              </a:rPr>
              <a:t>Does the process even make sense the way it’s being done now?</a:t>
            </a:r>
          </a:p>
          <a:p>
            <a:endParaRPr lang="en-US" sz="1100" dirty="0" smtClean="0">
              <a:latin typeface="Arial" pitchFamily="34" charset="0"/>
              <a:cs typeface="Arial" pitchFamily="34" charset="0"/>
            </a:endParaRPr>
          </a:p>
          <a:p>
            <a:r>
              <a:rPr lang="en-US" sz="1100" dirty="0" smtClean="0">
                <a:latin typeface="Arial" pitchFamily="34" charset="0"/>
                <a:cs typeface="Arial" pitchFamily="34" charset="0"/>
              </a:rPr>
              <a:t>After questioning the process, figure out a way to improve the process. Get rid of a step and see what happens or develop a protocol so work doesn’t get piled up for one person. </a:t>
            </a:r>
          </a:p>
          <a:p>
            <a:pPr>
              <a:lnSpc>
                <a:spcPct val="80000"/>
              </a:lnSpc>
            </a:pPr>
            <a:endParaRPr lang="en-US" sz="1100" dirty="0" smtClean="0"/>
          </a:p>
          <a:p>
            <a:pPr>
              <a:lnSpc>
                <a:spcPct val="80000"/>
              </a:lnSpc>
            </a:pPr>
            <a:endParaRPr lang="en-US" sz="1100" dirty="0" smtClean="0"/>
          </a:p>
          <a:p>
            <a:pPr eaLnBrk="1" hangingPunct="1">
              <a:lnSpc>
                <a:spcPct val="80000"/>
              </a:lnSpc>
            </a:pPr>
            <a:endParaRPr lang="en-US" sz="1100" dirty="0" smtClean="0"/>
          </a:p>
          <a:p>
            <a:pPr>
              <a:lnSpc>
                <a:spcPct val="80000"/>
              </a:lnSpc>
            </a:pPr>
            <a:endParaRPr lang="en-US" sz="1100" dirty="0" smtClean="0"/>
          </a:p>
        </p:txBody>
      </p:sp>
      <p:sp>
        <p:nvSpPr>
          <p:cNvPr id="49156" name="Slide Number Placeholder 3"/>
          <p:cNvSpPr>
            <a:spLocks noGrp="1"/>
          </p:cNvSpPr>
          <p:nvPr>
            <p:ph type="sldNum" sz="quarter" idx="5"/>
          </p:nvPr>
        </p:nvSpPr>
        <p:spPr bwMode="auto">
          <a:noFill/>
          <a:ln>
            <a:miter lim="800000"/>
            <a:headEnd/>
            <a:tailEnd/>
          </a:ln>
        </p:spPr>
        <p:txBody>
          <a:bodyPr/>
          <a:lstStyle/>
          <a:p>
            <a:fld id="{708799CC-5DEB-4789-9BC1-C33B6F430CB5}"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xfrm>
            <a:off x="457200" y="4416425"/>
            <a:ext cx="6095999" cy="4651375"/>
          </a:xfrm>
          <a:noFill/>
        </p:spPr>
        <p:txBody>
          <a:bodyPr>
            <a:normAutofit fontScale="77500" lnSpcReduction="20000"/>
          </a:bodyPr>
          <a:lstStyle/>
          <a:p>
            <a:pPr>
              <a:lnSpc>
                <a:spcPct val="120000"/>
              </a:lnSpc>
              <a:spcBef>
                <a:spcPts val="0"/>
              </a:spcBef>
              <a:spcAft>
                <a:spcPts val="600"/>
              </a:spcAft>
            </a:pPr>
            <a:r>
              <a:rPr lang="en-US" dirty="0" smtClean="0">
                <a:latin typeface="Arial" pitchFamily="34" charset="0"/>
                <a:cs typeface="Arial" pitchFamily="34" charset="0"/>
              </a:rPr>
              <a:t>Workflow mapping can be done in a way that is not useful for your practice.</a:t>
            </a:r>
          </a:p>
          <a:p>
            <a:pPr>
              <a:lnSpc>
                <a:spcPct val="120000"/>
              </a:lnSpc>
              <a:spcBef>
                <a:spcPts val="0"/>
              </a:spcBef>
              <a:spcAft>
                <a:spcPts val="600"/>
              </a:spcAft>
            </a:pPr>
            <a:r>
              <a:rPr lang="en-US" dirty="0" smtClean="0">
                <a:latin typeface="Arial" pitchFamily="34" charset="0"/>
                <a:cs typeface="Arial" pitchFamily="34" charset="0"/>
              </a:rPr>
              <a:t>One </a:t>
            </a:r>
            <a:r>
              <a:rPr lang="en-US" dirty="0" smtClean="0">
                <a:latin typeface="Arial" pitchFamily="34" charset="0"/>
                <a:cs typeface="Arial" pitchFamily="34" charset="0"/>
              </a:rPr>
              <a:t>of the ways where workflow mapping can go wrong is if you mapped out the process you wish you had, with major emphasis on the word wish.  Sometimes when people start mapping out things, they somehow end up with a diagram of how they want the process to look and not how the current workflow actually looks. If the purpose of doing workflow mapping is to figure out what’s going wrong in a process, a workflow map of the perfect process will not help because the minor pitfalls that may happen during the process will not be included. </a:t>
            </a:r>
          </a:p>
          <a:p>
            <a:pPr>
              <a:lnSpc>
                <a:spcPct val="120000"/>
              </a:lnSpc>
              <a:spcBef>
                <a:spcPts val="0"/>
              </a:spcBef>
              <a:spcAft>
                <a:spcPts val="600"/>
              </a:spcAft>
            </a:pPr>
            <a:r>
              <a:rPr lang="en-US" dirty="0" smtClean="0">
                <a:latin typeface="Arial" pitchFamily="34" charset="0"/>
                <a:cs typeface="Arial" pitchFamily="34" charset="0"/>
              </a:rPr>
              <a:t>If </a:t>
            </a:r>
            <a:r>
              <a:rPr lang="en-US" dirty="0" smtClean="0">
                <a:latin typeface="Arial" pitchFamily="34" charset="0"/>
                <a:cs typeface="Arial" pitchFamily="34" charset="0"/>
              </a:rPr>
              <a:t>your team has already mapped out their current process,  and discussed some potential solutions to fix the problems then it is okay to map out the ideal process. </a:t>
            </a:r>
          </a:p>
          <a:p>
            <a:pPr>
              <a:lnSpc>
                <a:spcPct val="120000"/>
              </a:lnSpc>
              <a:spcBef>
                <a:spcPts val="0"/>
              </a:spcBef>
              <a:spcAft>
                <a:spcPts val="600"/>
              </a:spcAft>
            </a:pPr>
            <a:r>
              <a:rPr lang="en-US" dirty="0" smtClean="0">
                <a:latin typeface="Arial" pitchFamily="34" charset="0"/>
                <a:cs typeface="Arial" pitchFamily="34" charset="0"/>
              </a:rPr>
              <a:t>Another </a:t>
            </a:r>
            <a:r>
              <a:rPr lang="en-US" dirty="0" smtClean="0">
                <a:latin typeface="Arial" pitchFamily="34" charset="0"/>
                <a:cs typeface="Arial" pitchFamily="34" charset="0"/>
              </a:rPr>
              <a:t>way that can make </a:t>
            </a:r>
            <a:r>
              <a:rPr lang="en-US" dirty="0" smtClean="0">
                <a:latin typeface="Arial" pitchFamily="34" charset="0"/>
                <a:cs typeface="Arial" pitchFamily="34" charset="0"/>
              </a:rPr>
              <a:t>workflow </a:t>
            </a:r>
            <a:r>
              <a:rPr lang="en-US" dirty="0" smtClean="0">
                <a:latin typeface="Arial" pitchFamily="34" charset="0"/>
                <a:cs typeface="Arial" pitchFamily="34" charset="0"/>
              </a:rPr>
              <a:t>mapping a  little less useful is if the person drawing the workflow map does not capture the entire process or does not capture the process in detail. This would happen if the person drawing the map only interviewed a few staff members, I’ll call them key informants here, associated with the process. In process that change hands multiple times, not everyone will know what the previous person or what the next person in the process will do because naturally we only care about what we have to get done. The best way to figure out the process from start to end is to shadow the people involved and ask questions. Another reason why shadowing people is beneficial to workflow mapping is to figure out all the variations in how the task is performed. Shadowing people may take a little more time; if it’s not possible to shadow multiple people, be sure to have input from those who know the process the best. </a:t>
            </a:r>
          </a:p>
          <a:p>
            <a:pPr>
              <a:lnSpc>
                <a:spcPct val="120000"/>
              </a:lnSpc>
              <a:spcBef>
                <a:spcPts val="0"/>
              </a:spcBef>
              <a:spcAft>
                <a:spcPts val="600"/>
              </a:spcAft>
            </a:pPr>
            <a:r>
              <a:rPr lang="en-US" dirty="0" smtClean="0">
                <a:latin typeface="Arial" pitchFamily="34" charset="0"/>
                <a:cs typeface="Arial" pitchFamily="34" charset="0"/>
              </a:rPr>
              <a:t>This </a:t>
            </a:r>
            <a:r>
              <a:rPr lang="en-US" dirty="0" smtClean="0">
                <a:latin typeface="Arial" pitchFamily="34" charset="0"/>
                <a:cs typeface="Arial" pitchFamily="34" charset="0"/>
              </a:rPr>
              <a:t>leads to another point on how not to do workflow mapping, which is ignoring opinions of those people who know the process the best. For example, no person in the </a:t>
            </a:r>
            <a:r>
              <a:rPr lang="en-US" dirty="0" smtClean="0">
                <a:latin typeface="Arial" pitchFamily="34" charset="0"/>
                <a:cs typeface="Arial" pitchFamily="34" charset="0"/>
              </a:rPr>
              <a:t>practice </a:t>
            </a:r>
            <a:r>
              <a:rPr lang="en-US" dirty="0" smtClean="0">
                <a:latin typeface="Arial" pitchFamily="34" charset="0"/>
                <a:cs typeface="Arial" pitchFamily="34" charset="0"/>
              </a:rPr>
              <a:t>will understand all the intricacies of the rooming process better than a medical </a:t>
            </a:r>
            <a:r>
              <a:rPr lang="en-US" dirty="0" smtClean="0">
                <a:latin typeface="Arial" pitchFamily="34" charset="0"/>
                <a:cs typeface="Arial" pitchFamily="34" charset="0"/>
              </a:rPr>
              <a:t>assistant </a:t>
            </a:r>
            <a:r>
              <a:rPr lang="en-US" dirty="0" smtClean="0">
                <a:latin typeface="Arial" pitchFamily="34" charset="0"/>
                <a:cs typeface="Arial" pitchFamily="34" charset="0"/>
              </a:rPr>
              <a:t>or a nurse because they do it on a daily basis, or a receptionist will know best how phone calls are handled in the clinic. Getting input from those who know the process the best can assist the workflow process and ensure that it is an accurate representation of what goes on. </a:t>
            </a:r>
          </a:p>
          <a:p>
            <a:pPr>
              <a:lnSpc>
                <a:spcPct val="120000"/>
              </a:lnSpc>
              <a:spcBef>
                <a:spcPts val="0"/>
              </a:spcBef>
              <a:spcAft>
                <a:spcPts val="600"/>
              </a:spcAft>
            </a:pPr>
            <a:r>
              <a:rPr lang="en-US" dirty="0" smtClean="0">
                <a:latin typeface="Arial" pitchFamily="34" charset="0"/>
                <a:cs typeface="Arial" pitchFamily="34" charset="0"/>
              </a:rPr>
              <a:t>The </a:t>
            </a:r>
            <a:r>
              <a:rPr lang="en-US" dirty="0" smtClean="0">
                <a:latin typeface="Arial" pitchFamily="34" charset="0"/>
                <a:cs typeface="Arial" pitchFamily="34" charset="0"/>
              </a:rPr>
              <a:t>last thing you don’t want to do when workflow mapping is to put the workflow that someone just created on the shelf and not look at it again. Having a diagram of the most complicated practice problem is great, but that is only half of workflow mapping, the other part is using it to make things better. Take the workflow map to staff meetings for discussion, post it on a wall with a suggestion box underneath with a sign that reads “how can we fix this”. </a:t>
            </a:r>
          </a:p>
        </p:txBody>
      </p:sp>
      <p:sp>
        <p:nvSpPr>
          <p:cNvPr id="51204" name="Slide Number Placeholder 3"/>
          <p:cNvSpPr>
            <a:spLocks noGrp="1"/>
          </p:cNvSpPr>
          <p:nvPr>
            <p:ph type="sldNum" sz="quarter" idx="5"/>
          </p:nvPr>
        </p:nvSpPr>
        <p:spPr bwMode="auto">
          <a:noFill/>
          <a:ln>
            <a:miter lim="800000"/>
            <a:headEnd/>
            <a:tailEnd/>
          </a:ln>
        </p:spPr>
        <p:txBody>
          <a:bodyPr/>
          <a:lstStyle/>
          <a:p>
            <a:fld id="{D2A4CDB8-C6FD-4B3B-A9DE-C72F31F19093}"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xfrm>
            <a:off x="701675" y="4416425"/>
            <a:ext cx="5607050" cy="4575175"/>
          </a:xfrm>
          <a:noFill/>
        </p:spPr>
        <p:txBody>
          <a:bodyPr>
            <a:normAutofit fontScale="92500"/>
          </a:bodyPr>
          <a:lstStyle/>
          <a:p>
            <a:r>
              <a:rPr lang="en-US" dirty="0" smtClean="0">
                <a:latin typeface="Arial" pitchFamily="34" charset="0"/>
                <a:cs typeface="Arial" pitchFamily="34" charset="0"/>
              </a:rPr>
              <a:t>Now that we have explained what a workflow map is, discussed the reasons for performing workflow mapping pre and post </a:t>
            </a:r>
            <a:r>
              <a:rPr lang="en-US" dirty="0" smtClean="0">
                <a:latin typeface="Arial" pitchFamily="34" charset="0"/>
                <a:cs typeface="Arial" pitchFamily="34" charset="0"/>
              </a:rPr>
              <a:t>EHR </a:t>
            </a:r>
            <a:r>
              <a:rPr lang="en-US" dirty="0" smtClean="0">
                <a:latin typeface="Arial" pitchFamily="34" charset="0"/>
                <a:cs typeface="Arial" pitchFamily="34" charset="0"/>
              </a:rPr>
              <a:t>implementation and demonstrated how you do workflow mapping, we are going to go over example workflows to meet meaningful use requirements.</a:t>
            </a:r>
          </a:p>
          <a:p>
            <a:r>
              <a:rPr lang="en-US" dirty="0" smtClean="0">
                <a:latin typeface="Arial" pitchFamily="34" charset="0"/>
                <a:cs typeface="Arial" pitchFamily="34" charset="0"/>
              </a:rPr>
              <a:t>We </a:t>
            </a:r>
            <a:r>
              <a:rPr lang="en-US" dirty="0" smtClean="0">
                <a:latin typeface="Arial" pitchFamily="34" charset="0"/>
                <a:cs typeface="Arial" pitchFamily="34" charset="0"/>
              </a:rPr>
              <a:t>included this section in this presentation to give concrete examples of workflows that will be relevant to how practices will deliver care. </a:t>
            </a:r>
          </a:p>
          <a:p>
            <a:r>
              <a:rPr lang="en-US" dirty="0" smtClean="0">
                <a:latin typeface="Arial" pitchFamily="34" charset="0"/>
                <a:cs typeface="Arial" pitchFamily="34" charset="0"/>
              </a:rPr>
              <a:t>Achieving </a:t>
            </a:r>
            <a:r>
              <a:rPr lang="en-US" dirty="0" smtClean="0">
                <a:latin typeface="Arial" pitchFamily="34" charset="0"/>
                <a:cs typeface="Arial" pitchFamily="34" charset="0"/>
              </a:rPr>
              <a:t>the </a:t>
            </a:r>
            <a:r>
              <a:rPr lang="en-US" dirty="0" smtClean="0">
                <a:latin typeface="Arial" pitchFamily="34" charset="0"/>
                <a:cs typeface="Arial" pitchFamily="34" charset="0"/>
              </a:rPr>
              <a:t>meaningful </a:t>
            </a:r>
            <a:r>
              <a:rPr lang="en-US" dirty="0" smtClean="0">
                <a:latin typeface="Arial" pitchFamily="34" charset="0"/>
                <a:cs typeface="Arial" pitchFamily="34" charset="0"/>
              </a:rPr>
              <a:t>use objectives will require a workflow change whether you realize it now or not. We’ve already discussed how big of a change an EHR is to a practice. The common theme throughout the example workflow slides is that meeting meaningful use will require practice staff to perform functions they may have never performed before, like providing patients with clinical summaries after office visits, or practice staff may perform the same functions, like documenting vital signs or refilling prescriptions, but they will have to learn an entirely new way of doing things.</a:t>
            </a:r>
          </a:p>
          <a:p>
            <a:r>
              <a:rPr lang="en-US" dirty="0" smtClean="0">
                <a:latin typeface="Arial" pitchFamily="34" charset="0"/>
                <a:cs typeface="Arial" pitchFamily="34" charset="0"/>
              </a:rPr>
              <a:t>As </a:t>
            </a:r>
            <a:r>
              <a:rPr lang="en-US" dirty="0" smtClean="0">
                <a:latin typeface="Arial" pitchFamily="34" charset="0"/>
                <a:cs typeface="Arial" pitchFamily="34" charset="0"/>
              </a:rPr>
              <a:t>we have all probably experienced, change can take a while to get used to. Workflow mapping can however help your practice prepare for the changes beforehand. </a:t>
            </a:r>
          </a:p>
          <a:p>
            <a:r>
              <a:rPr lang="en-US" dirty="0" smtClean="0">
                <a:latin typeface="Arial" pitchFamily="34" charset="0"/>
                <a:cs typeface="Arial" pitchFamily="34" charset="0"/>
              </a:rPr>
              <a:t>If </a:t>
            </a:r>
            <a:r>
              <a:rPr lang="en-US" dirty="0" smtClean="0">
                <a:latin typeface="Arial" pitchFamily="34" charset="0"/>
                <a:cs typeface="Arial" pitchFamily="34" charset="0"/>
              </a:rPr>
              <a:t>there is no plan on how to use the </a:t>
            </a:r>
            <a:r>
              <a:rPr lang="en-US" dirty="0" smtClean="0">
                <a:latin typeface="Arial" pitchFamily="34" charset="0"/>
                <a:cs typeface="Arial" pitchFamily="34" charset="0"/>
              </a:rPr>
              <a:t>EHR</a:t>
            </a:r>
            <a:r>
              <a:rPr lang="en-US" dirty="0" smtClean="0">
                <a:latin typeface="Arial" pitchFamily="34" charset="0"/>
                <a:cs typeface="Arial" pitchFamily="34" charset="0"/>
              </a:rPr>
              <a:t>, the training will be less useful to staff because everything will be theoretical and the training is more of a tutorial on how to use the functions of the </a:t>
            </a:r>
            <a:r>
              <a:rPr lang="en-US" dirty="0" smtClean="0">
                <a:latin typeface="Arial" pitchFamily="34" charset="0"/>
                <a:cs typeface="Arial" pitchFamily="34" charset="0"/>
              </a:rPr>
              <a:t>EHR</a:t>
            </a:r>
            <a:r>
              <a:rPr lang="en-US" dirty="0" smtClean="0">
                <a:latin typeface="Arial" pitchFamily="34" charset="0"/>
                <a:cs typeface="Arial" pitchFamily="34" charset="0"/>
              </a:rPr>
              <a:t>, which does have value, but it could have been a session on how a practice can use the </a:t>
            </a:r>
            <a:r>
              <a:rPr lang="en-US" dirty="0" smtClean="0">
                <a:latin typeface="Arial" pitchFamily="34" charset="0"/>
                <a:cs typeface="Arial" pitchFamily="34" charset="0"/>
              </a:rPr>
              <a:t>EHR </a:t>
            </a:r>
            <a:r>
              <a:rPr lang="en-US" dirty="0" smtClean="0">
                <a:latin typeface="Arial" pitchFamily="34" charset="0"/>
                <a:cs typeface="Arial" pitchFamily="34" charset="0"/>
              </a:rPr>
              <a:t>to do what it needs to get done; these two things are very different. </a:t>
            </a:r>
          </a:p>
          <a:p>
            <a:r>
              <a:rPr lang="en-US" dirty="0" smtClean="0">
                <a:latin typeface="Arial" pitchFamily="34" charset="0"/>
                <a:cs typeface="Arial" pitchFamily="34" charset="0"/>
              </a:rPr>
              <a:t>Meeting </a:t>
            </a:r>
            <a:r>
              <a:rPr lang="en-US" dirty="0" smtClean="0">
                <a:latin typeface="Arial" pitchFamily="34" charset="0"/>
                <a:cs typeface="Arial" pitchFamily="34" charset="0"/>
              </a:rPr>
              <a:t>meaningful use requires efficient high quality and patient centered use, not just use, of the </a:t>
            </a:r>
            <a:r>
              <a:rPr lang="en-US" dirty="0" smtClean="0">
                <a:latin typeface="Arial" pitchFamily="34" charset="0"/>
                <a:cs typeface="Arial" pitchFamily="34" charset="0"/>
              </a:rPr>
              <a:t>EHR</a:t>
            </a:r>
            <a:r>
              <a:rPr lang="en-US" dirty="0" smtClean="0">
                <a:latin typeface="Arial" pitchFamily="34" charset="0"/>
                <a:cs typeface="Arial" pitchFamily="34" charset="0"/>
              </a:rPr>
              <a:t>. Workflow mapping can help a practice figure out how best to use the </a:t>
            </a:r>
            <a:r>
              <a:rPr lang="en-US" dirty="0" smtClean="0">
                <a:latin typeface="Arial" pitchFamily="34" charset="0"/>
                <a:cs typeface="Arial" pitchFamily="34" charset="0"/>
              </a:rPr>
              <a:t>EHR</a:t>
            </a:r>
            <a:r>
              <a:rPr lang="en-US" dirty="0" smtClean="0">
                <a:latin typeface="Arial" pitchFamily="34" charset="0"/>
                <a:cs typeface="Arial" pitchFamily="34" charset="0"/>
              </a:rPr>
              <a:t>, and once a practice has figured out what works in their practice, it will be much easier to achieve meaningful use. Many practices who are not prepared for the change will struggle with </a:t>
            </a:r>
            <a:r>
              <a:rPr lang="en-US" dirty="0" smtClean="0">
                <a:latin typeface="Arial" pitchFamily="34" charset="0"/>
                <a:cs typeface="Arial" pitchFamily="34" charset="0"/>
              </a:rPr>
              <a:t>EHR </a:t>
            </a:r>
            <a:r>
              <a:rPr lang="en-US" dirty="0" smtClean="0">
                <a:latin typeface="Arial" pitchFamily="34" charset="0"/>
                <a:cs typeface="Arial" pitchFamily="34" charset="0"/>
              </a:rPr>
              <a:t>implementation. </a:t>
            </a:r>
          </a:p>
          <a:p>
            <a:endParaRPr lang="en-US" dirty="0" smtClean="0"/>
          </a:p>
        </p:txBody>
      </p:sp>
      <p:sp>
        <p:nvSpPr>
          <p:cNvPr id="53252" name="Slide Number Placeholder 3"/>
          <p:cNvSpPr>
            <a:spLocks noGrp="1"/>
          </p:cNvSpPr>
          <p:nvPr>
            <p:ph type="sldNum" sz="quarter" idx="5"/>
          </p:nvPr>
        </p:nvSpPr>
        <p:spPr bwMode="auto">
          <a:noFill/>
          <a:ln>
            <a:miter lim="800000"/>
            <a:headEnd/>
            <a:tailEnd/>
          </a:ln>
        </p:spPr>
        <p:txBody>
          <a:bodyPr/>
          <a:lstStyle/>
          <a:p>
            <a:fld id="{E20F531E-7D27-4432-9C44-EBB9C6AE2360}"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a:lstStyle/>
          <a:p>
            <a:r>
              <a:rPr lang="en-US" dirty="0" smtClean="0">
                <a:latin typeface="Arial" pitchFamily="34" charset="0"/>
                <a:cs typeface="Arial" pitchFamily="34" charset="0"/>
              </a:rPr>
              <a:t>This lesson is designed to be a simple overview of workflow mapping and how it helps practices implement an EHR. There is already a wealth of resources written on the subject of workflow mapping or workflow analysis and how it relates to EHR implementation, but few practices have the luxury of time or an extra staff person to sift through all the documents out there. Some practices choose to hire an outside consultant to help with workflow analysis but with a little guidance, workflow mapping can be performed by the practice themselves. </a:t>
            </a:r>
          </a:p>
          <a:p>
            <a:endParaRPr lang="en-US" dirty="0" smtClean="0">
              <a:latin typeface="Arial" pitchFamily="34" charset="0"/>
              <a:cs typeface="Arial" pitchFamily="34" charset="0"/>
            </a:endParaRPr>
          </a:p>
          <a:p>
            <a:r>
              <a:rPr lang="en-US" dirty="0" smtClean="0">
                <a:latin typeface="Arial" pitchFamily="34" charset="0"/>
                <a:cs typeface="Arial" pitchFamily="34" charset="0"/>
              </a:rPr>
              <a:t>With that in mind, this presentation will explain what workflow mapping is, discuss the benefits of workflow mapping prior to and after EHR implementation, and demonstrate how to create workflow maps. We will also cover a few example workflows that can help practices achieve specific meaningful requirements for their EHR.</a:t>
            </a:r>
          </a:p>
          <a:p>
            <a:endParaRPr lang="en-US" dirty="0" smtClean="0">
              <a:latin typeface="Arial" pitchFamily="34" charset="0"/>
              <a:cs typeface="Arial" pitchFamily="34" charset="0"/>
            </a:endParaRPr>
          </a:p>
          <a:p>
            <a:r>
              <a:rPr lang="en-US" dirty="0" smtClean="0">
                <a:latin typeface="Arial" pitchFamily="34" charset="0"/>
                <a:cs typeface="Arial" pitchFamily="34" charset="0"/>
              </a:rPr>
              <a:t>We feel that workflow mapping is essential for a smooth transition from paper to all electronic. Although this presentation primarily focuses on workflow mapping and EHR implementation, workflow mapping has many benefits beyond EHR implementation which we will discuss. </a:t>
            </a:r>
          </a:p>
        </p:txBody>
      </p:sp>
      <p:sp>
        <p:nvSpPr>
          <p:cNvPr id="18436" name="Slide Number Placeholder 3"/>
          <p:cNvSpPr>
            <a:spLocks noGrp="1"/>
          </p:cNvSpPr>
          <p:nvPr>
            <p:ph type="sldNum" sz="quarter" idx="5"/>
          </p:nvPr>
        </p:nvSpPr>
        <p:spPr bwMode="auto">
          <a:noFill/>
          <a:ln>
            <a:miter lim="800000"/>
            <a:headEnd/>
            <a:tailEnd/>
          </a:ln>
        </p:spPr>
        <p:txBody>
          <a:bodyPr/>
          <a:lstStyle/>
          <a:p>
            <a:fld id="{2CA997BC-95CF-4B74-847B-8A1384B804CA}"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a:normAutofit fontScale="70000" lnSpcReduction="20000"/>
          </a:bodyPr>
          <a:lstStyle/>
          <a:p>
            <a:pPr>
              <a:lnSpc>
                <a:spcPct val="120000"/>
              </a:lnSpc>
            </a:pPr>
            <a:r>
              <a:rPr lang="en-US" dirty="0" smtClean="0">
                <a:latin typeface="Arial" pitchFamily="34" charset="0"/>
                <a:cs typeface="Arial" pitchFamily="34" charset="0"/>
              </a:rPr>
              <a:t>The next 3 slides summarize the 15 core requirements and the menu of 10 additional tasks from which practices can choose 5 of. We created a chart summarizing whether a workflow change is needed and some workflow change ideas to get practices thinking about what they can do to meet meaningful use.</a:t>
            </a:r>
          </a:p>
          <a:p>
            <a:pPr>
              <a:lnSpc>
                <a:spcPct val="120000"/>
              </a:lnSpc>
            </a:pPr>
            <a:endParaRPr lang="en-US" dirty="0" smtClean="0">
              <a:latin typeface="Arial" pitchFamily="34" charset="0"/>
              <a:cs typeface="Arial" pitchFamily="34" charset="0"/>
            </a:endParaRPr>
          </a:p>
          <a:p>
            <a:pPr>
              <a:lnSpc>
                <a:spcPct val="120000"/>
              </a:lnSpc>
            </a:pPr>
            <a:r>
              <a:rPr lang="en-US" dirty="0" smtClean="0">
                <a:latin typeface="Arial" pitchFamily="34" charset="0"/>
                <a:cs typeface="Arial" pitchFamily="34" charset="0"/>
              </a:rPr>
              <a:t>You will see that not all of the meaningful use objectives requires a workflow change, some of the meaningful use requirements are functions already built into the HER and will require talking to your vendor.</a:t>
            </a:r>
          </a:p>
          <a:p>
            <a:pPr>
              <a:lnSpc>
                <a:spcPct val="120000"/>
              </a:lnSpc>
            </a:pPr>
            <a:endParaRPr lang="en-US" dirty="0" smtClean="0">
              <a:latin typeface="Arial" pitchFamily="34" charset="0"/>
              <a:cs typeface="Arial" pitchFamily="34" charset="0"/>
            </a:endParaRPr>
          </a:p>
          <a:p>
            <a:pPr>
              <a:lnSpc>
                <a:spcPct val="120000"/>
              </a:lnSpc>
            </a:pPr>
            <a:r>
              <a:rPr lang="en-US" dirty="0" smtClean="0">
                <a:latin typeface="Arial" pitchFamily="34" charset="0"/>
                <a:cs typeface="Arial" pitchFamily="34" charset="0"/>
              </a:rPr>
              <a:t>The first core requirement is to record patient demographics. This does not require a workflow change as most practices already enter this information electronically into their billing systems.</a:t>
            </a:r>
          </a:p>
          <a:p>
            <a:pPr>
              <a:lnSpc>
                <a:spcPct val="120000"/>
              </a:lnSpc>
            </a:pPr>
            <a:endParaRPr lang="en-US" dirty="0" smtClean="0">
              <a:latin typeface="Arial" pitchFamily="34" charset="0"/>
              <a:cs typeface="Arial" pitchFamily="34" charset="0"/>
            </a:endParaRPr>
          </a:p>
          <a:p>
            <a:pPr>
              <a:lnSpc>
                <a:spcPct val="120000"/>
              </a:lnSpc>
            </a:pPr>
            <a:r>
              <a:rPr lang="en-US" dirty="0" smtClean="0">
                <a:latin typeface="Arial" pitchFamily="34" charset="0"/>
                <a:cs typeface="Arial" pitchFamily="34" charset="0"/>
              </a:rPr>
              <a:t>Recording vital signs electronically does require a workflow change. Most Mass already do this, except they write it in the chart.</a:t>
            </a:r>
          </a:p>
          <a:p>
            <a:pPr>
              <a:lnSpc>
                <a:spcPct val="120000"/>
              </a:lnSpc>
            </a:pPr>
            <a:endParaRPr lang="en-US" dirty="0" smtClean="0">
              <a:latin typeface="Arial" pitchFamily="34" charset="0"/>
              <a:cs typeface="Arial" pitchFamily="34" charset="0"/>
            </a:endParaRPr>
          </a:p>
          <a:p>
            <a:pPr>
              <a:lnSpc>
                <a:spcPct val="120000"/>
              </a:lnSpc>
            </a:pPr>
            <a:r>
              <a:rPr lang="en-US" dirty="0" smtClean="0">
                <a:latin typeface="Arial" pitchFamily="34" charset="0"/>
                <a:cs typeface="Arial" pitchFamily="34" charset="0"/>
              </a:rPr>
              <a:t>Maintaining </a:t>
            </a:r>
            <a:r>
              <a:rPr lang="en-US" dirty="0" smtClean="0">
                <a:latin typeface="Arial" pitchFamily="34" charset="0"/>
                <a:cs typeface="Arial" pitchFamily="34" charset="0"/>
              </a:rPr>
              <a:t>up to date problem lists will require a workflow change. This is something that clinicians often fail to keep updated. A MA would not be able to make changes to the </a:t>
            </a:r>
            <a:r>
              <a:rPr lang="en-US" dirty="0" smtClean="0">
                <a:latin typeface="Arial" pitchFamily="34" charset="0"/>
                <a:cs typeface="Arial" pitchFamily="34" charset="0"/>
              </a:rPr>
              <a:t>problem </a:t>
            </a:r>
            <a:r>
              <a:rPr lang="en-US" dirty="0" smtClean="0">
                <a:latin typeface="Arial" pitchFamily="34" charset="0"/>
                <a:cs typeface="Arial" pitchFamily="34" charset="0"/>
              </a:rPr>
              <a:t>list but an MA could review the list with the patient during the rooming process to see if any acute conditions have been resolved and then the MA can remind the clinician to update it in the </a:t>
            </a:r>
            <a:r>
              <a:rPr lang="en-US" dirty="0" smtClean="0">
                <a:latin typeface="Arial" pitchFamily="34" charset="0"/>
                <a:cs typeface="Arial" pitchFamily="34" charset="0"/>
              </a:rPr>
              <a:t>HER.</a:t>
            </a:r>
            <a:endParaRPr lang="en-US" dirty="0" smtClean="0">
              <a:latin typeface="Arial" pitchFamily="34" charset="0"/>
              <a:cs typeface="Arial" pitchFamily="34" charset="0"/>
            </a:endParaRPr>
          </a:p>
          <a:p>
            <a:pPr>
              <a:lnSpc>
                <a:spcPct val="120000"/>
              </a:lnSpc>
            </a:pPr>
            <a:endParaRPr lang="en-US" dirty="0" smtClean="0">
              <a:latin typeface="Arial" pitchFamily="34" charset="0"/>
              <a:cs typeface="Arial" pitchFamily="34" charset="0"/>
            </a:endParaRPr>
          </a:p>
          <a:p>
            <a:pPr>
              <a:lnSpc>
                <a:spcPct val="120000"/>
              </a:lnSpc>
            </a:pPr>
            <a:r>
              <a:rPr lang="en-US" dirty="0" smtClean="0">
                <a:latin typeface="Arial" pitchFamily="34" charset="0"/>
                <a:cs typeface="Arial" pitchFamily="34" charset="0"/>
              </a:rPr>
              <a:t>Maintaining active medication lists requires a workflow change. </a:t>
            </a:r>
            <a:r>
              <a:rPr lang="en-US" dirty="0" smtClean="0">
                <a:latin typeface="Arial" pitchFamily="34" charset="0"/>
                <a:cs typeface="Arial" pitchFamily="34" charset="0"/>
              </a:rPr>
              <a:t>MAs </a:t>
            </a:r>
            <a:r>
              <a:rPr lang="en-US" dirty="0" smtClean="0">
                <a:latin typeface="Arial" pitchFamily="34" charset="0"/>
                <a:cs typeface="Arial" pitchFamily="34" charset="0"/>
              </a:rPr>
              <a:t>could perform this during the rooming process but will need to be trained on how to do medication reconciliation or med rec. it will be a practice policy as to whether or not a MA can make actual changes in the med list. Some EHRs may have a  function to </a:t>
            </a:r>
            <a:r>
              <a:rPr lang="en-US" dirty="0" err="1" smtClean="0">
                <a:latin typeface="Arial" pitchFamily="34" charset="0"/>
                <a:cs typeface="Arial" pitchFamily="34" charset="0"/>
              </a:rPr>
              <a:t>pend</a:t>
            </a:r>
            <a:r>
              <a:rPr lang="en-US" dirty="0" smtClean="0">
                <a:latin typeface="Arial" pitchFamily="34" charset="0"/>
                <a:cs typeface="Arial" pitchFamily="34" charset="0"/>
              </a:rPr>
              <a:t> updates which the clinician can review.</a:t>
            </a:r>
          </a:p>
          <a:p>
            <a:pPr>
              <a:lnSpc>
                <a:spcPct val="120000"/>
              </a:lnSpc>
            </a:pPr>
            <a:endParaRPr lang="en-US" dirty="0" smtClean="0">
              <a:latin typeface="Arial" pitchFamily="34" charset="0"/>
              <a:cs typeface="Arial" pitchFamily="34" charset="0"/>
            </a:endParaRPr>
          </a:p>
          <a:p>
            <a:pPr>
              <a:lnSpc>
                <a:spcPct val="120000"/>
              </a:lnSpc>
            </a:pPr>
            <a:r>
              <a:rPr lang="en-US" dirty="0" smtClean="0">
                <a:latin typeface="Arial" pitchFamily="34" charset="0"/>
                <a:cs typeface="Arial" pitchFamily="34" charset="0"/>
              </a:rPr>
              <a:t>Maintaining active allergy lists and recording smoking status are two other workflow changes that can be performed during the rooming process by an MA. With some training, MAs could even do brief counseling with patients who are current smokers.</a:t>
            </a:r>
          </a:p>
          <a:p>
            <a:endParaRPr lang="en-US" dirty="0" smtClean="0"/>
          </a:p>
          <a:p>
            <a:endParaRPr lang="en-US" dirty="0" smtClean="0"/>
          </a:p>
        </p:txBody>
      </p:sp>
      <p:sp>
        <p:nvSpPr>
          <p:cNvPr id="55300" name="Slide Number Placeholder 3"/>
          <p:cNvSpPr>
            <a:spLocks noGrp="1"/>
          </p:cNvSpPr>
          <p:nvPr>
            <p:ph type="sldNum" sz="quarter" idx="5"/>
          </p:nvPr>
        </p:nvSpPr>
        <p:spPr bwMode="auto">
          <a:noFill/>
          <a:ln>
            <a:miter lim="800000"/>
            <a:headEnd/>
            <a:tailEnd/>
          </a:ln>
        </p:spPr>
        <p:txBody>
          <a:bodyPr/>
          <a:lstStyle/>
          <a:p>
            <a:fld id="{F2DAFD6C-CE93-4262-AA26-41DEA0D573DA}"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xfrm>
            <a:off x="701675" y="4416425"/>
            <a:ext cx="5607050" cy="4422775"/>
          </a:xfrm>
        </p:spPr>
        <p:txBody>
          <a:bodyPr>
            <a:normAutofit fontScale="92500"/>
          </a:bodyPr>
          <a:lstStyle/>
          <a:p>
            <a:r>
              <a:rPr lang="en-US" sz="1000" dirty="0" smtClean="0">
                <a:latin typeface="Arial" pitchFamily="34" charset="0"/>
                <a:cs typeface="Arial" pitchFamily="34" charset="0"/>
              </a:rPr>
              <a:t>A new </a:t>
            </a:r>
            <a:r>
              <a:rPr lang="en-US" sz="1000" dirty="0" smtClean="0">
                <a:latin typeface="Arial" pitchFamily="34" charset="0"/>
                <a:cs typeface="Arial" pitchFamily="34" charset="0"/>
              </a:rPr>
              <a:t>workflow </a:t>
            </a:r>
            <a:r>
              <a:rPr lang="en-US" sz="1000" dirty="0" smtClean="0">
                <a:latin typeface="Arial" pitchFamily="34" charset="0"/>
                <a:cs typeface="Arial" pitchFamily="34" charset="0"/>
              </a:rPr>
              <a:t>that many </a:t>
            </a:r>
            <a:r>
              <a:rPr lang="en-US" sz="1000" dirty="0" smtClean="0">
                <a:latin typeface="Arial" pitchFamily="34" charset="0"/>
                <a:cs typeface="Arial" pitchFamily="34" charset="0"/>
              </a:rPr>
              <a:t>practices </a:t>
            </a:r>
            <a:r>
              <a:rPr lang="en-US" sz="1000" dirty="0" smtClean="0">
                <a:latin typeface="Arial" pitchFamily="34" charset="0"/>
                <a:cs typeface="Arial" pitchFamily="34" charset="0"/>
              </a:rPr>
              <a:t>may not be used to is providing patients with clinical summaries after office visits. Hospitals would have to provide discharge instructions on request. A clinician could do this or a clinician could create a template for a clinical summary and train the MA on how to print it out.  </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In this meaningful use summary </a:t>
            </a:r>
            <a:r>
              <a:rPr lang="en-US" sz="1000" dirty="0" smtClean="0">
                <a:latin typeface="Arial" pitchFamily="34" charset="0"/>
                <a:cs typeface="Arial" pitchFamily="34" charset="0"/>
              </a:rPr>
              <a:t>chart</a:t>
            </a:r>
            <a:r>
              <a:rPr lang="en-US" sz="1000" dirty="0" smtClean="0">
                <a:latin typeface="Arial" pitchFamily="34" charset="0"/>
                <a:cs typeface="Arial" pitchFamily="34" charset="0"/>
              </a:rPr>
              <a:t>, we combined two objectives surrounding prescriptions into one objective called e-prescribing. </a:t>
            </a:r>
            <a:r>
              <a:rPr lang="en-US" sz="1000" dirty="0" smtClean="0">
                <a:latin typeface="Arial" pitchFamily="34" charset="0"/>
                <a:cs typeface="Arial" pitchFamily="34" charset="0"/>
              </a:rPr>
              <a:t>Practices </a:t>
            </a:r>
            <a:r>
              <a:rPr lang="en-US" sz="1000" dirty="0" smtClean="0">
                <a:latin typeface="Arial" pitchFamily="34" charset="0"/>
                <a:cs typeface="Arial" pitchFamily="34" charset="0"/>
              </a:rPr>
              <a:t>must be able to generate and transmit permissible prescriptions electronically and practices will need to start using computer Clinician order entry for medication orders. Clinicians would have to start using the computer to prescribe and refill meds. MAs could eventually take on this role for chronic meds based on standing orders from the clinician.</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Practices will be required for drug </a:t>
            </a:r>
            <a:r>
              <a:rPr lang="en-US" sz="1000" dirty="0" err="1" smtClean="0">
                <a:latin typeface="Arial" pitchFamily="34" charset="0"/>
                <a:cs typeface="Arial" pitchFamily="34" charset="0"/>
              </a:rPr>
              <a:t>drug</a:t>
            </a:r>
            <a:r>
              <a:rPr lang="en-US" sz="1000" dirty="0" smtClean="0">
                <a:latin typeface="Arial" pitchFamily="34" charset="0"/>
                <a:cs typeface="Arial" pitchFamily="34" charset="0"/>
              </a:rPr>
              <a:t> and drug allergy interaction checks, these do not require a workflow change  since this functionality is built in to most </a:t>
            </a:r>
            <a:r>
              <a:rPr lang="en-US" sz="1000" dirty="0" smtClean="0">
                <a:latin typeface="Arial" pitchFamily="34" charset="0"/>
                <a:cs typeface="Arial" pitchFamily="34" charset="0"/>
              </a:rPr>
              <a:t>EHRs.</a:t>
            </a:r>
            <a:endParaRPr lang="en-US" sz="1000" dirty="0" smtClean="0">
              <a:latin typeface="Arial" pitchFamily="34" charset="0"/>
              <a:cs typeface="Arial" pitchFamily="34" charset="0"/>
            </a:endParaRP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Exchanging electronic information with other sites of care does require a workflow change. A care coordinator (most like an RN) may be able to assist clinicians with this, particularly tracking and follow-up of information.</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Practices will need to implement at least clinical decision support rule and will need to track compliance with this rule. Someone at the practice would need to track compliance with the rule, this role would most like be taken on by an RN care manager.</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No workflow changes are required to protect privacy and security of patient data, approved EHRs will already have met this requirement.</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The last required objective is to report clinical quality measures to CMS or the state. This does require a workflow change, s</a:t>
            </a:r>
            <a:r>
              <a:rPr lang="en-US" sz="1000" dirty="0" smtClean="0">
                <a:solidFill>
                  <a:srgbClr val="000000"/>
                </a:solidFill>
                <a:effectLst>
                  <a:outerShdw blurRad="38100" dist="38100" dir="2700000" algn="tl">
                    <a:srgbClr val="C0C0C0"/>
                  </a:outerShdw>
                </a:effectLst>
                <a:latin typeface="Arial" pitchFamily="34" charset="0"/>
                <a:cs typeface="Arial" pitchFamily="34" charset="0"/>
              </a:rPr>
              <a:t>omeone on the larger team would be responsible, perhaps RN care manager. The responsible person would need training in CQI, numerators and denominators, measures, etc. </a:t>
            </a:r>
          </a:p>
          <a:p>
            <a:pPr>
              <a:lnSpc>
                <a:spcPct val="80000"/>
              </a:lnSpc>
            </a:pPr>
            <a:endParaRPr lang="en-US" sz="1000" dirty="0" smtClean="0">
              <a:latin typeface="Arial" pitchFamily="34" charset="0"/>
              <a:cs typeface="Arial" pitchFamily="34" charset="0"/>
            </a:endParaRPr>
          </a:p>
          <a:p>
            <a:pPr>
              <a:lnSpc>
                <a:spcPct val="80000"/>
              </a:lnSpc>
            </a:pPr>
            <a:endParaRPr lang="en-US" sz="1000" dirty="0" smtClean="0"/>
          </a:p>
          <a:p>
            <a:pPr>
              <a:lnSpc>
                <a:spcPct val="80000"/>
              </a:lnSpc>
            </a:pPr>
            <a:endParaRPr lang="en-US" sz="1000" dirty="0" smtClean="0"/>
          </a:p>
        </p:txBody>
      </p:sp>
      <p:sp>
        <p:nvSpPr>
          <p:cNvPr id="57348" name="Slide Number Placeholder 3"/>
          <p:cNvSpPr>
            <a:spLocks noGrp="1"/>
          </p:cNvSpPr>
          <p:nvPr>
            <p:ph type="sldNum" sz="quarter" idx="5"/>
          </p:nvPr>
        </p:nvSpPr>
        <p:spPr bwMode="auto">
          <a:noFill/>
          <a:ln>
            <a:miter lim="800000"/>
            <a:headEnd/>
            <a:tailEnd/>
          </a:ln>
        </p:spPr>
        <p:txBody>
          <a:bodyPr/>
          <a:lstStyle/>
          <a:p>
            <a:fld id="{5659DC33-C798-49C1-B748-9F6EF9F672FD}" type="slidenum">
              <a:rPr lang="en-US"/>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Autofit/>
          </a:bodyPr>
          <a:lstStyle/>
          <a:p>
            <a:pPr>
              <a:lnSpc>
                <a:spcPct val="80000"/>
              </a:lnSpc>
            </a:pPr>
            <a:r>
              <a:rPr lang="en-US" sz="800" dirty="0" smtClean="0">
                <a:latin typeface="Arial" pitchFamily="34" charset="0"/>
                <a:cs typeface="Arial" pitchFamily="34" charset="0"/>
              </a:rPr>
              <a:t>Practices will be able to choose 5 additional objectives from a list of 10. </a:t>
            </a:r>
          </a:p>
          <a:p>
            <a:pPr>
              <a:lnSpc>
                <a:spcPct val="80000"/>
              </a:lnSpc>
            </a:pPr>
            <a:endParaRPr lang="en-US" sz="800" dirty="0" smtClean="0">
              <a:latin typeface="Arial" pitchFamily="34" charset="0"/>
              <a:cs typeface="Arial" pitchFamily="34" charset="0"/>
            </a:endParaRPr>
          </a:p>
          <a:p>
            <a:pPr>
              <a:lnSpc>
                <a:spcPct val="80000"/>
              </a:lnSpc>
            </a:pPr>
            <a:r>
              <a:rPr lang="en-US" sz="800" dirty="0" smtClean="0">
                <a:latin typeface="Arial" pitchFamily="34" charset="0"/>
                <a:cs typeface="Arial" pitchFamily="34" charset="0"/>
              </a:rPr>
              <a:t>EHRs will need to be able to implement drug formulary checks and lab results will need to be entered into the EHR. Both of these objectives do not require a workflow change.</a:t>
            </a:r>
          </a:p>
          <a:p>
            <a:pPr>
              <a:lnSpc>
                <a:spcPct val="80000"/>
              </a:lnSpc>
            </a:pPr>
            <a:endParaRPr lang="en-US" sz="800" dirty="0" smtClean="0">
              <a:latin typeface="Arial" pitchFamily="34" charset="0"/>
              <a:cs typeface="Arial" pitchFamily="34" charset="0"/>
            </a:endParaRPr>
          </a:p>
          <a:p>
            <a:pPr eaLnBrk="1" hangingPunct="1">
              <a:lnSpc>
                <a:spcPct val="80000"/>
              </a:lnSpc>
            </a:pPr>
            <a:r>
              <a:rPr lang="en-US" sz="800" dirty="0" smtClean="0">
                <a:effectLst>
                  <a:outerShdw blurRad="38100" dist="38100" dir="2700000" algn="tl">
                    <a:srgbClr val="C0C0C0"/>
                  </a:outerShdw>
                </a:effectLst>
                <a:latin typeface="Arial" pitchFamily="34" charset="0"/>
                <a:cs typeface="Arial" pitchFamily="34" charset="0"/>
              </a:rPr>
              <a:t>Practices can choose to generate lists of patients for QI or outreach (registry).  The generation of the lists is a technical issues, but panel managers will be needed to work the lists to see which patients need which services, and provide out-reach or in-reach. MAs could be the panel managers except their workload is becoming excessive. MAs would do in-reach.</a:t>
            </a:r>
            <a:endParaRPr lang="en-US" sz="800" dirty="0" smtClean="0">
              <a:latin typeface="Arial" pitchFamily="34" charset="0"/>
              <a:cs typeface="Arial" pitchFamily="34" charset="0"/>
            </a:endParaRPr>
          </a:p>
          <a:p>
            <a:pPr eaLnBrk="1" hangingPunct="1">
              <a:lnSpc>
                <a:spcPct val="80000"/>
              </a:lnSpc>
            </a:pPr>
            <a:endParaRPr lang="en-US" sz="800" dirty="0" smtClean="0">
              <a:effectLst>
                <a:outerShdw blurRad="38100" dist="38100" dir="2700000" algn="tl">
                  <a:srgbClr val="C0C0C0"/>
                </a:outerShdw>
              </a:effectLst>
              <a:latin typeface="Arial" pitchFamily="34" charset="0"/>
              <a:cs typeface="Arial" pitchFamily="34" charset="0"/>
            </a:endParaRPr>
          </a:p>
          <a:p>
            <a:pPr eaLnBrk="1" hangingPunct="1">
              <a:lnSpc>
                <a:spcPct val="80000"/>
              </a:lnSpc>
            </a:pPr>
            <a:r>
              <a:rPr lang="en-US" sz="800" dirty="0" smtClean="0">
                <a:effectLst>
                  <a:outerShdw blurRad="38100" dist="38100" dir="2700000" algn="tl">
                    <a:srgbClr val="C0C0C0"/>
                  </a:outerShdw>
                </a:effectLst>
                <a:latin typeface="Arial" pitchFamily="34" charset="0"/>
                <a:cs typeface="Arial" pitchFamily="34" charset="0"/>
              </a:rPr>
              <a:t>Electronic health education resources</a:t>
            </a:r>
            <a:endParaRPr lang="en-US" sz="800" dirty="0" smtClean="0">
              <a:latin typeface="Arial" pitchFamily="34" charset="0"/>
              <a:cs typeface="Arial" pitchFamily="34" charset="0"/>
            </a:endParaRPr>
          </a:p>
          <a:p>
            <a:pPr eaLnBrk="1" hangingPunct="1">
              <a:lnSpc>
                <a:spcPct val="80000"/>
              </a:lnSpc>
            </a:pPr>
            <a:r>
              <a:rPr lang="en-US" sz="800" dirty="0" smtClean="0">
                <a:effectLst>
                  <a:outerShdw blurRad="38100" dist="38100" dir="2700000" algn="tl">
                    <a:srgbClr val="C0C0C0"/>
                  </a:outerShdw>
                </a:effectLst>
                <a:latin typeface="Arial" pitchFamily="34" charset="0"/>
                <a:cs typeface="Arial" pitchFamily="34" charset="0"/>
              </a:rPr>
              <a:t>Yes</a:t>
            </a:r>
            <a:endParaRPr lang="en-US" sz="800" dirty="0" smtClean="0">
              <a:latin typeface="Arial" pitchFamily="34" charset="0"/>
              <a:cs typeface="Arial" pitchFamily="34" charset="0"/>
            </a:endParaRPr>
          </a:p>
          <a:p>
            <a:pPr eaLnBrk="1" hangingPunct="1">
              <a:lnSpc>
                <a:spcPct val="80000"/>
              </a:lnSpc>
            </a:pPr>
            <a:r>
              <a:rPr lang="en-US" sz="800" dirty="0" smtClean="0">
                <a:effectLst>
                  <a:outerShdw blurRad="38100" dist="38100" dir="2700000" algn="tl">
                    <a:srgbClr val="C0C0C0"/>
                  </a:outerShdw>
                </a:effectLst>
                <a:latin typeface="Arial" pitchFamily="34" charset="0"/>
                <a:cs typeface="Arial" pitchFamily="34" charset="0"/>
              </a:rPr>
              <a:t>Health educator is responsible, but clinicians/MAs would also provide the information to patients </a:t>
            </a:r>
            <a:endParaRPr lang="en-US" sz="800" dirty="0" smtClean="0">
              <a:latin typeface="Arial" pitchFamily="34" charset="0"/>
              <a:cs typeface="Arial" pitchFamily="34" charset="0"/>
            </a:endParaRPr>
          </a:p>
          <a:p>
            <a:pPr eaLnBrk="1" hangingPunct="1">
              <a:lnSpc>
                <a:spcPct val="80000"/>
              </a:lnSpc>
            </a:pPr>
            <a:r>
              <a:rPr lang="en-US" sz="800" dirty="0" smtClean="0">
                <a:effectLst>
                  <a:outerShdw blurRad="38100" dist="38100" dir="2700000" algn="tl">
                    <a:srgbClr val="C0C0C0"/>
                  </a:outerShdw>
                </a:effectLst>
                <a:latin typeface="Arial" pitchFamily="34" charset="0"/>
                <a:cs typeface="Arial" pitchFamily="34" charset="0"/>
              </a:rPr>
              <a:t>Med reconciliation between care settings</a:t>
            </a:r>
            <a:endParaRPr lang="en-US" sz="800" dirty="0" smtClean="0">
              <a:latin typeface="Arial" pitchFamily="34" charset="0"/>
              <a:cs typeface="Arial" pitchFamily="34" charset="0"/>
            </a:endParaRPr>
          </a:p>
          <a:p>
            <a:pPr eaLnBrk="1" hangingPunct="1">
              <a:lnSpc>
                <a:spcPct val="80000"/>
              </a:lnSpc>
            </a:pPr>
            <a:r>
              <a:rPr lang="en-US" sz="800" dirty="0" smtClean="0">
                <a:effectLst>
                  <a:outerShdw blurRad="38100" dist="38100" dir="2700000" algn="tl">
                    <a:srgbClr val="C0C0C0"/>
                  </a:outerShdw>
                </a:effectLst>
                <a:latin typeface="Arial" pitchFamily="34" charset="0"/>
                <a:cs typeface="Arial" pitchFamily="34" charset="0"/>
              </a:rPr>
              <a:t>Yes</a:t>
            </a:r>
            <a:endParaRPr lang="en-US" sz="800" dirty="0" smtClean="0">
              <a:latin typeface="Arial" pitchFamily="34" charset="0"/>
              <a:cs typeface="Arial" pitchFamily="34" charset="0"/>
            </a:endParaRPr>
          </a:p>
          <a:p>
            <a:pPr eaLnBrk="1" hangingPunct="1">
              <a:lnSpc>
                <a:spcPct val="80000"/>
              </a:lnSpc>
            </a:pPr>
            <a:r>
              <a:rPr lang="en-US" sz="800" dirty="0" smtClean="0">
                <a:effectLst>
                  <a:outerShdw blurRad="38100" dist="38100" dir="2700000" algn="tl">
                    <a:srgbClr val="C0C0C0"/>
                  </a:outerShdw>
                </a:effectLst>
                <a:latin typeface="Arial" pitchFamily="34" charset="0"/>
                <a:cs typeface="Arial" pitchFamily="34" charset="0"/>
              </a:rPr>
              <a:t>Between settings is complex, but within the primary care practice, MA does med-</a:t>
            </a:r>
            <a:r>
              <a:rPr lang="en-US" sz="800" dirty="0" err="1" smtClean="0">
                <a:effectLst>
                  <a:outerShdw blurRad="38100" dist="38100" dir="2700000" algn="tl">
                    <a:srgbClr val="C0C0C0"/>
                  </a:outerShdw>
                </a:effectLst>
                <a:latin typeface="Arial" pitchFamily="34" charset="0"/>
                <a:cs typeface="Arial" pitchFamily="34" charset="0"/>
              </a:rPr>
              <a:t>rec</a:t>
            </a:r>
            <a:r>
              <a:rPr lang="en-US" sz="800" dirty="0" smtClean="0">
                <a:effectLst>
                  <a:outerShdw blurRad="38100" dist="38100" dir="2700000" algn="tl">
                    <a:srgbClr val="C0C0C0"/>
                  </a:outerShdw>
                </a:effectLst>
                <a:latin typeface="Arial" pitchFamily="34" charset="0"/>
                <a:cs typeface="Arial" pitchFamily="34" charset="0"/>
              </a:rPr>
              <a:t> as part of rooming</a:t>
            </a:r>
            <a:endParaRPr lang="en-US" sz="800" dirty="0" smtClean="0">
              <a:latin typeface="Arial" pitchFamily="34" charset="0"/>
              <a:cs typeface="Arial" pitchFamily="34" charset="0"/>
            </a:endParaRPr>
          </a:p>
          <a:p>
            <a:pPr eaLnBrk="1" hangingPunct="1">
              <a:lnSpc>
                <a:spcPct val="80000"/>
              </a:lnSpc>
            </a:pPr>
            <a:r>
              <a:rPr lang="en-US" sz="800" dirty="0" smtClean="0">
                <a:effectLst>
                  <a:outerShdw blurRad="38100" dist="38100" dir="2700000" algn="tl">
                    <a:srgbClr val="C0C0C0"/>
                  </a:outerShdw>
                </a:effectLst>
                <a:latin typeface="Arial" pitchFamily="34" charset="0"/>
                <a:cs typeface="Arial" pitchFamily="34" charset="0"/>
              </a:rPr>
              <a:t>Summary of care record for referrals and transitions</a:t>
            </a:r>
            <a:endParaRPr lang="en-US" sz="800" dirty="0" smtClean="0">
              <a:latin typeface="Arial" pitchFamily="34" charset="0"/>
              <a:cs typeface="Arial" pitchFamily="34" charset="0"/>
            </a:endParaRPr>
          </a:p>
          <a:p>
            <a:pPr eaLnBrk="1" hangingPunct="1">
              <a:lnSpc>
                <a:spcPct val="80000"/>
              </a:lnSpc>
            </a:pPr>
            <a:r>
              <a:rPr lang="en-US" sz="800" dirty="0" smtClean="0">
                <a:effectLst>
                  <a:outerShdw blurRad="38100" dist="38100" dir="2700000" algn="tl">
                    <a:srgbClr val="C0C0C0"/>
                  </a:outerShdw>
                </a:effectLst>
                <a:latin typeface="Arial" pitchFamily="34" charset="0"/>
                <a:cs typeface="Arial" pitchFamily="34" charset="0"/>
              </a:rPr>
              <a:t>Yes</a:t>
            </a:r>
            <a:endParaRPr lang="en-US" sz="800" dirty="0" smtClean="0">
              <a:latin typeface="Arial" pitchFamily="34" charset="0"/>
              <a:cs typeface="Arial" pitchFamily="34" charset="0"/>
            </a:endParaRPr>
          </a:p>
          <a:p>
            <a:pPr eaLnBrk="1" hangingPunct="1">
              <a:lnSpc>
                <a:spcPct val="80000"/>
              </a:lnSpc>
            </a:pPr>
            <a:r>
              <a:rPr lang="en-US" sz="800" dirty="0" smtClean="0">
                <a:effectLst>
                  <a:outerShdw blurRad="38100" dist="38100" dir="2700000" algn="tl">
                    <a:srgbClr val="C0C0C0"/>
                  </a:outerShdw>
                </a:effectLst>
                <a:latin typeface="Arial" pitchFamily="34" charset="0"/>
                <a:cs typeface="Arial" pitchFamily="34" charset="0"/>
              </a:rPr>
              <a:t>This is mainly a clinician function but it also needs to be tracked and reminders done (MA and/or RN care coordinator)</a:t>
            </a:r>
            <a:endParaRPr lang="en-US" sz="800" dirty="0" smtClean="0">
              <a:latin typeface="Arial" pitchFamily="34" charset="0"/>
              <a:cs typeface="Arial" pitchFamily="34" charset="0"/>
            </a:endParaRPr>
          </a:p>
          <a:p>
            <a:pPr eaLnBrk="1" hangingPunct="1">
              <a:lnSpc>
                <a:spcPct val="80000"/>
              </a:lnSpc>
            </a:pPr>
            <a:r>
              <a:rPr lang="en-US" sz="800" dirty="0" smtClean="0">
                <a:effectLst>
                  <a:outerShdw blurRad="38100" dist="38100" dir="2700000" algn="tl">
                    <a:srgbClr val="C0C0C0"/>
                  </a:outerShdw>
                </a:effectLst>
                <a:latin typeface="Arial" pitchFamily="34" charset="0"/>
                <a:cs typeface="Arial" pitchFamily="34" charset="0"/>
              </a:rPr>
              <a:t>Immunization data to regional registries</a:t>
            </a:r>
            <a:endParaRPr lang="en-US" sz="800" dirty="0" smtClean="0">
              <a:latin typeface="Arial" pitchFamily="34" charset="0"/>
              <a:cs typeface="Arial" pitchFamily="34" charset="0"/>
            </a:endParaRPr>
          </a:p>
          <a:p>
            <a:pPr eaLnBrk="1" hangingPunct="1">
              <a:lnSpc>
                <a:spcPct val="80000"/>
              </a:lnSpc>
            </a:pPr>
            <a:r>
              <a:rPr lang="en-US" sz="800" dirty="0" smtClean="0">
                <a:effectLst>
                  <a:outerShdw blurRad="38100" dist="38100" dir="2700000" algn="tl">
                    <a:srgbClr val="C0C0C0"/>
                  </a:outerShdw>
                </a:effectLst>
                <a:latin typeface="Arial" pitchFamily="34" charset="0"/>
                <a:cs typeface="Arial" pitchFamily="34" charset="0"/>
              </a:rPr>
              <a:t>Yes</a:t>
            </a:r>
            <a:endParaRPr lang="en-US" sz="800" dirty="0" smtClean="0">
              <a:latin typeface="Arial" pitchFamily="34" charset="0"/>
              <a:cs typeface="Arial" pitchFamily="34" charset="0"/>
            </a:endParaRPr>
          </a:p>
          <a:p>
            <a:pPr eaLnBrk="1" hangingPunct="1">
              <a:lnSpc>
                <a:spcPct val="80000"/>
              </a:lnSpc>
            </a:pPr>
            <a:r>
              <a:rPr lang="en-US" sz="800" dirty="0" smtClean="0">
                <a:effectLst>
                  <a:outerShdw blurRad="38100" dist="38100" dir="2700000" algn="tl">
                    <a:srgbClr val="C0C0C0"/>
                  </a:outerShdw>
                </a:effectLst>
                <a:latin typeface="Arial" pitchFamily="34" charset="0"/>
                <a:cs typeface="Arial" pitchFamily="34" charset="0"/>
              </a:rPr>
              <a:t>Someone on team responsible</a:t>
            </a:r>
            <a:endParaRPr lang="en-US" sz="800" dirty="0" smtClean="0">
              <a:latin typeface="Arial" pitchFamily="34" charset="0"/>
              <a:cs typeface="Arial" pitchFamily="34" charset="0"/>
            </a:endParaRPr>
          </a:p>
          <a:p>
            <a:pPr eaLnBrk="1" hangingPunct="1">
              <a:lnSpc>
                <a:spcPct val="80000"/>
              </a:lnSpc>
            </a:pPr>
            <a:r>
              <a:rPr lang="en-US" sz="800" dirty="0" smtClean="0">
                <a:effectLst>
                  <a:outerShdw blurRad="38100" dist="38100" dir="2700000" algn="tl">
                    <a:srgbClr val="C0C0C0"/>
                  </a:outerShdw>
                </a:effectLst>
                <a:latin typeface="Arial" pitchFamily="34" charset="0"/>
                <a:cs typeface="Arial" pitchFamily="34" charset="0"/>
              </a:rPr>
              <a:t>Surveillance data to public health agencies</a:t>
            </a:r>
            <a:endParaRPr lang="en-US" sz="800" dirty="0" smtClean="0">
              <a:latin typeface="Arial" pitchFamily="34" charset="0"/>
              <a:cs typeface="Arial" pitchFamily="34" charset="0"/>
            </a:endParaRPr>
          </a:p>
          <a:p>
            <a:pPr eaLnBrk="1" hangingPunct="1">
              <a:lnSpc>
                <a:spcPct val="80000"/>
              </a:lnSpc>
            </a:pPr>
            <a:r>
              <a:rPr lang="en-US" sz="800" dirty="0" smtClean="0">
                <a:effectLst>
                  <a:outerShdw blurRad="38100" dist="38100" dir="2700000" algn="tl">
                    <a:srgbClr val="C0C0C0"/>
                  </a:outerShdw>
                </a:effectLst>
                <a:latin typeface="Arial" pitchFamily="34" charset="0"/>
                <a:cs typeface="Arial" pitchFamily="34" charset="0"/>
              </a:rPr>
              <a:t>Yes</a:t>
            </a:r>
            <a:endParaRPr lang="en-US" sz="800" dirty="0" smtClean="0">
              <a:latin typeface="Arial" pitchFamily="34" charset="0"/>
              <a:cs typeface="Arial" pitchFamily="34" charset="0"/>
            </a:endParaRPr>
          </a:p>
          <a:p>
            <a:pPr eaLnBrk="1" hangingPunct="1">
              <a:lnSpc>
                <a:spcPct val="80000"/>
              </a:lnSpc>
            </a:pPr>
            <a:r>
              <a:rPr lang="en-US" sz="800" dirty="0" smtClean="0">
                <a:effectLst>
                  <a:outerShdw blurRad="38100" dist="38100" dir="2700000" algn="tl">
                    <a:srgbClr val="C0C0C0"/>
                  </a:outerShdw>
                </a:effectLst>
                <a:latin typeface="Arial" pitchFamily="34" charset="0"/>
                <a:cs typeface="Arial" pitchFamily="34" charset="0"/>
              </a:rPr>
              <a:t>Someone on team responsible</a:t>
            </a:r>
            <a:endParaRPr lang="en-US" sz="800" dirty="0" smtClean="0">
              <a:latin typeface="Arial" pitchFamily="34" charset="0"/>
              <a:cs typeface="Arial" pitchFamily="34" charset="0"/>
            </a:endParaRPr>
          </a:p>
          <a:p>
            <a:pPr eaLnBrk="1" hangingPunct="1">
              <a:lnSpc>
                <a:spcPct val="80000"/>
              </a:lnSpc>
            </a:pPr>
            <a:r>
              <a:rPr lang="en-US" sz="800" dirty="0" smtClean="0">
                <a:effectLst>
                  <a:outerShdw blurRad="38100" dist="38100" dir="2700000" algn="tl">
                    <a:srgbClr val="C0C0C0"/>
                  </a:outerShdw>
                </a:effectLst>
                <a:latin typeface="Arial" pitchFamily="34" charset="0"/>
                <a:cs typeface="Arial" pitchFamily="34" charset="0"/>
              </a:rPr>
              <a:t>Patient reminders for prevention/chronic care</a:t>
            </a:r>
          </a:p>
          <a:p>
            <a:pPr eaLnBrk="1" hangingPunct="1">
              <a:lnSpc>
                <a:spcPct val="80000"/>
              </a:lnSpc>
            </a:pPr>
            <a:r>
              <a:rPr lang="en-US" sz="800" dirty="0" smtClean="0">
                <a:effectLst>
                  <a:outerShdw blurRad="38100" dist="38100" dir="2700000" algn="tl">
                    <a:srgbClr val="C0C0C0"/>
                  </a:outerShdw>
                </a:effectLst>
                <a:latin typeface="Arial" pitchFamily="34" charset="0"/>
                <a:cs typeface="Arial" pitchFamily="34" charset="0"/>
              </a:rPr>
              <a:t>Yes</a:t>
            </a:r>
          </a:p>
          <a:p>
            <a:pPr eaLnBrk="1" hangingPunct="1">
              <a:lnSpc>
                <a:spcPct val="80000"/>
              </a:lnSpc>
            </a:pPr>
            <a:r>
              <a:rPr lang="en-US" sz="800" dirty="0" smtClean="0">
                <a:effectLst>
                  <a:outerShdw blurRad="38100" dist="38100" dir="2700000" algn="tl">
                    <a:srgbClr val="C0C0C0"/>
                  </a:outerShdw>
                </a:effectLst>
                <a:latin typeface="Arial" pitchFamily="34" charset="0"/>
                <a:cs typeface="Arial" pitchFamily="34" charset="0"/>
              </a:rPr>
              <a:t>This is panel manager task</a:t>
            </a:r>
          </a:p>
          <a:p>
            <a:pPr eaLnBrk="1" hangingPunct="1">
              <a:lnSpc>
                <a:spcPct val="80000"/>
              </a:lnSpc>
            </a:pPr>
            <a:r>
              <a:rPr lang="en-US" sz="800" dirty="0" smtClean="0">
                <a:effectLst>
                  <a:outerShdw blurRad="38100" dist="38100" dir="2700000" algn="tl">
                    <a:srgbClr val="C0C0C0"/>
                  </a:outerShdw>
                </a:effectLst>
                <a:latin typeface="Arial" pitchFamily="34" charset="0"/>
                <a:cs typeface="Arial" pitchFamily="34" charset="0"/>
              </a:rPr>
              <a:t>Patient access to lab results, problem and med lists, allergies</a:t>
            </a:r>
            <a:endParaRPr lang="en-US" sz="800" dirty="0" smtClean="0">
              <a:latin typeface="Arial" pitchFamily="34" charset="0"/>
              <a:cs typeface="Arial" pitchFamily="34" charset="0"/>
            </a:endParaRPr>
          </a:p>
          <a:p>
            <a:pPr eaLnBrk="1" hangingPunct="1">
              <a:lnSpc>
                <a:spcPct val="80000"/>
              </a:lnSpc>
            </a:pPr>
            <a:r>
              <a:rPr lang="en-US" sz="800" dirty="0" smtClean="0">
                <a:effectLst>
                  <a:outerShdw blurRad="38100" dist="38100" dir="2700000" algn="tl">
                    <a:srgbClr val="C0C0C0"/>
                  </a:outerShdw>
                </a:effectLst>
                <a:latin typeface="Arial" pitchFamily="34" charset="0"/>
                <a:cs typeface="Arial" pitchFamily="34" charset="0"/>
              </a:rPr>
              <a:t>Yes</a:t>
            </a:r>
            <a:endParaRPr lang="en-US" sz="800" dirty="0" smtClean="0">
              <a:latin typeface="Arial" pitchFamily="34" charset="0"/>
              <a:cs typeface="Arial" pitchFamily="34" charset="0"/>
            </a:endParaRPr>
          </a:p>
          <a:p>
            <a:pPr eaLnBrk="1" hangingPunct="1">
              <a:lnSpc>
                <a:spcPct val="80000"/>
              </a:lnSpc>
            </a:pPr>
            <a:r>
              <a:rPr lang="en-US" sz="800" dirty="0" smtClean="0">
                <a:effectLst>
                  <a:outerShdw blurRad="38100" dist="38100" dir="2700000" algn="tl">
                    <a:srgbClr val="C0C0C0"/>
                  </a:outerShdw>
                </a:effectLst>
                <a:latin typeface="Arial" pitchFamily="34" charset="0"/>
                <a:cs typeface="Arial" pitchFamily="34" charset="0"/>
              </a:rPr>
              <a:t>Creating secure patient portal is technical issue, but actually providing the information would be MA task for her </a:t>
            </a:r>
            <a:r>
              <a:rPr lang="en-US" sz="800" dirty="0" err="1" smtClean="0">
                <a:effectLst>
                  <a:outerShdw blurRad="38100" dist="38100" dir="2700000" algn="tl">
                    <a:srgbClr val="C0C0C0"/>
                  </a:outerShdw>
                </a:effectLst>
                <a:latin typeface="Arial" pitchFamily="34" charset="0"/>
                <a:cs typeface="Arial" pitchFamily="34" charset="0"/>
              </a:rPr>
              <a:t>teamlet’s</a:t>
            </a:r>
            <a:r>
              <a:rPr lang="en-US" sz="800" dirty="0" smtClean="0">
                <a:effectLst>
                  <a:outerShdw blurRad="38100" dist="38100" dir="2700000" algn="tl">
                    <a:srgbClr val="C0C0C0"/>
                  </a:outerShdw>
                </a:effectLst>
                <a:latin typeface="Arial" pitchFamily="34" charset="0"/>
                <a:cs typeface="Arial" pitchFamily="34" charset="0"/>
              </a:rPr>
              <a:t> panel</a:t>
            </a:r>
            <a:endParaRPr lang="en-US" sz="800" dirty="0" smtClean="0">
              <a:latin typeface="Arial" pitchFamily="34" charset="0"/>
              <a:cs typeface="Arial" pitchFamily="34" charset="0"/>
            </a:endParaRPr>
          </a:p>
          <a:p>
            <a:pPr>
              <a:lnSpc>
                <a:spcPct val="80000"/>
              </a:lnSpc>
            </a:pPr>
            <a:r>
              <a:rPr lang="en-US" sz="800" dirty="0" smtClean="0">
                <a:latin typeface="Arial" pitchFamily="34" charset="0"/>
                <a:cs typeface="Arial" pitchFamily="34" charset="0"/>
              </a:rPr>
              <a:t> </a:t>
            </a:r>
          </a:p>
        </p:txBody>
      </p:sp>
      <p:sp>
        <p:nvSpPr>
          <p:cNvPr id="59396" name="Slide Number Placeholder 3"/>
          <p:cNvSpPr>
            <a:spLocks noGrp="1"/>
          </p:cNvSpPr>
          <p:nvPr>
            <p:ph type="sldNum" sz="quarter" idx="5"/>
          </p:nvPr>
        </p:nvSpPr>
        <p:spPr bwMode="auto">
          <a:noFill/>
          <a:ln>
            <a:miter lim="800000"/>
            <a:headEnd/>
            <a:tailEnd/>
          </a:ln>
        </p:spPr>
        <p:txBody>
          <a:bodyPr/>
          <a:lstStyle/>
          <a:p>
            <a:fld id="{8F8667A3-22C4-4701-ADA7-81610D8A488F}" type="slidenum">
              <a:rPr lang="en-US"/>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normAutofit fontScale="92500" lnSpcReduction="10000"/>
          </a:bodyPr>
          <a:lstStyle/>
          <a:p>
            <a:pPr>
              <a:lnSpc>
                <a:spcPct val="90000"/>
              </a:lnSpc>
            </a:pPr>
            <a:r>
              <a:rPr lang="en-US" dirty="0" smtClean="0">
                <a:latin typeface="Arial" pitchFamily="34" charset="0"/>
                <a:cs typeface="Arial" pitchFamily="34" charset="0"/>
              </a:rPr>
              <a:t>In the next few slides, we will go over some suggested workflows to help practices achieve meaningful use of their HER. </a:t>
            </a:r>
          </a:p>
          <a:p>
            <a:pPr>
              <a:lnSpc>
                <a:spcPct val="90000"/>
              </a:lnSpc>
            </a:pPr>
            <a:endParaRPr lang="en-US" dirty="0" smtClean="0">
              <a:latin typeface="Arial" pitchFamily="34" charset="0"/>
              <a:cs typeface="Arial" pitchFamily="34" charset="0"/>
            </a:endParaRPr>
          </a:p>
          <a:p>
            <a:pPr>
              <a:lnSpc>
                <a:spcPct val="90000"/>
              </a:lnSpc>
            </a:pPr>
            <a:r>
              <a:rPr lang="en-US" dirty="0" smtClean="0">
                <a:latin typeface="Arial" pitchFamily="34" charset="0"/>
                <a:cs typeface="Arial" pitchFamily="34" charset="0"/>
              </a:rPr>
              <a:t>You are all probably aware that in order for practices to achieve meaningful use and get incentive payments that practices will have to meet 15 mandatory use objectives and choose 5 other objectives from a menu set of 10. </a:t>
            </a:r>
          </a:p>
          <a:p>
            <a:pPr>
              <a:lnSpc>
                <a:spcPct val="90000"/>
              </a:lnSpc>
            </a:pPr>
            <a:endParaRPr lang="en-US" dirty="0" smtClean="0">
              <a:latin typeface="Arial" pitchFamily="34" charset="0"/>
              <a:cs typeface="Arial" pitchFamily="34" charset="0"/>
            </a:endParaRPr>
          </a:p>
          <a:p>
            <a:pPr>
              <a:lnSpc>
                <a:spcPct val="90000"/>
              </a:lnSpc>
            </a:pPr>
            <a:r>
              <a:rPr lang="en-US" dirty="0" smtClean="0">
                <a:latin typeface="Arial" pitchFamily="34" charset="0"/>
                <a:cs typeface="Arial" pitchFamily="34" charset="0"/>
              </a:rPr>
              <a:t>We will not be covering all 25 potential workflows. We chose 7 different requirements to go over because the workflows for these 7 requirements are similar regardless of HER choice and regardless of the type of practice you work in. We will cover an 8</a:t>
            </a:r>
            <a:r>
              <a:rPr lang="en-US" baseline="30000" dirty="0" smtClean="0">
                <a:latin typeface="Arial" pitchFamily="34" charset="0"/>
                <a:cs typeface="Arial" pitchFamily="34" charset="0"/>
              </a:rPr>
              <a:t>th</a:t>
            </a:r>
            <a:r>
              <a:rPr lang="en-US" dirty="0" smtClean="0">
                <a:latin typeface="Arial" pitchFamily="34" charset="0"/>
                <a:cs typeface="Arial" pitchFamily="34" charset="0"/>
              </a:rPr>
              <a:t> workflow on how practices can change a job description. This is not a meaningful use requirement but is may be critical for aiding practices to achieve meaningful use.</a:t>
            </a:r>
          </a:p>
          <a:p>
            <a:pPr>
              <a:lnSpc>
                <a:spcPct val="90000"/>
              </a:lnSpc>
            </a:pPr>
            <a:endParaRPr lang="en-US" dirty="0" smtClean="0">
              <a:latin typeface="Arial" pitchFamily="34" charset="0"/>
              <a:cs typeface="Arial" pitchFamily="34" charset="0"/>
            </a:endParaRPr>
          </a:p>
          <a:p>
            <a:pPr>
              <a:lnSpc>
                <a:spcPct val="90000"/>
              </a:lnSpc>
            </a:pPr>
            <a:r>
              <a:rPr lang="en-US" dirty="0" err="1" smtClean="0">
                <a:latin typeface="Arial" pitchFamily="34" charset="0"/>
                <a:cs typeface="Arial" pitchFamily="34" charset="0"/>
              </a:rPr>
              <a:t>i</a:t>
            </a:r>
            <a:r>
              <a:rPr lang="en-US" dirty="0" smtClean="0">
                <a:latin typeface="Arial" pitchFamily="34" charset="0"/>
                <a:cs typeface="Arial" pitchFamily="34" charset="0"/>
              </a:rPr>
              <a:t> would like to make a disclaimer that the following workflows are just examples, and we are well aware that your practice may work differently. The point of reviewing these workflows is to get practices thinking about what adjustments need to be made in your current workflows; how work will get done once the EHR arrives or how staff may take on different responsibilities. </a:t>
            </a:r>
          </a:p>
          <a:p>
            <a:pPr>
              <a:lnSpc>
                <a:spcPct val="90000"/>
              </a:lnSpc>
            </a:pPr>
            <a:endParaRPr lang="en-US" dirty="0" smtClean="0">
              <a:latin typeface="Arial" pitchFamily="34" charset="0"/>
              <a:cs typeface="Arial" pitchFamily="34" charset="0"/>
            </a:endParaRPr>
          </a:p>
          <a:p>
            <a:pPr>
              <a:lnSpc>
                <a:spcPct val="90000"/>
              </a:lnSpc>
            </a:pPr>
            <a:r>
              <a:rPr lang="en-US" dirty="0" smtClean="0">
                <a:latin typeface="Arial" pitchFamily="34" charset="0"/>
                <a:cs typeface="Arial" pitchFamily="34" charset="0"/>
              </a:rPr>
              <a:t>Your practice can use these workflows or you can modify them to fit your practice’s needs. Either way, it is a good idea to pilot the workflows with one MA or with one patient. Test the workflow out on a small scale to see what parts of the process work or don’t work. And if things in your proposed workflow map do not work out the way you expected them to, you can easily go back to your workflow map and make the improvements.</a:t>
            </a:r>
          </a:p>
        </p:txBody>
      </p:sp>
      <p:sp>
        <p:nvSpPr>
          <p:cNvPr id="61444" name="Slide Number Placeholder 3"/>
          <p:cNvSpPr>
            <a:spLocks noGrp="1"/>
          </p:cNvSpPr>
          <p:nvPr>
            <p:ph type="sldNum" sz="quarter" idx="5"/>
          </p:nvPr>
        </p:nvSpPr>
        <p:spPr bwMode="auto">
          <a:noFill/>
          <a:ln>
            <a:miter lim="800000"/>
            <a:headEnd/>
            <a:tailEnd/>
          </a:ln>
        </p:spPr>
        <p:txBody>
          <a:bodyPr/>
          <a:lstStyle/>
          <a:p>
            <a:fld id="{B57A3731-585F-4C12-A275-BE818CE3260E}" type="slidenum">
              <a:rPr lang="en-US"/>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a:normAutofit fontScale="70000" lnSpcReduction="20000"/>
          </a:bodyPr>
          <a:lstStyle/>
          <a:p>
            <a:pPr>
              <a:lnSpc>
                <a:spcPct val="120000"/>
              </a:lnSpc>
            </a:pPr>
            <a:r>
              <a:rPr lang="en-US" dirty="0" smtClean="0">
                <a:latin typeface="Arial" pitchFamily="34" charset="0"/>
                <a:cs typeface="Arial" pitchFamily="34" charset="0"/>
              </a:rPr>
              <a:t>This is an example workflow for documenting vital signs. </a:t>
            </a:r>
          </a:p>
          <a:p>
            <a:pPr>
              <a:lnSpc>
                <a:spcPct val="120000"/>
              </a:lnSpc>
            </a:pPr>
            <a:endParaRPr lang="en-US" dirty="0" smtClean="0">
              <a:latin typeface="Arial" pitchFamily="34" charset="0"/>
              <a:cs typeface="Arial" pitchFamily="34" charset="0"/>
            </a:endParaRPr>
          </a:p>
          <a:p>
            <a:pPr>
              <a:lnSpc>
                <a:spcPct val="120000"/>
              </a:lnSpc>
            </a:pPr>
            <a:r>
              <a:rPr lang="en-US" dirty="0" smtClean="0">
                <a:latin typeface="Arial" pitchFamily="34" charset="0"/>
                <a:cs typeface="Arial" pitchFamily="34" charset="0"/>
              </a:rPr>
              <a:t>This workflow begins when the MA, or whoever rooms patients at your practice, call the patient from the waiting room. The MA then takes the patient’s vital sign, and then enters the vital signs into the computer, and the process ends. Vital signs refer to height, weight, and blood pressure.</a:t>
            </a:r>
          </a:p>
          <a:p>
            <a:pPr>
              <a:lnSpc>
                <a:spcPct val="120000"/>
              </a:lnSpc>
            </a:pPr>
            <a:endParaRPr lang="en-US" dirty="0" smtClean="0">
              <a:latin typeface="Arial" pitchFamily="34" charset="0"/>
              <a:cs typeface="Arial" pitchFamily="34" charset="0"/>
            </a:endParaRPr>
          </a:p>
          <a:p>
            <a:pPr>
              <a:lnSpc>
                <a:spcPct val="120000"/>
              </a:lnSpc>
            </a:pPr>
            <a:r>
              <a:rPr lang="en-US" dirty="0" smtClean="0">
                <a:latin typeface="Arial" pitchFamily="34" charset="0"/>
                <a:cs typeface="Arial" pitchFamily="34" charset="0"/>
              </a:rPr>
              <a:t>The pre and post HER workflow for documenting vital signs is not very different and it may seem like a really simple workflow for some in the audience. The difference in documenting vital signs pre and post HER is the MA will be entering the vital signs into the computer instead of writing down the vital signs in the chart.</a:t>
            </a:r>
          </a:p>
          <a:p>
            <a:pPr>
              <a:lnSpc>
                <a:spcPct val="120000"/>
              </a:lnSpc>
            </a:pPr>
            <a:endParaRPr lang="en-US" dirty="0" smtClean="0">
              <a:latin typeface="Arial" pitchFamily="34" charset="0"/>
              <a:cs typeface="Arial" pitchFamily="34" charset="0"/>
            </a:endParaRPr>
          </a:p>
          <a:p>
            <a:pPr>
              <a:lnSpc>
                <a:spcPct val="120000"/>
              </a:lnSpc>
            </a:pPr>
            <a:r>
              <a:rPr lang="en-US" dirty="0" smtClean="0">
                <a:latin typeface="Arial" pitchFamily="34" charset="0"/>
                <a:cs typeface="Arial" pitchFamily="34" charset="0"/>
              </a:rPr>
              <a:t>If MAs already enter things into the computer at your practice, this workflow may not seem like a huge shock but for practices who function entirely with paper, this is a big </a:t>
            </a:r>
            <a:r>
              <a:rPr lang="en-US" dirty="0" err="1" smtClean="0">
                <a:latin typeface="Arial" pitchFamily="34" charset="0"/>
                <a:cs typeface="Arial" pitchFamily="34" charset="0"/>
              </a:rPr>
              <a:t>big</a:t>
            </a:r>
            <a:r>
              <a:rPr lang="en-US" dirty="0" smtClean="0">
                <a:latin typeface="Arial" pitchFamily="34" charset="0"/>
                <a:cs typeface="Arial" pitchFamily="34" charset="0"/>
              </a:rPr>
              <a:t> change. </a:t>
            </a:r>
          </a:p>
          <a:p>
            <a:pPr>
              <a:lnSpc>
                <a:spcPct val="120000"/>
              </a:lnSpc>
            </a:pPr>
            <a:endParaRPr lang="en-US" dirty="0" smtClean="0">
              <a:latin typeface="Arial" pitchFamily="34" charset="0"/>
              <a:cs typeface="Arial" pitchFamily="34" charset="0"/>
            </a:endParaRPr>
          </a:p>
          <a:p>
            <a:pPr>
              <a:lnSpc>
                <a:spcPct val="120000"/>
              </a:lnSpc>
            </a:pPr>
            <a:r>
              <a:rPr lang="en-US" dirty="0" smtClean="0">
                <a:latin typeface="Arial" pitchFamily="34" charset="0"/>
                <a:cs typeface="Arial" pitchFamily="34" charset="0"/>
              </a:rPr>
              <a:t>For this workflow to go smoothly, practices will have to train MAs to be comfortable using computers. If MAs do not get used to entering vital signs into the computer, the rooming process could be delayed.</a:t>
            </a:r>
          </a:p>
          <a:p>
            <a:pPr>
              <a:lnSpc>
                <a:spcPct val="120000"/>
              </a:lnSpc>
            </a:pPr>
            <a:endParaRPr lang="en-US" dirty="0" smtClean="0">
              <a:latin typeface="Arial" pitchFamily="34" charset="0"/>
              <a:cs typeface="Arial" pitchFamily="34" charset="0"/>
            </a:endParaRPr>
          </a:p>
          <a:p>
            <a:pPr>
              <a:lnSpc>
                <a:spcPct val="120000"/>
              </a:lnSpc>
            </a:pPr>
            <a:r>
              <a:rPr lang="en-US" dirty="0" smtClean="0">
                <a:latin typeface="Arial" pitchFamily="34" charset="0"/>
                <a:cs typeface="Arial" pitchFamily="34" charset="0"/>
              </a:rPr>
              <a:t>Before going live, it is good for practices to make sure that MA are prepared for this change before the change actually happens.</a:t>
            </a:r>
          </a:p>
          <a:p>
            <a:pPr>
              <a:lnSpc>
                <a:spcPct val="120000"/>
              </a:lnSpc>
            </a:pPr>
            <a:endParaRPr lang="en-US" dirty="0" smtClean="0">
              <a:latin typeface="Arial" pitchFamily="34" charset="0"/>
              <a:cs typeface="Arial" pitchFamily="34" charset="0"/>
            </a:endParaRPr>
          </a:p>
          <a:p>
            <a:pPr>
              <a:lnSpc>
                <a:spcPct val="120000"/>
              </a:lnSpc>
            </a:pPr>
            <a:r>
              <a:rPr lang="en-US" dirty="0" smtClean="0">
                <a:latin typeface="Arial" pitchFamily="34" charset="0"/>
                <a:cs typeface="Arial" pitchFamily="34" charset="0"/>
              </a:rPr>
              <a:t>A change the rooming process will be necessary to achieve some of the meaningful use requirements. Documenting vital signs in the EHR is just one aspect of the rooming process in a computerized world. Workflows for maintaining medication lists, allergy lists, and documenting smoking status which we will discuss shortly redistribute tasks to the MA or nurse; in this new era of healthcare, they will be doing more things in order to help the larger team.  </a:t>
            </a:r>
          </a:p>
          <a:p>
            <a:pPr>
              <a:lnSpc>
                <a:spcPct val="120000"/>
              </a:lnSpc>
            </a:pPr>
            <a:endParaRPr lang="en-US" dirty="0" smtClean="0">
              <a:latin typeface="Arial" pitchFamily="34" charset="0"/>
              <a:cs typeface="Arial" pitchFamily="34" charset="0"/>
            </a:endParaRPr>
          </a:p>
          <a:p>
            <a:pPr>
              <a:lnSpc>
                <a:spcPct val="120000"/>
              </a:lnSpc>
            </a:pPr>
            <a:r>
              <a:rPr lang="en-US" dirty="0" smtClean="0">
                <a:latin typeface="Arial" pitchFamily="34" charset="0"/>
                <a:cs typeface="Arial" pitchFamily="34" charset="0"/>
              </a:rPr>
              <a:t>Since the whole practice is affected by the change and MAs and nurses  are taking on a larger role in how things get done in the clinic, it will be crucial for practices to think about what types of training or knowledge different staff members need to perform their jobs adequately after EHR.</a:t>
            </a:r>
          </a:p>
        </p:txBody>
      </p:sp>
      <p:sp>
        <p:nvSpPr>
          <p:cNvPr id="63492" name="Slide Number Placeholder 3"/>
          <p:cNvSpPr>
            <a:spLocks noGrp="1"/>
          </p:cNvSpPr>
          <p:nvPr>
            <p:ph type="sldNum" sz="quarter" idx="5"/>
          </p:nvPr>
        </p:nvSpPr>
        <p:spPr bwMode="auto">
          <a:noFill/>
          <a:ln>
            <a:miter lim="800000"/>
            <a:headEnd/>
            <a:tailEnd/>
          </a:ln>
        </p:spPr>
        <p:txBody>
          <a:bodyPr/>
          <a:lstStyle/>
          <a:p>
            <a:fld id="{149BF6B1-CDE9-43B1-A574-AA086B8555DE}" type="slidenum">
              <a:rPr lang="en-US"/>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xfrm>
            <a:off x="381000" y="4416425"/>
            <a:ext cx="6324599" cy="4575175"/>
          </a:xfrm>
          <a:noFill/>
        </p:spPr>
        <p:txBody>
          <a:bodyPr>
            <a:normAutofit lnSpcReduction="10000"/>
          </a:bodyPr>
          <a:lstStyle/>
          <a:p>
            <a:r>
              <a:rPr lang="en-US" sz="800" dirty="0" smtClean="0">
                <a:latin typeface="Arial" pitchFamily="34" charset="0"/>
                <a:cs typeface="Arial" pitchFamily="34" charset="0"/>
              </a:rPr>
              <a:t>Maintaining up to date active medication lists will be required for more than 80% of patients.</a:t>
            </a:r>
          </a:p>
          <a:p>
            <a:endParaRPr lang="en-US" sz="800" dirty="0" smtClean="0">
              <a:latin typeface="Arial" pitchFamily="34" charset="0"/>
              <a:cs typeface="Arial" pitchFamily="34" charset="0"/>
            </a:endParaRPr>
          </a:p>
          <a:p>
            <a:r>
              <a:rPr lang="en-US" sz="800" dirty="0" smtClean="0">
                <a:latin typeface="Arial" pitchFamily="34" charset="0"/>
                <a:cs typeface="Arial" pitchFamily="34" charset="0"/>
              </a:rPr>
              <a:t>This is a workflow that can be performed by a MA or a nurse during the rooming process. </a:t>
            </a:r>
          </a:p>
          <a:p>
            <a:endParaRPr lang="en-US" sz="800" dirty="0" smtClean="0">
              <a:latin typeface="Arial" pitchFamily="34" charset="0"/>
              <a:cs typeface="Arial" pitchFamily="34" charset="0"/>
            </a:endParaRPr>
          </a:p>
          <a:p>
            <a:r>
              <a:rPr lang="en-US" sz="800" dirty="0" smtClean="0">
                <a:latin typeface="Arial" pitchFamily="34" charset="0"/>
                <a:cs typeface="Arial" pitchFamily="34" charset="0"/>
              </a:rPr>
              <a:t>Some practices may be a little apprehensive about having non-clinicians perform this task, but reviewing medications with a patient can be delegated to a non-clinician with proper training. </a:t>
            </a:r>
          </a:p>
          <a:p>
            <a:endParaRPr lang="en-US" sz="800" dirty="0" smtClean="0">
              <a:latin typeface="Arial" pitchFamily="34" charset="0"/>
              <a:cs typeface="Arial" pitchFamily="34" charset="0"/>
            </a:endParaRPr>
          </a:p>
          <a:p>
            <a:r>
              <a:rPr lang="en-US" sz="800" dirty="0" smtClean="0">
                <a:latin typeface="Arial" pitchFamily="34" charset="0"/>
                <a:cs typeface="Arial" pitchFamily="34" charset="0"/>
              </a:rPr>
              <a:t>When a MA rooms a patient, the MA will open up the patient’s active medication list. The process branches depending on whether or not there are any medications entered on the list. If the is nothing on the list, the MA will ask if the patient brought in all their medication bottles. If the patient did not bring their medicine, the practice will need to get the medication list at another time from the patient’s former health record. </a:t>
            </a:r>
          </a:p>
          <a:p>
            <a:endParaRPr lang="en-US" sz="800" dirty="0" smtClean="0">
              <a:latin typeface="Arial" pitchFamily="34" charset="0"/>
              <a:cs typeface="Arial" pitchFamily="34" charset="0"/>
            </a:endParaRPr>
          </a:p>
          <a:p>
            <a:r>
              <a:rPr lang="en-US" sz="800" dirty="0" smtClean="0">
                <a:latin typeface="Arial" pitchFamily="34" charset="0"/>
                <a:cs typeface="Arial" pitchFamily="34" charset="0"/>
              </a:rPr>
              <a:t>If the patient did bring in all their medications, the MA can perform a medication </a:t>
            </a:r>
            <a:r>
              <a:rPr lang="en-US" sz="800" dirty="0" smtClean="0">
                <a:latin typeface="Arial" pitchFamily="34" charset="0"/>
                <a:cs typeface="Arial" pitchFamily="34" charset="0"/>
              </a:rPr>
              <a:t>reconciliation </a:t>
            </a:r>
            <a:r>
              <a:rPr lang="en-US" sz="800" dirty="0" smtClean="0">
                <a:latin typeface="Arial" pitchFamily="34" charset="0"/>
                <a:cs typeface="Arial" pitchFamily="34" charset="0"/>
              </a:rPr>
              <a:t>(med </a:t>
            </a:r>
            <a:r>
              <a:rPr lang="en-US" sz="800" dirty="0" err="1" smtClean="0">
                <a:latin typeface="Arial" pitchFamily="34" charset="0"/>
                <a:cs typeface="Arial" pitchFamily="34" charset="0"/>
              </a:rPr>
              <a:t>rec</a:t>
            </a:r>
            <a:r>
              <a:rPr lang="en-US" sz="800" dirty="0" smtClean="0">
                <a:latin typeface="Arial" pitchFamily="34" charset="0"/>
                <a:cs typeface="Arial" pitchFamily="34" charset="0"/>
              </a:rPr>
              <a:t>). Performing med </a:t>
            </a:r>
            <a:r>
              <a:rPr lang="en-US" sz="800" dirty="0" err="1" smtClean="0">
                <a:latin typeface="Arial" pitchFamily="34" charset="0"/>
                <a:cs typeface="Arial" pitchFamily="34" charset="0"/>
              </a:rPr>
              <a:t>rec</a:t>
            </a:r>
            <a:r>
              <a:rPr lang="en-US" sz="800" dirty="0" smtClean="0">
                <a:latin typeface="Arial" pitchFamily="34" charset="0"/>
                <a:cs typeface="Arial" pitchFamily="34" charset="0"/>
              </a:rPr>
              <a:t> is another workflow which we do not have time to cover now so we used the off page reference symbol to indicate that the med </a:t>
            </a:r>
            <a:r>
              <a:rPr lang="en-US" sz="800" dirty="0" err="1" smtClean="0">
                <a:latin typeface="Arial" pitchFamily="34" charset="0"/>
                <a:cs typeface="Arial" pitchFamily="34" charset="0"/>
              </a:rPr>
              <a:t>rec</a:t>
            </a:r>
            <a:r>
              <a:rPr lang="en-US" sz="800" dirty="0" smtClean="0">
                <a:latin typeface="Arial" pitchFamily="34" charset="0"/>
                <a:cs typeface="Arial" pitchFamily="34" charset="0"/>
              </a:rPr>
              <a:t> workflow is located on another page.</a:t>
            </a:r>
          </a:p>
          <a:p>
            <a:endParaRPr lang="en-US" sz="800" dirty="0" smtClean="0">
              <a:latin typeface="Arial" pitchFamily="34" charset="0"/>
              <a:cs typeface="Arial" pitchFamily="34" charset="0"/>
            </a:endParaRPr>
          </a:p>
          <a:p>
            <a:r>
              <a:rPr lang="en-US" sz="800" dirty="0" smtClean="0">
                <a:latin typeface="Arial" pitchFamily="34" charset="0"/>
                <a:cs typeface="Arial" pitchFamily="34" charset="0"/>
              </a:rPr>
              <a:t>After med </a:t>
            </a:r>
            <a:r>
              <a:rPr lang="en-US" sz="800" dirty="0" err="1" smtClean="0">
                <a:latin typeface="Arial" pitchFamily="34" charset="0"/>
                <a:cs typeface="Arial" pitchFamily="34" charset="0"/>
              </a:rPr>
              <a:t>rec</a:t>
            </a:r>
            <a:r>
              <a:rPr lang="en-US" sz="800" dirty="0" smtClean="0">
                <a:latin typeface="Arial" pitchFamily="34" charset="0"/>
                <a:cs typeface="Arial" pitchFamily="34" charset="0"/>
              </a:rPr>
              <a:t> is performed, the MA inputs the medication name dose and how the patient takes the med into the active med list.</a:t>
            </a:r>
          </a:p>
          <a:p>
            <a:endParaRPr lang="en-US" sz="800" dirty="0" smtClean="0">
              <a:latin typeface="Arial" pitchFamily="34" charset="0"/>
              <a:cs typeface="Arial" pitchFamily="34" charset="0"/>
            </a:endParaRPr>
          </a:p>
          <a:p>
            <a:r>
              <a:rPr lang="en-US" sz="800" dirty="0" smtClean="0">
                <a:latin typeface="Arial" pitchFamily="34" charset="0"/>
                <a:cs typeface="Arial" pitchFamily="34" charset="0"/>
              </a:rPr>
              <a:t>If a patient does have an active medication list, the MA will perform a med </a:t>
            </a:r>
            <a:r>
              <a:rPr lang="en-US" sz="800" dirty="0" err="1" smtClean="0">
                <a:latin typeface="Arial" pitchFamily="34" charset="0"/>
                <a:cs typeface="Arial" pitchFamily="34" charset="0"/>
              </a:rPr>
              <a:t>rec</a:t>
            </a:r>
            <a:r>
              <a:rPr lang="en-US" sz="800" dirty="0" smtClean="0">
                <a:latin typeface="Arial" pitchFamily="34" charset="0"/>
                <a:cs typeface="Arial" pitchFamily="34" charset="0"/>
              </a:rPr>
              <a:t> using the medication list and updates the list as needed.</a:t>
            </a:r>
          </a:p>
          <a:p>
            <a:endParaRPr lang="en-US" sz="800" dirty="0" smtClean="0">
              <a:latin typeface="Arial" pitchFamily="34" charset="0"/>
              <a:cs typeface="Arial" pitchFamily="34" charset="0"/>
            </a:endParaRPr>
          </a:p>
          <a:p>
            <a:r>
              <a:rPr lang="en-US" sz="800" dirty="0" smtClean="0">
                <a:latin typeface="Arial" pitchFamily="34" charset="0"/>
                <a:cs typeface="Arial" pitchFamily="34" charset="0"/>
              </a:rPr>
              <a:t>This workflow does bring up a practice policy question. If medication changes are made during the visit, who enters the changes in the </a:t>
            </a:r>
            <a:r>
              <a:rPr lang="en-US" sz="800" dirty="0" smtClean="0">
                <a:latin typeface="Arial" pitchFamily="34" charset="0"/>
                <a:cs typeface="Arial" pitchFamily="34" charset="0"/>
              </a:rPr>
              <a:t>EHR</a:t>
            </a:r>
            <a:r>
              <a:rPr lang="en-US" sz="800" dirty="0" smtClean="0">
                <a:latin typeface="Arial" pitchFamily="34" charset="0"/>
                <a:cs typeface="Arial" pitchFamily="34" charset="0"/>
              </a:rPr>
              <a:t>, should it be the clinician or can the MA do it? This question will need to be discussed among your practice. </a:t>
            </a:r>
          </a:p>
          <a:p>
            <a:endParaRPr lang="en-US" sz="800" dirty="0" smtClean="0">
              <a:latin typeface="Arial" pitchFamily="34" charset="0"/>
              <a:cs typeface="Arial" pitchFamily="34" charset="0"/>
            </a:endParaRPr>
          </a:p>
          <a:p>
            <a:r>
              <a:rPr lang="en-US" sz="800" dirty="0" smtClean="0">
                <a:latin typeface="Arial" pitchFamily="34" charset="0"/>
                <a:cs typeface="Arial" pitchFamily="34" charset="0"/>
              </a:rPr>
              <a:t>In our example workflow, the clinician updates the EHR after making a change to the medications. If your practice would rather delegate this responsibility to an MA or nurse, the Clinician would have to approve a </a:t>
            </a:r>
            <a:r>
              <a:rPr lang="en-US" sz="800" dirty="0" smtClean="0">
                <a:latin typeface="Arial" pitchFamily="34" charset="0"/>
                <a:cs typeface="Arial" pitchFamily="34" charset="0"/>
              </a:rPr>
              <a:t>medication </a:t>
            </a:r>
            <a:r>
              <a:rPr lang="en-US" sz="800" dirty="0" smtClean="0">
                <a:latin typeface="Arial" pitchFamily="34" charset="0"/>
                <a:cs typeface="Arial" pitchFamily="34" charset="0"/>
              </a:rPr>
              <a:t>change and then somehow let the MA or nurse know that a change has been made.</a:t>
            </a:r>
          </a:p>
          <a:p>
            <a:endParaRPr lang="en-US" sz="800" dirty="0" smtClean="0">
              <a:latin typeface="Arial" pitchFamily="34" charset="0"/>
              <a:cs typeface="Arial" pitchFamily="34" charset="0"/>
            </a:endParaRPr>
          </a:p>
          <a:p>
            <a:r>
              <a:rPr lang="en-US" sz="800" dirty="0" smtClean="0">
                <a:latin typeface="Arial" pitchFamily="34" charset="0"/>
                <a:cs typeface="Arial" pitchFamily="34" charset="0"/>
              </a:rPr>
              <a:t>Ideally after the visit, the MA or Clinician would print out the medication list with all the changes, hand it to the patient and then someone of the health care team would close the loop with the patient and check if they know how to take their medications. </a:t>
            </a:r>
          </a:p>
          <a:p>
            <a:endParaRPr lang="en-US" sz="800" dirty="0" smtClean="0">
              <a:latin typeface="Arial" pitchFamily="34" charset="0"/>
              <a:cs typeface="Arial" pitchFamily="34" charset="0"/>
            </a:endParaRPr>
          </a:p>
          <a:p>
            <a:r>
              <a:rPr lang="en-US" sz="800" dirty="0" smtClean="0">
                <a:latin typeface="Arial" pitchFamily="34" charset="0"/>
                <a:cs typeface="Arial" pitchFamily="34" charset="0"/>
              </a:rPr>
              <a:t>Again, this workflow will require a level of comfort with computers, and possibly typing out medication names, dosages, and instructions. Some of these things can be turned into structured data in </a:t>
            </a:r>
            <a:r>
              <a:rPr lang="en-US" sz="800" dirty="0" smtClean="0">
                <a:latin typeface="Arial" pitchFamily="34" charset="0"/>
                <a:cs typeface="Arial" pitchFamily="34" charset="0"/>
              </a:rPr>
              <a:t>EHR</a:t>
            </a:r>
            <a:r>
              <a:rPr lang="en-US" sz="800" dirty="0" smtClean="0">
                <a:latin typeface="Arial" pitchFamily="34" charset="0"/>
                <a:cs typeface="Arial" pitchFamily="34" charset="0"/>
              </a:rPr>
              <a:t>, which means MAs and Clinicians can select the drug name, dose, etc from a drop list of options, but sometimes these lists can get unwieldy. Your practice will need to decide if everything will be typed or if you want to use structured data. </a:t>
            </a:r>
          </a:p>
          <a:p>
            <a:endParaRPr lang="en-US" sz="800" dirty="0" smtClean="0">
              <a:latin typeface="Arial" pitchFamily="34" charset="0"/>
              <a:cs typeface="Arial" pitchFamily="34" charset="0"/>
            </a:endParaRPr>
          </a:p>
          <a:p>
            <a:endParaRPr lang="en-US" sz="700" dirty="0" smtClean="0"/>
          </a:p>
        </p:txBody>
      </p:sp>
      <p:sp>
        <p:nvSpPr>
          <p:cNvPr id="65540" name="Slide Number Placeholder 3"/>
          <p:cNvSpPr>
            <a:spLocks noGrp="1"/>
          </p:cNvSpPr>
          <p:nvPr>
            <p:ph type="sldNum" sz="quarter" idx="5"/>
          </p:nvPr>
        </p:nvSpPr>
        <p:spPr bwMode="auto">
          <a:noFill/>
          <a:ln>
            <a:miter lim="800000"/>
            <a:headEnd/>
            <a:tailEnd/>
          </a:ln>
        </p:spPr>
        <p:txBody>
          <a:bodyPr/>
          <a:lstStyle/>
          <a:p>
            <a:fld id="{9748594C-5C07-42E9-B25A-E6E8715DF32E}" type="slidenum">
              <a:rPr lang="en-US"/>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a:normAutofit lnSpcReduction="10000"/>
          </a:bodyPr>
          <a:lstStyle/>
          <a:p>
            <a:pPr>
              <a:lnSpc>
                <a:spcPct val="90000"/>
              </a:lnSpc>
            </a:pPr>
            <a:r>
              <a:rPr lang="en-US" dirty="0" smtClean="0">
                <a:latin typeface="Arial" pitchFamily="34" charset="0"/>
                <a:cs typeface="Arial" pitchFamily="34" charset="0"/>
              </a:rPr>
              <a:t>Another workflow that can happen during the rooming process is maintaining active allergy lists. </a:t>
            </a:r>
          </a:p>
          <a:p>
            <a:pPr>
              <a:lnSpc>
                <a:spcPct val="90000"/>
              </a:lnSpc>
            </a:pPr>
            <a:endParaRPr lang="en-US" dirty="0" smtClean="0">
              <a:latin typeface="Arial" pitchFamily="34" charset="0"/>
              <a:cs typeface="Arial" pitchFamily="34" charset="0"/>
            </a:endParaRPr>
          </a:p>
          <a:p>
            <a:pPr>
              <a:lnSpc>
                <a:spcPct val="90000"/>
              </a:lnSpc>
            </a:pPr>
            <a:r>
              <a:rPr lang="en-US" dirty="0" smtClean="0">
                <a:latin typeface="Arial" pitchFamily="34" charset="0"/>
                <a:cs typeface="Arial" pitchFamily="34" charset="0"/>
              </a:rPr>
              <a:t>After the patient is roomed, the MA will need to open up the patient’s active allergy list. If there is not a list present, the MA will need to ask the patient if they have any allergies to anything. The MA will then input the allergies into the patient’s allergy list.</a:t>
            </a:r>
          </a:p>
          <a:p>
            <a:pPr>
              <a:lnSpc>
                <a:spcPct val="90000"/>
              </a:lnSpc>
            </a:pPr>
            <a:endParaRPr lang="en-US" dirty="0" smtClean="0">
              <a:latin typeface="Arial" pitchFamily="34" charset="0"/>
              <a:cs typeface="Arial" pitchFamily="34" charset="0"/>
            </a:endParaRPr>
          </a:p>
          <a:p>
            <a:pPr>
              <a:lnSpc>
                <a:spcPct val="90000"/>
              </a:lnSpc>
            </a:pPr>
            <a:r>
              <a:rPr lang="en-US" dirty="0" smtClean="0">
                <a:latin typeface="Arial" pitchFamily="34" charset="0"/>
                <a:cs typeface="Arial" pitchFamily="34" charset="0"/>
              </a:rPr>
              <a:t>If the patient does have an allergy list, the MA can review the listed allergies with the patient and then ask if the patient may have developed any new allergies since the last visit. If the patient has new allergies, the MA will update it in the computer, if not, the allergy list is up to date.</a:t>
            </a:r>
          </a:p>
          <a:p>
            <a:pPr>
              <a:lnSpc>
                <a:spcPct val="90000"/>
              </a:lnSpc>
            </a:pPr>
            <a:endParaRPr lang="en-US" dirty="0" smtClean="0">
              <a:latin typeface="Arial" pitchFamily="34" charset="0"/>
              <a:cs typeface="Arial" pitchFamily="34" charset="0"/>
            </a:endParaRPr>
          </a:p>
          <a:p>
            <a:pPr>
              <a:lnSpc>
                <a:spcPct val="90000"/>
              </a:lnSpc>
            </a:pPr>
            <a:r>
              <a:rPr lang="en-US" dirty="0" smtClean="0">
                <a:latin typeface="Arial" pitchFamily="34" charset="0"/>
                <a:cs typeface="Arial" pitchFamily="34" charset="0"/>
              </a:rPr>
              <a:t>Maintaining the allergy list can be done at every visit.</a:t>
            </a:r>
          </a:p>
          <a:p>
            <a:pPr>
              <a:lnSpc>
                <a:spcPct val="90000"/>
              </a:lnSpc>
            </a:pPr>
            <a:endParaRPr lang="en-US" dirty="0" smtClean="0">
              <a:latin typeface="Arial" pitchFamily="34" charset="0"/>
              <a:cs typeface="Arial" pitchFamily="34" charset="0"/>
            </a:endParaRPr>
          </a:p>
          <a:p>
            <a:pPr>
              <a:lnSpc>
                <a:spcPct val="90000"/>
              </a:lnSpc>
            </a:pPr>
            <a:r>
              <a:rPr lang="en-US" dirty="0" smtClean="0">
                <a:latin typeface="Arial" pitchFamily="34" charset="0"/>
                <a:cs typeface="Arial" pitchFamily="34" charset="0"/>
              </a:rPr>
              <a:t>This workflow is not that different using a paper allergy list or a computerized allergy list, it’s just entered in a different medium. Again this process will require training  non clinician staff to be comfortable entering data into the computer. Similar to entering in medications in the “maintain active medication list” workflow, practices will need to partially use structured data for allergies, so staff can choose an allergy amongst of things. </a:t>
            </a:r>
          </a:p>
          <a:p>
            <a:pPr>
              <a:lnSpc>
                <a:spcPct val="90000"/>
              </a:lnSpc>
            </a:pPr>
            <a:endParaRPr lang="en-US" dirty="0" smtClean="0">
              <a:latin typeface="Arial" pitchFamily="34" charset="0"/>
              <a:cs typeface="Arial" pitchFamily="34" charset="0"/>
            </a:endParaRPr>
          </a:p>
          <a:p>
            <a:pPr>
              <a:lnSpc>
                <a:spcPct val="90000"/>
              </a:lnSpc>
            </a:pPr>
            <a:r>
              <a:rPr lang="en-US" dirty="0" smtClean="0">
                <a:latin typeface="Arial" pitchFamily="34" charset="0"/>
                <a:cs typeface="Arial" pitchFamily="34" charset="0"/>
              </a:rPr>
              <a:t>If your practice has a policy to ask about allergies at every visit, that same policy should apply when you have an </a:t>
            </a:r>
            <a:r>
              <a:rPr lang="en-US" dirty="0" smtClean="0">
                <a:latin typeface="Arial" pitchFamily="34" charset="0"/>
                <a:cs typeface="Arial" pitchFamily="34" charset="0"/>
              </a:rPr>
              <a:t>EHR</a:t>
            </a:r>
            <a:r>
              <a:rPr lang="en-US" dirty="0" smtClean="0">
                <a:latin typeface="Arial" pitchFamily="34" charset="0"/>
                <a:cs typeface="Arial" pitchFamily="34" charset="0"/>
              </a:rPr>
              <a:t>. </a:t>
            </a:r>
          </a:p>
          <a:p>
            <a:pPr>
              <a:lnSpc>
                <a:spcPct val="90000"/>
              </a:lnSpc>
            </a:pPr>
            <a:endParaRPr lang="en-US" dirty="0" smtClean="0"/>
          </a:p>
        </p:txBody>
      </p:sp>
      <p:sp>
        <p:nvSpPr>
          <p:cNvPr id="67588" name="Slide Number Placeholder 3"/>
          <p:cNvSpPr>
            <a:spLocks noGrp="1"/>
          </p:cNvSpPr>
          <p:nvPr>
            <p:ph type="sldNum" sz="quarter" idx="5"/>
          </p:nvPr>
        </p:nvSpPr>
        <p:spPr bwMode="auto">
          <a:noFill/>
          <a:ln>
            <a:miter lim="800000"/>
            <a:headEnd/>
            <a:tailEnd/>
          </a:ln>
        </p:spPr>
        <p:txBody>
          <a:bodyPr/>
          <a:lstStyle/>
          <a:p>
            <a:fld id="{243F89E3-5CBF-48EB-B12E-E33564106FF6}" type="slidenum">
              <a:rPr lang="en-US"/>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a:normAutofit fontScale="85000" lnSpcReduction="20000"/>
          </a:bodyPr>
          <a:lstStyle/>
          <a:p>
            <a:r>
              <a:rPr lang="en-US" dirty="0" smtClean="0">
                <a:latin typeface="Arial" pitchFamily="34" charset="0"/>
                <a:cs typeface="Arial" pitchFamily="34" charset="0"/>
              </a:rPr>
              <a:t>To meet meaningful use, smoking status will need to be captured as structured data for 50% of all patients 13 years or older at least once during the reporting period. </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This workflow would also take place during the rooming process by an MA or nurse. </a:t>
            </a:r>
          </a:p>
          <a:p>
            <a:endParaRPr lang="en-US" dirty="0" smtClean="0">
              <a:latin typeface="Arial" pitchFamily="34" charset="0"/>
              <a:cs typeface="Arial" pitchFamily="34" charset="0"/>
            </a:endParaRPr>
          </a:p>
          <a:p>
            <a:r>
              <a:rPr lang="en-US" dirty="0" smtClean="0">
                <a:latin typeface="Arial" pitchFamily="34" charset="0"/>
                <a:cs typeface="Arial" pitchFamily="34" charset="0"/>
              </a:rPr>
              <a:t>Once the patient is roomed, the MA needs to first figure out if the patient should be screened. Meaningful use only requires patients who are 13 years and older to have this question asked.  If the patient is not 13 or up, smoking status does not need to be documented.  </a:t>
            </a:r>
          </a:p>
          <a:p>
            <a:endParaRPr lang="en-US" dirty="0" smtClean="0">
              <a:latin typeface="Arial" pitchFamily="34" charset="0"/>
              <a:cs typeface="Arial" pitchFamily="34" charset="0"/>
            </a:endParaRPr>
          </a:p>
          <a:p>
            <a:r>
              <a:rPr lang="en-US" dirty="0" smtClean="0">
                <a:latin typeface="Arial" pitchFamily="34" charset="0"/>
                <a:cs typeface="Arial" pitchFamily="34" charset="0"/>
              </a:rPr>
              <a:t>If the patient is 13 year or older, the MA should check when the last time it was asked. The reporting period is about one year, so patients 13 and up need to be asked this question at least once a year. If the patient’s smoking status has been asked within the last year, nothing has to be done. But if the </a:t>
            </a:r>
            <a:r>
              <a:rPr lang="en-US" dirty="0" err="1" smtClean="0">
                <a:latin typeface="Arial" pitchFamily="34" charset="0"/>
                <a:cs typeface="Arial" pitchFamily="34" charset="0"/>
              </a:rPr>
              <a:t>smkoing</a:t>
            </a:r>
            <a:r>
              <a:rPr lang="en-US" dirty="0" smtClean="0">
                <a:latin typeface="Arial" pitchFamily="34" charset="0"/>
                <a:cs typeface="Arial" pitchFamily="34" charset="0"/>
              </a:rPr>
              <a:t> status has not been recorded, the MA will ask the patient if they smoke and then they will document it in the </a:t>
            </a:r>
            <a:r>
              <a:rPr lang="en-US" dirty="0" smtClean="0">
                <a:latin typeface="Arial" pitchFamily="34" charset="0"/>
                <a:cs typeface="Arial" pitchFamily="34" charset="0"/>
              </a:rPr>
              <a:t>EHR</a:t>
            </a:r>
            <a:r>
              <a:rPr lang="en-US" dirty="0" smtClean="0">
                <a:latin typeface="Arial" pitchFamily="34" charset="0"/>
                <a:cs typeface="Arial" pitchFamily="34" charset="0"/>
              </a:rPr>
              <a:t>. </a:t>
            </a:r>
          </a:p>
          <a:p>
            <a:endParaRPr lang="en-US" dirty="0" smtClean="0">
              <a:latin typeface="Arial" pitchFamily="34" charset="0"/>
              <a:cs typeface="Arial" pitchFamily="34" charset="0"/>
            </a:endParaRPr>
          </a:p>
          <a:p>
            <a:r>
              <a:rPr lang="en-US" dirty="0" smtClean="0">
                <a:latin typeface="Arial" pitchFamily="34" charset="0"/>
                <a:cs typeface="Arial" pitchFamily="34" charset="0"/>
              </a:rPr>
              <a:t>Having this workflow in mind, practices can think about what functions they want for their EHR. This is an area where practices can ask  their EHR vendor if it is possible for the smoking question not to appear until patient’s turn 13 or have an alert when the smoking status was asked 10 months ago or other features that let the MA know that it needs to be asked and </a:t>
            </a:r>
            <a:r>
              <a:rPr lang="en-US" dirty="0" smtClean="0">
                <a:latin typeface="Arial" pitchFamily="34" charset="0"/>
                <a:cs typeface="Arial" pitchFamily="34" charset="0"/>
              </a:rPr>
              <a:t>documented</a:t>
            </a:r>
            <a:r>
              <a:rPr lang="en-US" dirty="0" smtClean="0">
                <a:latin typeface="Arial" pitchFamily="34" charset="0"/>
                <a:cs typeface="Arial" pitchFamily="34" charset="0"/>
              </a:rPr>
              <a:t>.</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This workflow is purely about documenting the smoking status in the computer. A separate smoking cessation workflow  will need to be created to deal with patients who answer “yes” to the question if they smoke.</a:t>
            </a:r>
          </a:p>
          <a:p>
            <a:endParaRPr lang="en-US" dirty="0" smtClean="0"/>
          </a:p>
          <a:p>
            <a:endParaRPr lang="en-US" dirty="0" smtClean="0"/>
          </a:p>
          <a:p>
            <a:endParaRPr lang="en-US" dirty="0" smtClean="0"/>
          </a:p>
          <a:p>
            <a:r>
              <a:rPr lang="en-US" dirty="0" smtClean="0"/>
              <a:t> </a:t>
            </a:r>
          </a:p>
        </p:txBody>
      </p:sp>
      <p:sp>
        <p:nvSpPr>
          <p:cNvPr id="69636" name="Slide Number Placeholder 3"/>
          <p:cNvSpPr>
            <a:spLocks noGrp="1"/>
          </p:cNvSpPr>
          <p:nvPr>
            <p:ph type="sldNum" sz="quarter" idx="5"/>
          </p:nvPr>
        </p:nvSpPr>
        <p:spPr bwMode="auto">
          <a:noFill/>
          <a:ln>
            <a:miter lim="800000"/>
            <a:headEnd/>
            <a:tailEnd/>
          </a:ln>
        </p:spPr>
        <p:txBody>
          <a:bodyPr/>
          <a:lstStyle/>
          <a:p>
            <a:fld id="{93D86574-BAB4-462F-805E-46C3D36E2434}" type="slidenum">
              <a:rPr lang="en-US"/>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a:normAutofit fontScale="92500" lnSpcReduction="10000"/>
          </a:bodyPr>
          <a:lstStyle/>
          <a:p>
            <a:pPr>
              <a:lnSpc>
                <a:spcPct val="110000"/>
              </a:lnSpc>
              <a:spcBef>
                <a:spcPts val="0"/>
              </a:spcBef>
            </a:pPr>
            <a:r>
              <a:rPr lang="en-US" sz="900" dirty="0" smtClean="0">
                <a:latin typeface="Arial" pitchFamily="34" charset="0"/>
                <a:cs typeface="Arial" pitchFamily="34" charset="0"/>
              </a:rPr>
              <a:t>A workflow that may be entirely new for some practices is giving patients a clinical summary  after the visit.</a:t>
            </a:r>
          </a:p>
          <a:p>
            <a:pPr>
              <a:lnSpc>
                <a:spcPct val="110000"/>
              </a:lnSpc>
              <a:spcBef>
                <a:spcPts val="0"/>
              </a:spcBef>
            </a:pPr>
            <a:endParaRPr lang="en-US" sz="900" dirty="0" smtClean="0">
              <a:latin typeface="Arial" pitchFamily="34" charset="0"/>
              <a:cs typeface="Arial" pitchFamily="34" charset="0"/>
            </a:endParaRPr>
          </a:p>
          <a:p>
            <a:pPr>
              <a:lnSpc>
                <a:spcPct val="110000"/>
              </a:lnSpc>
              <a:spcBef>
                <a:spcPts val="0"/>
              </a:spcBef>
            </a:pPr>
            <a:r>
              <a:rPr lang="en-US" sz="900" dirty="0" smtClean="0">
                <a:latin typeface="Arial" pitchFamily="34" charset="0"/>
                <a:cs typeface="Arial" pitchFamily="34" charset="0"/>
              </a:rPr>
              <a:t>Practices will need to provide a clinical summary, or an after visit summary, to the patient within 3 business days after the visit concludes for more than 50% of al office visits. </a:t>
            </a:r>
          </a:p>
          <a:p>
            <a:pPr>
              <a:lnSpc>
                <a:spcPct val="110000"/>
              </a:lnSpc>
              <a:spcBef>
                <a:spcPts val="0"/>
              </a:spcBef>
            </a:pPr>
            <a:endParaRPr lang="en-US" sz="900" dirty="0" smtClean="0">
              <a:latin typeface="Arial" pitchFamily="34" charset="0"/>
              <a:cs typeface="Arial" pitchFamily="34" charset="0"/>
            </a:endParaRPr>
          </a:p>
          <a:p>
            <a:pPr>
              <a:lnSpc>
                <a:spcPct val="110000"/>
              </a:lnSpc>
              <a:spcBef>
                <a:spcPts val="0"/>
              </a:spcBef>
            </a:pPr>
            <a:r>
              <a:rPr lang="en-US" sz="900" dirty="0" smtClean="0">
                <a:latin typeface="Arial" pitchFamily="34" charset="0"/>
                <a:cs typeface="Arial" pitchFamily="34" charset="0"/>
              </a:rPr>
              <a:t>This workflow begins after the Clinician has finished seeing a patient. This workflow is dependent on the Clinician finishing their progress note in a timely manner. If the Clinician finishes the progress note by the end of the visit or a few minutes after the visit,  the clinical summary can be given to the patient before they walk out of the building.  </a:t>
            </a:r>
          </a:p>
          <a:p>
            <a:pPr>
              <a:lnSpc>
                <a:spcPct val="110000"/>
              </a:lnSpc>
              <a:spcBef>
                <a:spcPts val="0"/>
              </a:spcBef>
            </a:pPr>
            <a:endParaRPr lang="en-US" sz="900" dirty="0" smtClean="0">
              <a:latin typeface="Arial" pitchFamily="34" charset="0"/>
              <a:cs typeface="Arial" pitchFamily="34" charset="0"/>
            </a:endParaRPr>
          </a:p>
          <a:p>
            <a:pPr>
              <a:lnSpc>
                <a:spcPct val="110000"/>
              </a:lnSpc>
              <a:spcBef>
                <a:spcPts val="0"/>
              </a:spcBef>
            </a:pPr>
            <a:r>
              <a:rPr lang="en-US" sz="900" dirty="0" smtClean="0">
                <a:latin typeface="Arial" pitchFamily="34" charset="0"/>
                <a:cs typeface="Arial" pitchFamily="34" charset="0"/>
              </a:rPr>
              <a:t>In our example, if the Clinician does finish charting, the next step is to see if the patient requires some type of procedure from a MA or a nurse like an injection. If the patient does not need anything </a:t>
            </a:r>
            <a:r>
              <a:rPr lang="en-US" sz="900" dirty="0" err="1" smtClean="0">
                <a:latin typeface="Arial" pitchFamily="34" charset="0"/>
                <a:cs typeface="Arial" pitchFamily="34" charset="0"/>
              </a:rPr>
              <a:t>furtherr</a:t>
            </a:r>
            <a:r>
              <a:rPr lang="en-US" sz="900" dirty="0" smtClean="0">
                <a:latin typeface="Arial" pitchFamily="34" charset="0"/>
                <a:cs typeface="Arial" pitchFamily="34" charset="0"/>
              </a:rPr>
              <a:t>, the MA or nurse can just print the clinical summary and hand it to the patient and the patient leaves with their summary in hand. If a procedure is needed, the ma or nurse performs the </a:t>
            </a:r>
            <a:r>
              <a:rPr lang="en-US" sz="900" dirty="0" err="1" smtClean="0">
                <a:latin typeface="Arial" pitchFamily="34" charset="0"/>
                <a:cs typeface="Arial" pitchFamily="34" charset="0"/>
              </a:rPr>
              <a:t>procdure</a:t>
            </a:r>
            <a:r>
              <a:rPr lang="en-US" sz="900" dirty="0" smtClean="0">
                <a:latin typeface="Arial" pitchFamily="34" charset="0"/>
                <a:cs typeface="Arial" pitchFamily="34" charset="0"/>
              </a:rPr>
              <a:t> and </a:t>
            </a:r>
            <a:r>
              <a:rPr lang="en-US" sz="900" dirty="0" err="1" smtClean="0">
                <a:latin typeface="Arial" pitchFamily="34" charset="0"/>
                <a:cs typeface="Arial" pitchFamily="34" charset="0"/>
              </a:rPr>
              <a:t>docuemnts</a:t>
            </a:r>
            <a:r>
              <a:rPr lang="en-US" sz="900" dirty="0" smtClean="0">
                <a:latin typeface="Arial" pitchFamily="34" charset="0"/>
                <a:cs typeface="Arial" pitchFamily="34" charset="0"/>
              </a:rPr>
              <a:t> accordingly and then prints and hands the clinical </a:t>
            </a:r>
            <a:r>
              <a:rPr lang="en-US" sz="900" dirty="0" err="1" smtClean="0">
                <a:latin typeface="Arial" pitchFamily="34" charset="0"/>
                <a:cs typeface="Arial" pitchFamily="34" charset="0"/>
              </a:rPr>
              <a:t>sumary</a:t>
            </a:r>
            <a:r>
              <a:rPr lang="en-US" sz="900" dirty="0" smtClean="0">
                <a:latin typeface="Arial" pitchFamily="34" charset="0"/>
                <a:cs typeface="Arial" pitchFamily="34" charset="0"/>
              </a:rPr>
              <a:t> to the patient.</a:t>
            </a:r>
          </a:p>
          <a:p>
            <a:pPr>
              <a:lnSpc>
                <a:spcPct val="110000"/>
              </a:lnSpc>
              <a:spcBef>
                <a:spcPts val="0"/>
              </a:spcBef>
            </a:pPr>
            <a:endParaRPr lang="en-US" sz="900" dirty="0" smtClean="0">
              <a:latin typeface="Arial" pitchFamily="34" charset="0"/>
              <a:cs typeface="Arial" pitchFamily="34" charset="0"/>
            </a:endParaRPr>
          </a:p>
          <a:p>
            <a:pPr>
              <a:lnSpc>
                <a:spcPct val="110000"/>
              </a:lnSpc>
              <a:spcBef>
                <a:spcPts val="0"/>
              </a:spcBef>
            </a:pPr>
            <a:r>
              <a:rPr lang="en-US" sz="900" dirty="0" smtClean="0">
                <a:latin typeface="Arial" pitchFamily="34" charset="0"/>
                <a:cs typeface="Arial" pitchFamily="34" charset="0"/>
              </a:rPr>
              <a:t>However, if the Clinician does not finish the note before the patient walks out of the building,  the Clinician will need to finish the note  within 3 business days. The Clinician would also have to notify the MA or nurse that a note is complete. After the ma has been notified, the ma needs to make a decision as to how the note will be delivered to the patient.</a:t>
            </a:r>
          </a:p>
          <a:p>
            <a:pPr>
              <a:lnSpc>
                <a:spcPct val="110000"/>
              </a:lnSpc>
              <a:spcBef>
                <a:spcPts val="0"/>
              </a:spcBef>
            </a:pPr>
            <a:endParaRPr lang="en-US" sz="900" dirty="0" smtClean="0">
              <a:latin typeface="Arial" pitchFamily="34" charset="0"/>
              <a:cs typeface="Arial" pitchFamily="34" charset="0"/>
            </a:endParaRPr>
          </a:p>
          <a:p>
            <a:pPr>
              <a:lnSpc>
                <a:spcPct val="110000"/>
              </a:lnSpc>
              <a:spcBef>
                <a:spcPts val="0"/>
              </a:spcBef>
            </a:pPr>
            <a:r>
              <a:rPr lang="en-US" sz="900" dirty="0" smtClean="0">
                <a:latin typeface="Arial" pitchFamily="34" charset="0"/>
                <a:cs typeface="Arial" pitchFamily="34" charset="0"/>
              </a:rPr>
              <a:t>For most practices, mailing the print out of the patient visit summary will be the easiest way for the patient to receive the summary. If your practice has  the resources to purchase a patient portal, the clinical summary could be delivered to a patient’s portal in a secure manner.</a:t>
            </a:r>
          </a:p>
          <a:p>
            <a:pPr>
              <a:lnSpc>
                <a:spcPct val="110000"/>
              </a:lnSpc>
              <a:spcBef>
                <a:spcPts val="0"/>
              </a:spcBef>
            </a:pPr>
            <a:endParaRPr lang="en-US" sz="900" dirty="0" smtClean="0">
              <a:latin typeface="Arial" pitchFamily="34" charset="0"/>
              <a:cs typeface="Arial" pitchFamily="34" charset="0"/>
            </a:endParaRPr>
          </a:p>
          <a:p>
            <a:pPr>
              <a:lnSpc>
                <a:spcPct val="110000"/>
              </a:lnSpc>
              <a:spcBef>
                <a:spcPts val="0"/>
              </a:spcBef>
            </a:pPr>
            <a:r>
              <a:rPr lang="en-US" sz="900" dirty="0" smtClean="0">
                <a:latin typeface="Arial" pitchFamily="34" charset="0"/>
                <a:cs typeface="Arial" pitchFamily="34" charset="0"/>
              </a:rPr>
              <a:t>In this example, we have the MA printing out the note and giving it to the patient  if the Clinician </a:t>
            </a:r>
            <a:r>
              <a:rPr lang="en-US" sz="900" dirty="0" err="1" smtClean="0">
                <a:latin typeface="Arial" pitchFamily="34" charset="0"/>
                <a:cs typeface="Arial" pitchFamily="34" charset="0"/>
              </a:rPr>
              <a:t>finnishes</a:t>
            </a:r>
            <a:r>
              <a:rPr lang="en-US" sz="900" dirty="0" smtClean="0">
                <a:latin typeface="Arial" pitchFamily="34" charset="0"/>
                <a:cs typeface="Arial" pitchFamily="34" charset="0"/>
              </a:rPr>
              <a:t> the note before the patient leaves. Some practices may just have the Clinician print the note out and hand it to the patient to prevent handing off the task to another person. </a:t>
            </a:r>
          </a:p>
          <a:p>
            <a:pPr>
              <a:lnSpc>
                <a:spcPct val="110000"/>
              </a:lnSpc>
              <a:spcBef>
                <a:spcPts val="0"/>
              </a:spcBef>
            </a:pPr>
            <a:endParaRPr lang="en-US" sz="900" dirty="0" smtClean="0">
              <a:latin typeface="Arial" pitchFamily="34" charset="0"/>
              <a:cs typeface="Arial" pitchFamily="34" charset="0"/>
            </a:endParaRPr>
          </a:p>
          <a:p>
            <a:pPr>
              <a:lnSpc>
                <a:spcPct val="110000"/>
              </a:lnSpc>
              <a:spcBef>
                <a:spcPts val="0"/>
              </a:spcBef>
            </a:pPr>
            <a:r>
              <a:rPr lang="en-US" sz="900" dirty="0" smtClean="0">
                <a:latin typeface="Arial" pitchFamily="34" charset="0"/>
                <a:cs typeface="Arial" pitchFamily="34" charset="0"/>
              </a:rPr>
              <a:t>Some other things to consider about this workflow is having someone explain the plan in the clinical summary to the patient. Although the meaningful use objective is to make sure that a patient </a:t>
            </a:r>
            <a:r>
              <a:rPr lang="en-US" sz="900" dirty="0" err="1" smtClean="0">
                <a:latin typeface="Arial" pitchFamily="34" charset="0"/>
                <a:cs typeface="Arial" pitchFamily="34" charset="0"/>
              </a:rPr>
              <a:t>recieves</a:t>
            </a:r>
            <a:r>
              <a:rPr lang="en-US" sz="900" dirty="0" smtClean="0">
                <a:latin typeface="Arial" pitchFamily="34" charset="0"/>
                <a:cs typeface="Arial" pitchFamily="34" charset="0"/>
              </a:rPr>
              <a:t> a summary within 3 business days, having someone, either the Clinician or an MA actually explain the note with the patient can improve  the care the quality of care the patient receives. </a:t>
            </a:r>
          </a:p>
        </p:txBody>
      </p:sp>
      <p:sp>
        <p:nvSpPr>
          <p:cNvPr id="71684" name="Slide Number Placeholder 3"/>
          <p:cNvSpPr>
            <a:spLocks noGrp="1"/>
          </p:cNvSpPr>
          <p:nvPr>
            <p:ph type="sldNum" sz="quarter" idx="5"/>
          </p:nvPr>
        </p:nvSpPr>
        <p:spPr bwMode="auto">
          <a:noFill/>
          <a:ln>
            <a:miter lim="800000"/>
            <a:headEnd/>
            <a:tailEnd/>
          </a:ln>
        </p:spPr>
        <p:txBody>
          <a:bodyPr/>
          <a:lstStyle/>
          <a:p>
            <a:fld id="{9521F9C5-FC93-4EFE-A22C-8A66E75488AE}" type="slidenum">
              <a:rPr lang="en-US"/>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xfrm>
            <a:off x="228600" y="4267200"/>
            <a:ext cx="6629400" cy="5029200"/>
          </a:xfrm>
          <a:noFill/>
        </p:spPr>
        <p:txBody>
          <a:bodyPr>
            <a:normAutofit fontScale="40000" lnSpcReduction="20000"/>
          </a:bodyPr>
          <a:lstStyle/>
          <a:p>
            <a:pPr>
              <a:lnSpc>
                <a:spcPct val="120000"/>
              </a:lnSpc>
              <a:spcBef>
                <a:spcPts val="0"/>
              </a:spcBef>
            </a:pPr>
            <a:r>
              <a:rPr lang="en-US" sz="2000" dirty="0" smtClean="0">
                <a:latin typeface="Arial" pitchFamily="34" charset="0"/>
                <a:cs typeface="Arial" pitchFamily="34" charset="0"/>
              </a:rPr>
              <a:t>Another meaningful use objective that practices will need to meet is they will need to use their HER to report clinical quality measures to CMS or states.</a:t>
            </a:r>
          </a:p>
          <a:p>
            <a:pPr>
              <a:lnSpc>
                <a:spcPct val="120000"/>
              </a:lnSpc>
              <a:spcBef>
                <a:spcPts val="0"/>
              </a:spcBef>
            </a:pPr>
            <a:endParaRPr lang="en-US" sz="2000" dirty="0" smtClean="0">
              <a:latin typeface="Arial" pitchFamily="34" charset="0"/>
              <a:cs typeface="Arial" pitchFamily="34" charset="0"/>
            </a:endParaRPr>
          </a:p>
          <a:p>
            <a:pPr>
              <a:lnSpc>
                <a:spcPct val="120000"/>
              </a:lnSpc>
              <a:spcBef>
                <a:spcPts val="0"/>
              </a:spcBef>
            </a:pPr>
            <a:r>
              <a:rPr lang="en-US" sz="2000" dirty="0" smtClean="0">
                <a:latin typeface="Arial" pitchFamily="34" charset="0"/>
                <a:cs typeface="Arial" pitchFamily="34" charset="0"/>
              </a:rPr>
              <a:t>In the paper chart world, performance on clinical quality measures was accomplished through chart audit. Some practices may remember CMS representatives coming to your office, and then someone would pull x amount of charts for the representatives to review and these people would lock themselves in a room somewhere combing through all of the charts. </a:t>
            </a:r>
          </a:p>
          <a:p>
            <a:pPr>
              <a:lnSpc>
                <a:spcPct val="120000"/>
              </a:lnSpc>
              <a:spcBef>
                <a:spcPts val="0"/>
              </a:spcBef>
            </a:pPr>
            <a:endParaRPr lang="en-US" sz="2000" dirty="0" smtClean="0">
              <a:latin typeface="Arial" pitchFamily="34" charset="0"/>
              <a:cs typeface="Arial" pitchFamily="34" charset="0"/>
            </a:endParaRPr>
          </a:p>
          <a:p>
            <a:pPr>
              <a:lnSpc>
                <a:spcPct val="120000"/>
              </a:lnSpc>
              <a:spcBef>
                <a:spcPts val="0"/>
              </a:spcBef>
            </a:pPr>
            <a:r>
              <a:rPr lang="en-US" sz="2000" dirty="0" smtClean="0">
                <a:latin typeface="Arial" pitchFamily="34" charset="0"/>
                <a:cs typeface="Arial" pitchFamily="34" charset="0"/>
              </a:rPr>
              <a:t>Needless to say, gathering data on clinical quality was very time consuming and may have potentially been biased if the charts that happened to be pulled belonged to patients who were in good control of their respective conditions.</a:t>
            </a:r>
          </a:p>
          <a:p>
            <a:pPr>
              <a:lnSpc>
                <a:spcPct val="120000"/>
              </a:lnSpc>
              <a:spcBef>
                <a:spcPts val="0"/>
              </a:spcBef>
            </a:pPr>
            <a:endParaRPr lang="en-US" sz="2000" dirty="0" smtClean="0">
              <a:latin typeface="Arial" pitchFamily="34" charset="0"/>
              <a:cs typeface="Arial" pitchFamily="34" charset="0"/>
            </a:endParaRPr>
          </a:p>
          <a:p>
            <a:pPr>
              <a:lnSpc>
                <a:spcPct val="120000"/>
              </a:lnSpc>
              <a:spcBef>
                <a:spcPts val="0"/>
              </a:spcBef>
            </a:pPr>
            <a:r>
              <a:rPr lang="en-US" sz="2000" dirty="0" smtClean="0">
                <a:latin typeface="Arial" pitchFamily="34" charset="0"/>
                <a:cs typeface="Arial" pitchFamily="34" charset="0"/>
              </a:rPr>
              <a:t>One advantage of having computerized records is that the EHR can provide a more accurate picture of how your practice is performing on its selected quality measures.</a:t>
            </a:r>
          </a:p>
          <a:p>
            <a:pPr>
              <a:lnSpc>
                <a:spcPct val="120000"/>
              </a:lnSpc>
              <a:spcBef>
                <a:spcPts val="0"/>
              </a:spcBef>
            </a:pPr>
            <a:endParaRPr lang="en-US" sz="2000" dirty="0" smtClean="0">
              <a:latin typeface="Arial" pitchFamily="34" charset="0"/>
              <a:cs typeface="Arial" pitchFamily="34" charset="0"/>
            </a:endParaRPr>
          </a:p>
          <a:p>
            <a:pPr>
              <a:lnSpc>
                <a:spcPct val="120000"/>
              </a:lnSpc>
              <a:spcBef>
                <a:spcPts val="0"/>
              </a:spcBef>
            </a:pPr>
            <a:r>
              <a:rPr lang="en-US" sz="2000" dirty="0" smtClean="0">
                <a:latin typeface="Arial" pitchFamily="34" charset="0"/>
                <a:cs typeface="Arial" pitchFamily="34" charset="0"/>
              </a:rPr>
              <a:t>This flowchart is an example of how reporting could look like using the example of % of patients with diabetes with an A1c greater than 9.</a:t>
            </a:r>
          </a:p>
          <a:p>
            <a:pPr>
              <a:lnSpc>
                <a:spcPct val="120000"/>
              </a:lnSpc>
              <a:spcBef>
                <a:spcPts val="0"/>
              </a:spcBef>
            </a:pPr>
            <a:endParaRPr lang="en-US" sz="2000" dirty="0" smtClean="0">
              <a:latin typeface="Arial" pitchFamily="34" charset="0"/>
              <a:cs typeface="Arial" pitchFamily="34" charset="0"/>
            </a:endParaRPr>
          </a:p>
          <a:p>
            <a:pPr>
              <a:lnSpc>
                <a:spcPct val="120000"/>
              </a:lnSpc>
              <a:spcBef>
                <a:spcPts val="0"/>
              </a:spcBef>
            </a:pPr>
            <a:r>
              <a:rPr lang="en-US" sz="2000" dirty="0" smtClean="0">
                <a:latin typeface="Arial" pitchFamily="34" charset="0"/>
                <a:cs typeface="Arial" pitchFamily="34" charset="0"/>
              </a:rPr>
              <a:t>The process begins on a certain date, we chose arbitrarily that this process would begin 7 days before the reporting deadline to give the practice plenty of time to figure out how to do it. This means that the practice should be well aware of when CMS or your state requires the report. </a:t>
            </a:r>
          </a:p>
          <a:p>
            <a:pPr>
              <a:lnSpc>
                <a:spcPct val="120000"/>
              </a:lnSpc>
              <a:spcBef>
                <a:spcPts val="0"/>
              </a:spcBef>
            </a:pPr>
            <a:endParaRPr lang="en-US" sz="2000" dirty="0" smtClean="0">
              <a:latin typeface="Arial" pitchFamily="34" charset="0"/>
              <a:cs typeface="Arial" pitchFamily="34" charset="0"/>
            </a:endParaRPr>
          </a:p>
          <a:p>
            <a:pPr>
              <a:lnSpc>
                <a:spcPct val="120000"/>
              </a:lnSpc>
              <a:spcBef>
                <a:spcPts val="0"/>
              </a:spcBef>
            </a:pPr>
            <a:r>
              <a:rPr lang="en-US" sz="2000" dirty="0" smtClean="0">
                <a:latin typeface="Arial" pitchFamily="34" charset="0"/>
                <a:cs typeface="Arial" pitchFamily="34" charset="0"/>
              </a:rPr>
              <a:t>The main decision point in this process is whether or not your practice has a registry. For those of you unfamiliar with what a registry is, it is a database that contains patient health information. if your practice does not have a registry, speak to your HER vendor about the reporting capabilities of your HER because some come with registry functions like building queries.</a:t>
            </a:r>
          </a:p>
          <a:p>
            <a:pPr>
              <a:lnSpc>
                <a:spcPct val="120000"/>
              </a:lnSpc>
              <a:spcBef>
                <a:spcPts val="0"/>
              </a:spcBef>
            </a:pPr>
            <a:endParaRPr lang="en-US" sz="2000" dirty="0" smtClean="0">
              <a:latin typeface="Arial" pitchFamily="34" charset="0"/>
              <a:cs typeface="Arial" pitchFamily="34" charset="0"/>
            </a:endParaRPr>
          </a:p>
          <a:p>
            <a:pPr>
              <a:lnSpc>
                <a:spcPct val="120000"/>
              </a:lnSpc>
              <a:spcBef>
                <a:spcPts val="0"/>
              </a:spcBef>
            </a:pPr>
            <a:r>
              <a:rPr lang="en-US" sz="2000" dirty="0" smtClean="0">
                <a:latin typeface="Arial" pitchFamily="34" charset="0"/>
                <a:cs typeface="Arial" pitchFamily="34" charset="0"/>
              </a:rPr>
              <a:t>If your practice does have a registry, is someone on your staff data savvy or familiar with data reporting? A practice manager may most likely take this function on, but that is completely up to your practice. If there is not a person familiar with data reporting, your local extension center or your regional extension center may be available to provide training, although this may delay reporting. Your practice may consider training a staff member on data before the EHR arrives. </a:t>
            </a:r>
          </a:p>
          <a:p>
            <a:pPr>
              <a:lnSpc>
                <a:spcPct val="120000"/>
              </a:lnSpc>
              <a:spcBef>
                <a:spcPts val="0"/>
              </a:spcBef>
            </a:pPr>
            <a:endParaRPr lang="en-US" sz="2000" dirty="0" smtClean="0">
              <a:latin typeface="Arial" pitchFamily="34" charset="0"/>
              <a:cs typeface="Arial" pitchFamily="34" charset="0"/>
            </a:endParaRPr>
          </a:p>
          <a:p>
            <a:pPr>
              <a:lnSpc>
                <a:spcPct val="120000"/>
              </a:lnSpc>
              <a:spcBef>
                <a:spcPts val="0"/>
              </a:spcBef>
            </a:pPr>
            <a:r>
              <a:rPr lang="en-US" sz="2000" dirty="0" smtClean="0">
                <a:latin typeface="Arial" pitchFamily="34" charset="0"/>
                <a:cs typeface="Arial" pitchFamily="34" charset="0"/>
              </a:rPr>
              <a:t>Registries can run queries or searches  for a list of patients that fit certain criteria or registries can create reports, which provides statistical information about the patients.  Having pre-made reports in your registry by pass the steps of running queries individually to find numerators or denominators. Using a concrete example here of calculating the percent of diabetes patients with a1c greater than 9, if your practice does not have premade reports in the registry, the data reporter would first fun a search for the number of patient who had diabetes, the denominator, then run a search for the number of diabetes patients with an A1c greater than 9 the numerator. A report would be able to give you the numerator and denominator at the same time. </a:t>
            </a:r>
          </a:p>
          <a:p>
            <a:pPr>
              <a:lnSpc>
                <a:spcPct val="120000"/>
              </a:lnSpc>
              <a:spcBef>
                <a:spcPts val="0"/>
              </a:spcBef>
            </a:pPr>
            <a:endParaRPr lang="en-US" sz="2000" dirty="0" smtClean="0">
              <a:latin typeface="Arial" pitchFamily="34" charset="0"/>
              <a:cs typeface="Arial" pitchFamily="34" charset="0"/>
            </a:endParaRPr>
          </a:p>
          <a:p>
            <a:pPr>
              <a:lnSpc>
                <a:spcPct val="120000"/>
              </a:lnSpc>
              <a:spcBef>
                <a:spcPts val="0"/>
              </a:spcBef>
            </a:pPr>
            <a:r>
              <a:rPr lang="en-US" sz="2000" dirty="0" smtClean="0">
                <a:latin typeface="Arial" pitchFamily="34" charset="0"/>
                <a:cs typeface="Arial" pitchFamily="34" charset="0"/>
              </a:rPr>
              <a:t>After finding the numerator and denominator, the data reporter can plug these numbers into an excel sheet and can calculate the percentage of diabetes patients with a1c greater than 9 by diving the raw number of patients with a1c greater than 9 by the total number of diabetes patients.</a:t>
            </a:r>
          </a:p>
          <a:p>
            <a:pPr>
              <a:lnSpc>
                <a:spcPct val="120000"/>
              </a:lnSpc>
              <a:spcBef>
                <a:spcPts val="0"/>
              </a:spcBef>
            </a:pPr>
            <a:endParaRPr lang="en-US" sz="2000" dirty="0" smtClean="0">
              <a:latin typeface="Arial" pitchFamily="34" charset="0"/>
              <a:cs typeface="Arial" pitchFamily="34" charset="0"/>
            </a:endParaRPr>
          </a:p>
          <a:p>
            <a:pPr>
              <a:lnSpc>
                <a:spcPct val="120000"/>
              </a:lnSpc>
              <a:spcBef>
                <a:spcPts val="0"/>
              </a:spcBef>
            </a:pPr>
            <a:r>
              <a:rPr lang="en-US" sz="2000" dirty="0" smtClean="0">
                <a:latin typeface="Arial" pitchFamily="34" charset="0"/>
                <a:cs typeface="Arial" pitchFamily="34" charset="0"/>
              </a:rPr>
              <a:t>The data reporter would then send the report to CMS.</a:t>
            </a:r>
          </a:p>
          <a:p>
            <a:pPr>
              <a:lnSpc>
                <a:spcPct val="90000"/>
              </a:lnSpc>
            </a:pPr>
            <a:endParaRPr lang="en-US" sz="2000" dirty="0" smtClean="0">
              <a:latin typeface="Arial" pitchFamily="34" charset="0"/>
              <a:cs typeface="Arial" pitchFamily="34" charset="0"/>
            </a:endParaRPr>
          </a:p>
          <a:p>
            <a:pPr>
              <a:lnSpc>
                <a:spcPct val="90000"/>
              </a:lnSpc>
            </a:pPr>
            <a:endParaRPr lang="en-US" dirty="0" smtClean="0"/>
          </a:p>
          <a:p>
            <a:pPr>
              <a:lnSpc>
                <a:spcPct val="90000"/>
              </a:lnSpc>
            </a:pPr>
            <a:endParaRPr lang="en-US" dirty="0" smtClean="0"/>
          </a:p>
          <a:p>
            <a:pPr>
              <a:lnSpc>
                <a:spcPct val="90000"/>
              </a:lnSpc>
            </a:pPr>
            <a:endParaRPr lang="en-US" dirty="0" smtClean="0"/>
          </a:p>
          <a:p>
            <a:pPr>
              <a:lnSpc>
                <a:spcPct val="90000"/>
              </a:lnSpc>
            </a:pPr>
            <a:endParaRPr lang="en-US" dirty="0" smtClean="0"/>
          </a:p>
        </p:txBody>
      </p:sp>
      <p:sp>
        <p:nvSpPr>
          <p:cNvPr id="73732" name="Slide Number Placeholder 3"/>
          <p:cNvSpPr>
            <a:spLocks noGrp="1"/>
          </p:cNvSpPr>
          <p:nvPr>
            <p:ph type="sldNum" sz="quarter" idx="5"/>
          </p:nvPr>
        </p:nvSpPr>
        <p:spPr bwMode="auto">
          <a:noFill/>
          <a:ln>
            <a:miter lim="800000"/>
            <a:headEnd/>
            <a:tailEnd/>
          </a:ln>
        </p:spPr>
        <p:txBody>
          <a:bodyPr/>
          <a:lstStyle/>
          <a:p>
            <a:fld id="{CAD3C815-C718-4EE8-A300-3590F24766BA}" type="slidenum">
              <a:rPr lang="en-US"/>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a:lstStyle/>
          <a:p>
            <a:pPr>
              <a:lnSpc>
                <a:spcPct val="90000"/>
              </a:lnSpc>
            </a:pPr>
            <a:r>
              <a:rPr lang="en-US" sz="1100" dirty="0" smtClean="0">
                <a:latin typeface="Arial" pitchFamily="34" charset="0"/>
                <a:cs typeface="Arial" pitchFamily="34" charset="0"/>
              </a:rPr>
              <a:t>Here is a process that many practices are familiar with: following up with patients and their lab results. Some of you may be grumbling as you think about how frustrating this process can be sometimes. Many practices will probably rank lab results follow-up as the most or one of the most common problems they deal with on a regular basis. </a:t>
            </a:r>
          </a:p>
          <a:p>
            <a:pPr>
              <a:lnSpc>
                <a:spcPct val="90000"/>
              </a:lnSpc>
            </a:pPr>
            <a:endParaRPr lang="en-US" sz="1100" dirty="0" smtClean="0">
              <a:latin typeface="Arial" pitchFamily="34" charset="0"/>
              <a:cs typeface="Arial" pitchFamily="34" charset="0"/>
            </a:endParaRPr>
          </a:p>
          <a:p>
            <a:pPr>
              <a:lnSpc>
                <a:spcPct val="90000"/>
              </a:lnSpc>
            </a:pPr>
            <a:r>
              <a:rPr lang="en-US" sz="1100" dirty="0" smtClean="0">
                <a:latin typeface="Arial" pitchFamily="34" charset="0"/>
                <a:cs typeface="Arial" pitchFamily="34" charset="0"/>
              </a:rPr>
              <a:t>One </a:t>
            </a:r>
            <a:r>
              <a:rPr lang="en-US" sz="1100" dirty="0" smtClean="0">
                <a:latin typeface="Arial" pitchFamily="34" charset="0"/>
                <a:cs typeface="Arial" pitchFamily="34" charset="0"/>
              </a:rPr>
              <a:t>practice was very aware of the problems around lab result follow-up. They tried different things ways to fix the problems but encountered many failed attempts at improving something. It wasn’t until they mapped out the process from beginning to end that they actually figured out the main cause of the problem.</a:t>
            </a:r>
          </a:p>
          <a:p>
            <a:pPr>
              <a:lnSpc>
                <a:spcPct val="90000"/>
              </a:lnSpc>
            </a:pPr>
            <a:endParaRPr lang="en-US" sz="1100" dirty="0" smtClean="0">
              <a:latin typeface="Arial" pitchFamily="34" charset="0"/>
              <a:cs typeface="Arial" pitchFamily="34" charset="0"/>
            </a:endParaRPr>
          </a:p>
          <a:p>
            <a:pPr>
              <a:lnSpc>
                <a:spcPct val="90000"/>
              </a:lnSpc>
            </a:pPr>
            <a:r>
              <a:rPr lang="en-US" sz="1100" dirty="0" smtClean="0">
                <a:latin typeface="Arial" pitchFamily="34" charset="0"/>
                <a:cs typeface="Arial" pitchFamily="34" charset="0"/>
              </a:rPr>
              <a:t>At this practice, when a lab result was faxed to the printer, the MA would receive the fax and make three copies of the result. The MA would then give one copy to the RN/LVN, one copy to the Clinician and keep one for themselves. The MA would then retrieve the patient’s chart and puts their copy of the lab result on the chart and places the chart on the Clinician’s desk. The RN/LVN looks at their copy of the lab result and writes normal, abnormal, or urgent on it, then places  it on the Clinician’s desk. The Clinician now has all three copies of a lab result. At some point in the day or night, the Clinician has to sort through all the labs and calls patients with abnormal labs. Patients never learn about lab results that come back normal.  </a:t>
            </a:r>
          </a:p>
          <a:p>
            <a:pPr>
              <a:lnSpc>
                <a:spcPct val="90000"/>
              </a:lnSpc>
            </a:pPr>
            <a:endParaRPr lang="en-US" sz="1100" dirty="0" smtClean="0">
              <a:latin typeface="Arial" pitchFamily="34" charset="0"/>
              <a:cs typeface="Arial" pitchFamily="34" charset="0"/>
            </a:endParaRPr>
          </a:p>
          <a:p>
            <a:pPr>
              <a:lnSpc>
                <a:spcPct val="90000"/>
              </a:lnSpc>
            </a:pPr>
            <a:r>
              <a:rPr lang="en-US" sz="1100" dirty="0" smtClean="0">
                <a:latin typeface="Arial" pitchFamily="34" charset="0"/>
                <a:cs typeface="Arial" pitchFamily="34" charset="0"/>
              </a:rPr>
              <a:t>This is a perfect example of how workflow mapping can provide some insight on how things are currently done. After this practice mapped out the process, they realized that the Clinician received three copies of a single lab result whether the result was normal or abnormal. </a:t>
            </a:r>
          </a:p>
          <a:p>
            <a:pPr>
              <a:lnSpc>
                <a:spcPct val="90000"/>
              </a:lnSpc>
            </a:pPr>
            <a:endParaRPr lang="en-US" sz="1100" dirty="0" smtClean="0"/>
          </a:p>
          <a:p>
            <a:pPr>
              <a:lnSpc>
                <a:spcPct val="90000"/>
              </a:lnSpc>
            </a:pPr>
            <a:endParaRPr lang="en-US" sz="1100" dirty="0" smtClean="0"/>
          </a:p>
        </p:txBody>
      </p:sp>
      <p:sp>
        <p:nvSpPr>
          <p:cNvPr id="20484" name="Slide Number Placeholder 3"/>
          <p:cNvSpPr>
            <a:spLocks noGrp="1"/>
          </p:cNvSpPr>
          <p:nvPr>
            <p:ph type="sldNum" sz="quarter" idx="5"/>
          </p:nvPr>
        </p:nvSpPr>
        <p:spPr bwMode="auto">
          <a:noFill/>
          <a:ln>
            <a:miter lim="800000"/>
            <a:headEnd/>
            <a:tailEnd/>
          </a:ln>
        </p:spPr>
        <p:txBody>
          <a:bodyPr/>
          <a:lstStyle/>
          <a:p>
            <a:fld id="{6DF76579-17D6-40A8-96A1-DBC5B7B758DD}" type="slidenum">
              <a:rPr lang="en-US"/>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xfrm>
            <a:off x="304800" y="4416425"/>
            <a:ext cx="6553200" cy="4727575"/>
          </a:xfrm>
          <a:noFill/>
        </p:spPr>
        <p:txBody>
          <a:bodyPr>
            <a:normAutofit fontScale="70000" lnSpcReduction="20000"/>
          </a:bodyPr>
          <a:lstStyle/>
          <a:p>
            <a:pPr>
              <a:lnSpc>
                <a:spcPct val="120000"/>
              </a:lnSpc>
              <a:spcAft>
                <a:spcPts val="600"/>
              </a:spcAft>
            </a:pPr>
            <a:r>
              <a:rPr lang="en-US" dirty="0" smtClean="0">
                <a:latin typeface="Arial" pitchFamily="34" charset="0"/>
                <a:cs typeface="Arial" pitchFamily="34" charset="0"/>
              </a:rPr>
              <a:t>This workflow demonstrates how a practice can send patients reminders for preventive care or follow up care. This is something practices may not be used to as it asks practices to take a proactive approach to care. </a:t>
            </a:r>
          </a:p>
          <a:p>
            <a:pPr>
              <a:lnSpc>
                <a:spcPct val="120000"/>
              </a:lnSpc>
              <a:spcAft>
                <a:spcPts val="600"/>
              </a:spcAft>
            </a:pPr>
            <a:r>
              <a:rPr lang="en-US" dirty="0" smtClean="0">
                <a:latin typeface="Arial" pitchFamily="34" charset="0"/>
                <a:cs typeface="Arial" pitchFamily="34" charset="0"/>
              </a:rPr>
              <a:t>This </a:t>
            </a:r>
            <a:r>
              <a:rPr lang="en-US" dirty="0" smtClean="0">
                <a:latin typeface="Arial" pitchFamily="34" charset="0"/>
                <a:cs typeface="Arial" pitchFamily="34" charset="0"/>
              </a:rPr>
              <a:t>is an example of how a practice can provide reminders to patients who are due for their annual FOBT. This meaningful use requirement is again dependent on whether your practice has the ability to generate a list of patients using a registry or HER. Without this list of patients who are overdue or about to be due for services, meeting this objective may require tracking the dates of when patients receive certain services on an excel sheet, more work than needed.</a:t>
            </a:r>
          </a:p>
          <a:p>
            <a:pPr>
              <a:lnSpc>
                <a:spcPct val="120000"/>
              </a:lnSpc>
              <a:spcAft>
                <a:spcPts val="600"/>
              </a:spcAft>
            </a:pPr>
            <a:r>
              <a:rPr lang="en-US" dirty="0" smtClean="0">
                <a:latin typeface="Arial" pitchFamily="34" charset="0"/>
                <a:cs typeface="Arial" pitchFamily="34" charset="0"/>
              </a:rPr>
              <a:t>Contact </a:t>
            </a:r>
            <a:r>
              <a:rPr lang="en-US" dirty="0" smtClean="0">
                <a:latin typeface="Arial" pitchFamily="34" charset="0"/>
                <a:cs typeface="Arial" pitchFamily="34" charset="0"/>
              </a:rPr>
              <a:t>your </a:t>
            </a:r>
            <a:r>
              <a:rPr lang="en-US" dirty="0" smtClean="0">
                <a:latin typeface="Arial" pitchFamily="34" charset="0"/>
                <a:cs typeface="Arial" pitchFamily="34" charset="0"/>
              </a:rPr>
              <a:t>EHR </a:t>
            </a:r>
            <a:r>
              <a:rPr lang="en-US" dirty="0" smtClean="0">
                <a:latin typeface="Arial" pitchFamily="34" charset="0"/>
                <a:cs typeface="Arial" pitchFamily="34" charset="0"/>
              </a:rPr>
              <a:t>vendor about query functions or consider getting a registry or contact your </a:t>
            </a:r>
            <a:r>
              <a:rPr lang="en-US" dirty="0" err="1" smtClean="0">
                <a:latin typeface="Arial" pitchFamily="34" charset="0"/>
                <a:cs typeface="Arial" pitchFamily="34" charset="0"/>
              </a:rPr>
              <a:t>Rec</a:t>
            </a:r>
            <a:r>
              <a:rPr lang="en-US" dirty="0" smtClean="0">
                <a:latin typeface="Arial" pitchFamily="34" charset="0"/>
                <a:cs typeface="Arial" pitchFamily="34" charset="0"/>
              </a:rPr>
              <a:t> or </a:t>
            </a:r>
            <a:r>
              <a:rPr lang="en-US" dirty="0" err="1" smtClean="0">
                <a:latin typeface="Arial" pitchFamily="34" charset="0"/>
                <a:cs typeface="Arial" pitchFamily="34" charset="0"/>
              </a:rPr>
              <a:t>lec</a:t>
            </a:r>
            <a:r>
              <a:rPr lang="en-US" dirty="0" smtClean="0">
                <a:latin typeface="Arial" pitchFamily="34" charset="0"/>
                <a:cs typeface="Arial" pitchFamily="34" charset="0"/>
              </a:rPr>
              <a:t> on ideas how to generate this list.</a:t>
            </a:r>
          </a:p>
          <a:p>
            <a:pPr>
              <a:lnSpc>
                <a:spcPct val="120000"/>
              </a:lnSpc>
              <a:spcAft>
                <a:spcPts val="600"/>
              </a:spcAft>
            </a:pPr>
            <a:r>
              <a:rPr lang="en-US" dirty="0" smtClean="0">
                <a:latin typeface="Arial" pitchFamily="34" charset="0"/>
                <a:cs typeface="Arial" pitchFamily="34" charset="0"/>
              </a:rPr>
              <a:t>In </a:t>
            </a:r>
            <a:r>
              <a:rPr lang="en-US" dirty="0" smtClean="0">
                <a:latin typeface="Arial" pitchFamily="34" charset="0"/>
                <a:cs typeface="Arial" pitchFamily="34" charset="0"/>
              </a:rPr>
              <a:t>this example, this process takes place on the first Friday of odd numbered months. The frequency of when your practice sends out reminders is arbitrary but determining a concrete schedule of when your practice performs these tasks is helpful  because it normalizes the behavior of performing a new function like outreach and it makes performing the outreach more manageable because there will be fewer patients to contact at one time. </a:t>
            </a:r>
          </a:p>
          <a:p>
            <a:pPr>
              <a:lnSpc>
                <a:spcPct val="120000"/>
              </a:lnSpc>
              <a:spcAft>
                <a:spcPts val="600"/>
              </a:spcAft>
            </a:pPr>
            <a:r>
              <a:rPr lang="en-US" dirty="0" smtClean="0">
                <a:latin typeface="Arial" pitchFamily="34" charset="0"/>
                <a:cs typeface="Arial" pitchFamily="34" charset="0"/>
              </a:rPr>
              <a:t>In </a:t>
            </a:r>
            <a:r>
              <a:rPr lang="en-US" dirty="0" smtClean="0">
                <a:latin typeface="Arial" pitchFamily="34" charset="0"/>
                <a:cs typeface="Arial" pitchFamily="34" charset="0"/>
              </a:rPr>
              <a:t>our example, the care team member uses the registry to generate a query of patients who have not completed an FOBT in the last 11 months. Although the US preventive service task force recommends that FOBT is performed once every 12 months, if you run a search for patients who have not had an FOBT in the last 11 months, this allows your practice to catch those patients before they are due instead of just screening patients who are perpetually late!. This gives patients a one month window to complete the FOBT. </a:t>
            </a:r>
          </a:p>
          <a:p>
            <a:pPr>
              <a:lnSpc>
                <a:spcPct val="120000"/>
              </a:lnSpc>
              <a:spcAft>
                <a:spcPts val="600"/>
              </a:spcAft>
            </a:pPr>
            <a:r>
              <a:rPr lang="en-US" dirty="0" smtClean="0">
                <a:latin typeface="Arial" pitchFamily="34" charset="0"/>
                <a:cs typeface="Arial" pitchFamily="34" charset="0"/>
              </a:rPr>
              <a:t>How </a:t>
            </a:r>
            <a:r>
              <a:rPr lang="en-US" dirty="0" smtClean="0">
                <a:latin typeface="Arial" pitchFamily="34" charset="0"/>
                <a:cs typeface="Arial" pitchFamily="34" charset="0"/>
              </a:rPr>
              <a:t>to generate a workflow is another process so we will make a reference to it here rather than explain it.</a:t>
            </a:r>
          </a:p>
          <a:p>
            <a:pPr>
              <a:lnSpc>
                <a:spcPct val="120000"/>
              </a:lnSpc>
              <a:spcAft>
                <a:spcPts val="600"/>
              </a:spcAft>
            </a:pPr>
            <a:r>
              <a:rPr lang="en-US" dirty="0" smtClean="0">
                <a:latin typeface="Arial" pitchFamily="34" charset="0"/>
                <a:cs typeface="Arial" pitchFamily="34" charset="0"/>
              </a:rPr>
              <a:t>After </a:t>
            </a:r>
            <a:r>
              <a:rPr lang="en-US" dirty="0" smtClean="0">
                <a:latin typeface="Arial" pitchFamily="34" charset="0"/>
                <a:cs typeface="Arial" pitchFamily="34" charset="0"/>
              </a:rPr>
              <a:t>the care team member generates the list, they must decide how to contact patients. The two options would be to call patients or mail out a letter. Mailings are generally less time intensive because letters can be printed at all at once. Whether your practice decides to make calls or mail out letters, it is necessary to track in the patient’s record that correspondence was made. In a future step one month later, the care team member will be running another query on patients who have received contact but have not completed an FOBT. This allows practices to focus efforts on patients who may have received a phone or a letter but for some reason may not have come in to complete their care service. Ask your HER vendor if this is something that can be tracked. </a:t>
            </a:r>
          </a:p>
          <a:p>
            <a:pPr>
              <a:lnSpc>
                <a:spcPct val="120000"/>
              </a:lnSpc>
              <a:spcAft>
                <a:spcPts val="600"/>
              </a:spcAft>
            </a:pPr>
            <a:r>
              <a:rPr lang="en-US" dirty="0" smtClean="0">
                <a:latin typeface="Arial" pitchFamily="34" charset="0"/>
                <a:cs typeface="Arial" pitchFamily="34" charset="0"/>
              </a:rPr>
              <a:t>After </a:t>
            </a:r>
            <a:r>
              <a:rPr lang="en-US" dirty="0" smtClean="0">
                <a:latin typeface="Arial" pitchFamily="34" charset="0"/>
                <a:cs typeface="Arial" pitchFamily="34" charset="0"/>
              </a:rPr>
              <a:t>running the query of patients who have been contacted but have not completed an FOBT, the care team member will call those patients to remind them to complete the FOBT.</a:t>
            </a:r>
          </a:p>
          <a:p>
            <a:pPr>
              <a:lnSpc>
                <a:spcPct val="120000"/>
              </a:lnSpc>
              <a:spcAft>
                <a:spcPts val="600"/>
              </a:spcAft>
            </a:pPr>
            <a:r>
              <a:rPr lang="en-US" dirty="0" smtClean="0">
                <a:latin typeface="Arial" pitchFamily="34" charset="0"/>
                <a:cs typeface="Arial" pitchFamily="34" charset="0"/>
              </a:rPr>
              <a:t>1 </a:t>
            </a:r>
            <a:r>
              <a:rPr lang="en-US" dirty="0" smtClean="0">
                <a:latin typeface="Arial" pitchFamily="34" charset="0"/>
                <a:cs typeface="Arial" pitchFamily="34" charset="0"/>
              </a:rPr>
              <a:t>month after the follow up phone calls the care team member can run the same query (the </a:t>
            </a:r>
            <a:r>
              <a:rPr lang="en-US" dirty="0" smtClean="0">
                <a:latin typeface="Arial" pitchFamily="34" charset="0"/>
                <a:cs typeface="Arial" pitchFamily="34" charset="0"/>
              </a:rPr>
              <a:t>patients </a:t>
            </a:r>
            <a:r>
              <a:rPr lang="en-US" dirty="0" smtClean="0">
                <a:latin typeface="Arial" pitchFamily="34" charset="0"/>
                <a:cs typeface="Arial" pitchFamily="34" charset="0"/>
              </a:rPr>
              <a:t>who have received a letter but not completed FOBT query) again. If there are still patients remaining on this list, that means these people will be outreached again to the next time the process starts. Patients no longer on this list have completed their FOBT for their year. If there are still patients remaining, they have still yet to complete their FOBT and will be outreached again to during next quarter’s FOBT outreach.</a:t>
            </a:r>
          </a:p>
          <a:p>
            <a:endParaRPr lang="en-US" dirty="0" smtClean="0"/>
          </a:p>
          <a:p>
            <a:endParaRPr lang="en-US" dirty="0" smtClean="0"/>
          </a:p>
          <a:p>
            <a:endParaRPr lang="en-US" dirty="0" smtClean="0"/>
          </a:p>
        </p:txBody>
      </p:sp>
      <p:sp>
        <p:nvSpPr>
          <p:cNvPr id="75780" name="Slide Number Placeholder 3"/>
          <p:cNvSpPr>
            <a:spLocks noGrp="1"/>
          </p:cNvSpPr>
          <p:nvPr>
            <p:ph type="sldNum" sz="quarter" idx="5"/>
          </p:nvPr>
        </p:nvSpPr>
        <p:spPr bwMode="auto">
          <a:noFill/>
          <a:ln>
            <a:miter lim="800000"/>
            <a:headEnd/>
            <a:tailEnd/>
          </a:ln>
        </p:spPr>
        <p:txBody>
          <a:bodyPr/>
          <a:lstStyle/>
          <a:p>
            <a:fld id="{480072C4-46D3-45E0-AE89-B784FA8CB001}" type="slidenum">
              <a:rPr lang="en-US"/>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xfrm>
            <a:off x="381000" y="4416425"/>
            <a:ext cx="6400800" cy="4727575"/>
          </a:xfrm>
          <a:noFill/>
        </p:spPr>
        <p:txBody>
          <a:bodyPr>
            <a:normAutofit lnSpcReduction="10000"/>
          </a:bodyPr>
          <a:lstStyle/>
          <a:p>
            <a:r>
              <a:rPr lang="en-US" sz="800" dirty="0" smtClean="0">
                <a:latin typeface="Arial" pitchFamily="34" charset="0"/>
                <a:cs typeface="Arial" pitchFamily="34" charset="0"/>
              </a:rPr>
              <a:t>The last workflow map that we will discuss is how to change a job role.  This is not a meaningful use objective, but as we have shown in the previous workflow examples, a lot of the meaningful use objectives will require practice staff to take on new or different roles to help the practice achieve high quality use of the EHR.</a:t>
            </a:r>
          </a:p>
          <a:p>
            <a:endParaRPr lang="en-US" sz="800" dirty="0" smtClean="0">
              <a:latin typeface="Arial" pitchFamily="34" charset="0"/>
              <a:cs typeface="Arial" pitchFamily="34" charset="0"/>
            </a:endParaRPr>
          </a:p>
          <a:p>
            <a:r>
              <a:rPr lang="en-US" sz="800" dirty="0" smtClean="0">
                <a:latin typeface="Arial" pitchFamily="34" charset="0"/>
                <a:cs typeface="Arial" pitchFamily="34" charset="0"/>
              </a:rPr>
              <a:t>This example discuss one possible way of redefining the job duties of existing staff members using the previous example 1 of the lab result follow up process. </a:t>
            </a:r>
          </a:p>
          <a:p>
            <a:endParaRPr lang="en-US" sz="800" dirty="0" smtClean="0">
              <a:latin typeface="Arial" pitchFamily="34" charset="0"/>
              <a:cs typeface="Arial" pitchFamily="34" charset="0"/>
            </a:endParaRPr>
          </a:p>
          <a:p>
            <a:r>
              <a:rPr lang="en-US" sz="800" dirty="0" smtClean="0">
                <a:latin typeface="Arial" pitchFamily="34" charset="0"/>
                <a:cs typeface="Arial" pitchFamily="34" charset="0"/>
              </a:rPr>
              <a:t>Before any job roles can be changed, the </a:t>
            </a:r>
            <a:r>
              <a:rPr lang="en-US" sz="800" dirty="0" smtClean="0">
                <a:latin typeface="Arial" pitchFamily="34" charset="0"/>
                <a:cs typeface="Arial" pitchFamily="34" charset="0"/>
              </a:rPr>
              <a:t>EHR </a:t>
            </a:r>
            <a:r>
              <a:rPr lang="en-US" sz="800" dirty="0" smtClean="0">
                <a:latin typeface="Arial" pitchFamily="34" charset="0"/>
                <a:cs typeface="Arial" pitchFamily="34" charset="0"/>
              </a:rPr>
              <a:t>implementation team will need to map out the current workflow. After mapping out the workflow, the team will need to analyze  the workflow map for inefficiencies and wastes and then the team discusses potential changes to improve the process, which will likely involve changing job functions. In the lab result follow up workflow from example 1, the workflow team got rid of the MA making 3 copies of the lab result and implemented a protocol for the RN to handle lab results.</a:t>
            </a:r>
          </a:p>
          <a:p>
            <a:endParaRPr lang="en-US" sz="800" dirty="0" smtClean="0">
              <a:latin typeface="Arial" pitchFamily="34" charset="0"/>
              <a:cs typeface="Arial" pitchFamily="34" charset="0"/>
            </a:endParaRPr>
          </a:p>
          <a:p>
            <a:r>
              <a:rPr lang="en-US" sz="800" dirty="0" smtClean="0">
                <a:latin typeface="Arial" pitchFamily="34" charset="0"/>
                <a:cs typeface="Arial" pitchFamily="34" charset="0"/>
              </a:rPr>
              <a:t>After the team agrees on a proposed future workflow, the team leader or another representative will need to bring the new proposed workflow map to an all clinic staff meeting so that all staff members of the practice are aware of the new changes that are being implemented in the clinic. If only half of the MAs and RNs attended the all staff meeting, half of them would operate using the old bad workflow while the other half would do the new better workflow. You could see how this situation could potentially lead to more chaos.</a:t>
            </a:r>
          </a:p>
          <a:p>
            <a:endParaRPr lang="en-US" sz="800" dirty="0" smtClean="0">
              <a:latin typeface="Arial" pitchFamily="34" charset="0"/>
              <a:cs typeface="Arial" pitchFamily="34" charset="0"/>
            </a:endParaRPr>
          </a:p>
          <a:p>
            <a:r>
              <a:rPr lang="en-US" sz="800" dirty="0" smtClean="0">
                <a:latin typeface="Arial" pitchFamily="34" charset="0"/>
                <a:cs typeface="Arial" pitchFamily="34" charset="0"/>
              </a:rPr>
              <a:t>After the new job roles are presented at an all staff meeting, the team leader or representative will then have to clearly explain to RNs and MAs (or whomever it is whose job role has changed) and to their supervisor or supervisors what exactly is expected of them in the new workflow. The purpose of educating the staff’s supervisor is to create a method for accountability.</a:t>
            </a:r>
          </a:p>
          <a:p>
            <a:endParaRPr lang="en-US" sz="800" dirty="0" smtClean="0">
              <a:latin typeface="Arial" pitchFamily="34" charset="0"/>
              <a:cs typeface="Arial" pitchFamily="34" charset="0"/>
            </a:endParaRPr>
          </a:p>
          <a:p>
            <a:r>
              <a:rPr lang="en-US" sz="800" dirty="0" smtClean="0">
                <a:latin typeface="Arial" pitchFamily="34" charset="0"/>
                <a:cs typeface="Arial" pitchFamily="34" charset="0"/>
              </a:rPr>
              <a:t>Then the process goes into a decision point, does the staff person perform their function, if it’s a yes, then you have successfully changed the job role. If the answer is no, the reason why that staff member did not perform the new task must be addresses. If the RN still handed the lab result to the Clinician is it because  they forgot that there is now a protocol? is it because the RN doesn’t know how to follow the protocol? or is it because the RN doesn’t want to perform the function? If it is the former two reasons (forgot or don’t know how” more training is needed. If the staff member doesn’t want to perform the function, their supervisor would need to address the staff members concern as to why they don’t want to </a:t>
            </a:r>
            <a:r>
              <a:rPr lang="en-US" sz="800" dirty="0" smtClean="0">
                <a:latin typeface="Arial" pitchFamily="34" charset="0"/>
                <a:cs typeface="Arial" pitchFamily="34" charset="0"/>
              </a:rPr>
              <a:t>perform </a:t>
            </a:r>
            <a:r>
              <a:rPr lang="en-US" sz="800" dirty="0" smtClean="0">
                <a:latin typeface="Arial" pitchFamily="34" charset="0"/>
                <a:cs typeface="Arial" pitchFamily="34" charset="0"/>
              </a:rPr>
              <a:t>the new function? In the improved lab result follow up example, the RN is now in charge or calling patients about normal and mildly abnormal labs. Maybe the RN’s can’t make the phone calls because they aren’t given enough time. </a:t>
            </a:r>
          </a:p>
          <a:p>
            <a:endParaRPr lang="en-US" sz="800" dirty="0" smtClean="0">
              <a:latin typeface="Arial" pitchFamily="34" charset="0"/>
              <a:cs typeface="Arial" pitchFamily="34" charset="0"/>
            </a:endParaRPr>
          </a:p>
          <a:p>
            <a:r>
              <a:rPr lang="en-US" sz="800" dirty="0" smtClean="0">
                <a:latin typeface="Arial" pitchFamily="34" charset="0"/>
                <a:cs typeface="Arial" pitchFamily="34" charset="0"/>
              </a:rPr>
              <a:t>The supervisor can then bring this concern to the workflow team to propose a new workflow that satisfies everyone.</a:t>
            </a:r>
          </a:p>
          <a:p>
            <a:pPr>
              <a:lnSpc>
                <a:spcPct val="80000"/>
              </a:lnSpc>
            </a:pPr>
            <a:endParaRPr lang="en-US" sz="900" dirty="0" smtClean="0"/>
          </a:p>
          <a:p>
            <a:pPr>
              <a:lnSpc>
                <a:spcPct val="80000"/>
              </a:lnSpc>
            </a:pPr>
            <a:endParaRPr lang="en-US" sz="700" dirty="0" smtClean="0"/>
          </a:p>
          <a:p>
            <a:pPr>
              <a:lnSpc>
                <a:spcPct val="80000"/>
              </a:lnSpc>
            </a:pPr>
            <a:endParaRPr lang="en-US" sz="700" dirty="0" smtClean="0"/>
          </a:p>
          <a:p>
            <a:pPr>
              <a:lnSpc>
                <a:spcPct val="80000"/>
              </a:lnSpc>
            </a:pPr>
            <a:r>
              <a:rPr lang="en-US" sz="700" dirty="0" smtClean="0"/>
              <a:t>  </a:t>
            </a:r>
          </a:p>
        </p:txBody>
      </p:sp>
      <p:sp>
        <p:nvSpPr>
          <p:cNvPr id="77828" name="Slide Number Placeholder 3"/>
          <p:cNvSpPr>
            <a:spLocks noGrp="1"/>
          </p:cNvSpPr>
          <p:nvPr>
            <p:ph type="sldNum" sz="quarter" idx="5"/>
          </p:nvPr>
        </p:nvSpPr>
        <p:spPr bwMode="auto">
          <a:noFill/>
          <a:ln>
            <a:miter lim="800000"/>
            <a:headEnd/>
            <a:tailEnd/>
          </a:ln>
        </p:spPr>
        <p:txBody>
          <a:bodyPr/>
          <a:lstStyle/>
          <a:p>
            <a:fld id="{44410EA3-C920-4CD1-A79F-E13A222B4987}" type="slidenum">
              <a:rPr lang="en-US"/>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TextEdit="1"/>
          </p:cNvSpPr>
          <p:nvPr>
            <p:ph type="sldImg"/>
          </p:nvPr>
        </p:nvSpPr>
        <p:spPr bwMode="auto">
          <a:noFill/>
          <a:ln>
            <a:solidFill>
              <a:srgbClr val="000000"/>
            </a:solidFill>
            <a:miter lim="800000"/>
            <a:headEnd/>
            <a:tailEnd/>
          </a:ln>
        </p:spPr>
      </p:sp>
      <p:sp>
        <p:nvSpPr>
          <p:cNvPr id="79875" name="Rectangle 3"/>
          <p:cNvSpPr>
            <a:spLocks noGrp="1"/>
          </p:cNvSpPr>
          <p:nvPr>
            <p:ph type="body" idx="1"/>
          </p:nvPr>
        </p:nvSpPr>
        <p:spPr bwMode="auto">
          <a:noFill/>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a:lstStyle/>
          <a:p>
            <a:pPr>
              <a:lnSpc>
                <a:spcPct val="90000"/>
              </a:lnSpc>
            </a:pPr>
            <a:r>
              <a:rPr lang="en-US" sz="1100" dirty="0" smtClean="0">
                <a:latin typeface="Arial" pitchFamily="34" charset="0"/>
                <a:cs typeface="Arial" pitchFamily="34" charset="0"/>
              </a:rPr>
              <a:t>The practice changed the way lab results were handled by writing protocols for the RN to handle lab results. </a:t>
            </a:r>
          </a:p>
          <a:p>
            <a:pPr>
              <a:lnSpc>
                <a:spcPct val="90000"/>
              </a:lnSpc>
            </a:pPr>
            <a:endParaRPr lang="en-US" sz="1100" dirty="0" smtClean="0">
              <a:latin typeface="Arial" pitchFamily="34" charset="0"/>
              <a:cs typeface="Arial" pitchFamily="34" charset="0"/>
            </a:endParaRPr>
          </a:p>
          <a:p>
            <a:pPr>
              <a:lnSpc>
                <a:spcPct val="90000"/>
              </a:lnSpc>
            </a:pPr>
            <a:r>
              <a:rPr lang="en-US" sz="1100" dirty="0" smtClean="0">
                <a:latin typeface="Arial" pitchFamily="34" charset="0"/>
                <a:cs typeface="Arial" pitchFamily="34" charset="0"/>
              </a:rPr>
              <a:t>This is the same practice’s new improved process. You can visually see the difference between the new process and the former process, look at how many fewer steps are involved in the new process. </a:t>
            </a:r>
          </a:p>
          <a:p>
            <a:pPr>
              <a:lnSpc>
                <a:spcPct val="90000"/>
              </a:lnSpc>
            </a:pPr>
            <a:endParaRPr lang="en-US" sz="1100" dirty="0" smtClean="0">
              <a:latin typeface="Arial" pitchFamily="34" charset="0"/>
              <a:cs typeface="Arial" pitchFamily="34" charset="0"/>
            </a:endParaRPr>
          </a:p>
          <a:p>
            <a:pPr>
              <a:lnSpc>
                <a:spcPct val="90000"/>
              </a:lnSpc>
            </a:pPr>
            <a:r>
              <a:rPr lang="en-US" sz="1100" dirty="0" smtClean="0">
                <a:latin typeface="Arial" pitchFamily="34" charset="0"/>
                <a:cs typeface="Arial" pitchFamily="34" charset="0"/>
              </a:rPr>
              <a:t>RN/LVNs at the practice now have standing orders for handling lab results. When the results are faxed to the printer, the MA still picks up the lab result, but instead of making 3 copies, the MA hands the lab result to the RN/LVN along with the patient’s chart. The RN/LVN contacts patients for normal or mildly abnormal labs. The RN/LVN brings very abnormal results to the Clinician’s attention. The Clinician instructs the RN on how to handle the lab result and the RN carries out the orders. </a:t>
            </a:r>
          </a:p>
          <a:p>
            <a:pPr>
              <a:lnSpc>
                <a:spcPct val="90000"/>
              </a:lnSpc>
            </a:pPr>
            <a:endParaRPr lang="en-US" sz="1100" dirty="0" smtClean="0">
              <a:latin typeface="Arial" pitchFamily="34" charset="0"/>
              <a:cs typeface="Arial" pitchFamily="34" charset="0"/>
            </a:endParaRPr>
          </a:p>
          <a:p>
            <a:pPr>
              <a:lnSpc>
                <a:spcPct val="90000"/>
              </a:lnSpc>
            </a:pPr>
            <a:r>
              <a:rPr lang="en-US" sz="1100" dirty="0" smtClean="0">
                <a:latin typeface="Arial" pitchFamily="34" charset="0"/>
                <a:cs typeface="Arial" pitchFamily="34" charset="0"/>
              </a:rPr>
              <a:t>After mapping out the process, this practice was able to see where the waste occurred in the old way of doing things. By eliminating steps that did not add value to the process, like making three copies of the lab result, and implementing protocols for RN/LVNs to follow, the practice was able to inform patients of normal lab results which did not happen previously. </a:t>
            </a:r>
          </a:p>
          <a:p>
            <a:pPr>
              <a:lnSpc>
                <a:spcPct val="90000"/>
              </a:lnSpc>
            </a:pPr>
            <a:endParaRPr lang="en-US" sz="1100" dirty="0" smtClean="0">
              <a:latin typeface="Arial" pitchFamily="34" charset="0"/>
              <a:cs typeface="Arial" pitchFamily="34" charset="0"/>
            </a:endParaRPr>
          </a:p>
          <a:p>
            <a:pPr>
              <a:lnSpc>
                <a:spcPct val="90000"/>
              </a:lnSpc>
            </a:pPr>
            <a:r>
              <a:rPr lang="en-US" sz="1100" dirty="0" smtClean="0">
                <a:latin typeface="Arial" pitchFamily="34" charset="0"/>
                <a:cs typeface="Arial" pitchFamily="34" charset="0"/>
              </a:rPr>
              <a:t>The process on the screen is how the practice envisioned lab result follow up in a paper chart environment. This workflow will change once this practice goes to EHR. </a:t>
            </a:r>
          </a:p>
          <a:p>
            <a:pPr>
              <a:lnSpc>
                <a:spcPct val="90000"/>
              </a:lnSpc>
            </a:pPr>
            <a:endParaRPr lang="en-US" sz="1100" dirty="0" smtClean="0"/>
          </a:p>
          <a:p>
            <a:pPr>
              <a:lnSpc>
                <a:spcPct val="90000"/>
              </a:lnSpc>
            </a:pPr>
            <a:endParaRPr lang="en-US" sz="1100" dirty="0" smtClean="0"/>
          </a:p>
          <a:p>
            <a:pPr>
              <a:lnSpc>
                <a:spcPct val="90000"/>
              </a:lnSpc>
            </a:pPr>
            <a:endParaRPr lang="en-US" sz="1100" dirty="0" smtClean="0"/>
          </a:p>
        </p:txBody>
      </p:sp>
      <p:sp>
        <p:nvSpPr>
          <p:cNvPr id="22532" name="Slide Number Placeholder 3"/>
          <p:cNvSpPr>
            <a:spLocks noGrp="1"/>
          </p:cNvSpPr>
          <p:nvPr>
            <p:ph type="sldNum" sz="quarter" idx="5"/>
          </p:nvPr>
        </p:nvSpPr>
        <p:spPr bwMode="auto">
          <a:noFill/>
          <a:ln>
            <a:miter lim="800000"/>
            <a:headEnd/>
            <a:tailEnd/>
          </a:ln>
        </p:spPr>
        <p:txBody>
          <a:bodyPr/>
          <a:lstStyle/>
          <a:p>
            <a:fld id="{EEE3260A-35C0-4E47-ACC2-AC4E66DEF23C}"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a:normAutofit fontScale="92500" lnSpcReduction="20000"/>
          </a:bodyPr>
          <a:lstStyle/>
          <a:p>
            <a:pPr>
              <a:lnSpc>
                <a:spcPct val="110000"/>
              </a:lnSpc>
            </a:pPr>
            <a:r>
              <a:rPr lang="en-US" sz="1100" dirty="0" smtClean="0">
                <a:latin typeface="Arial" pitchFamily="34" charset="0"/>
                <a:cs typeface="Arial" pitchFamily="34" charset="0"/>
              </a:rPr>
              <a:t>Here is another example of a process with a bad workflow.</a:t>
            </a:r>
          </a:p>
          <a:p>
            <a:pPr>
              <a:lnSpc>
                <a:spcPct val="110000"/>
              </a:lnSpc>
            </a:pPr>
            <a:endParaRPr lang="en-US" sz="1100" dirty="0" smtClean="0">
              <a:latin typeface="Arial" pitchFamily="34" charset="0"/>
              <a:cs typeface="Arial" pitchFamily="34" charset="0"/>
            </a:endParaRPr>
          </a:p>
          <a:p>
            <a:pPr>
              <a:lnSpc>
                <a:spcPct val="110000"/>
              </a:lnSpc>
            </a:pPr>
            <a:r>
              <a:rPr lang="en-US" sz="1100" dirty="0" smtClean="0">
                <a:latin typeface="Arial" pitchFamily="34" charset="0"/>
                <a:cs typeface="Arial" pitchFamily="34" charset="0"/>
              </a:rPr>
              <a:t>Prescription refills are another common headache for practices. This example covers incoming phone calls for prescription refills.</a:t>
            </a:r>
          </a:p>
          <a:p>
            <a:pPr>
              <a:lnSpc>
                <a:spcPct val="110000"/>
              </a:lnSpc>
            </a:pPr>
            <a:endParaRPr lang="en-US" sz="1100" dirty="0" smtClean="0">
              <a:latin typeface="Arial" pitchFamily="34" charset="0"/>
              <a:cs typeface="Arial" pitchFamily="34" charset="0"/>
            </a:endParaRPr>
          </a:p>
          <a:p>
            <a:pPr>
              <a:lnSpc>
                <a:spcPct val="110000"/>
              </a:lnSpc>
            </a:pPr>
            <a:r>
              <a:rPr lang="en-US" sz="1100" dirty="0" smtClean="0">
                <a:latin typeface="Arial" pitchFamily="34" charset="0"/>
                <a:cs typeface="Arial" pitchFamily="34" charset="0"/>
              </a:rPr>
              <a:t>At this practice, the receptionist would take the incoming phone call and write down the patient’s request on a tiny slip of paper. The slip of paper would somehow make it’s way to medical records and a clerk would pull the patient’s chart after an hour has passed. </a:t>
            </a:r>
          </a:p>
          <a:p>
            <a:pPr>
              <a:lnSpc>
                <a:spcPct val="110000"/>
              </a:lnSpc>
            </a:pPr>
            <a:endParaRPr lang="en-US" sz="1100" dirty="0" smtClean="0">
              <a:latin typeface="Arial" pitchFamily="34" charset="0"/>
              <a:cs typeface="Arial" pitchFamily="34" charset="0"/>
            </a:endParaRPr>
          </a:p>
          <a:p>
            <a:pPr>
              <a:lnSpc>
                <a:spcPct val="110000"/>
              </a:lnSpc>
            </a:pPr>
            <a:r>
              <a:rPr lang="en-US" sz="1100" dirty="0" smtClean="0">
                <a:latin typeface="Arial" pitchFamily="34" charset="0"/>
                <a:cs typeface="Arial" pitchFamily="34" charset="0"/>
              </a:rPr>
              <a:t>The medical records clerk then has to figure out which MA is working with which Clinician and gives the chart to the correct MA. The MA puts the chart on a stack on the Clinician’s desk. The Clinician is too busy to do anything at the moment.</a:t>
            </a:r>
          </a:p>
          <a:p>
            <a:pPr>
              <a:lnSpc>
                <a:spcPct val="110000"/>
              </a:lnSpc>
            </a:pPr>
            <a:endParaRPr lang="en-US" sz="1100" dirty="0" smtClean="0">
              <a:latin typeface="Arial" pitchFamily="34" charset="0"/>
              <a:cs typeface="Arial" pitchFamily="34" charset="0"/>
            </a:endParaRPr>
          </a:p>
          <a:p>
            <a:pPr>
              <a:lnSpc>
                <a:spcPct val="110000"/>
              </a:lnSpc>
            </a:pPr>
            <a:r>
              <a:rPr lang="en-US" sz="1100" dirty="0" smtClean="0">
                <a:latin typeface="Arial" pitchFamily="34" charset="0"/>
                <a:cs typeface="Arial" pitchFamily="34" charset="0"/>
              </a:rPr>
              <a:t>The same patient calls the clinic 2 hours later asking if the refill has been faxed to the pharmacy. The receptionist takes down another note to put on the chart. The receptionist doesn’t know where the chart is so they have to ask all the MAs who has the chart. The receptionist gives the note to the correct MA who puts the new note on the chart sitting on the Clinician’s desk 4 hours later, the Clinician approves the refill and puts the chart on the MAs desk. 2 hours later, that MA calls in the prescription to the pharmacy. No one informs the patient that the refill has been approved.</a:t>
            </a:r>
          </a:p>
          <a:p>
            <a:pPr>
              <a:lnSpc>
                <a:spcPct val="110000"/>
              </a:lnSpc>
            </a:pPr>
            <a:endParaRPr lang="en-US" sz="1100" dirty="0" smtClean="0">
              <a:latin typeface="Arial" pitchFamily="34" charset="0"/>
              <a:cs typeface="Arial" pitchFamily="34" charset="0"/>
            </a:endParaRPr>
          </a:p>
          <a:p>
            <a:pPr>
              <a:lnSpc>
                <a:spcPct val="110000"/>
              </a:lnSpc>
            </a:pPr>
            <a:r>
              <a:rPr lang="en-US" sz="1100" dirty="0" smtClean="0">
                <a:latin typeface="Arial" pitchFamily="34" charset="0"/>
                <a:cs typeface="Arial" pitchFamily="34" charset="0"/>
              </a:rPr>
              <a:t>There is a different but similar workflow for faxes coming from the pharmacy for refills. </a:t>
            </a:r>
          </a:p>
          <a:p>
            <a:pPr>
              <a:lnSpc>
                <a:spcPct val="110000"/>
              </a:lnSpc>
            </a:pPr>
            <a:endParaRPr lang="en-US" sz="1100" dirty="0" smtClean="0">
              <a:latin typeface="Arial" pitchFamily="34" charset="0"/>
              <a:cs typeface="Arial" pitchFamily="34" charset="0"/>
            </a:endParaRPr>
          </a:p>
          <a:p>
            <a:pPr>
              <a:lnSpc>
                <a:spcPct val="110000"/>
              </a:lnSpc>
            </a:pPr>
            <a:r>
              <a:rPr lang="en-US" sz="1100" dirty="0" smtClean="0">
                <a:latin typeface="Arial" pitchFamily="34" charset="0"/>
                <a:cs typeface="Arial" pitchFamily="34" charset="0"/>
              </a:rPr>
              <a:t>A lot of time was wasted spent looking for the chart and there was a huge delay in the patient getting a prescription refilled. </a:t>
            </a:r>
          </a:p>
          <a:p>
            <a:pPr>
              <a:lnSpc>
                <a:spcPct val="80000"/>
              </a:lnSpc>
            </a:pPr>
            <a:endParaRPr lang="en-US" sz="1100" dirty="0" smtClean="0">
              <a:latin typeface="Arial" pitchFamily="34" charset="0"/>
              <a:cs typeface="Arial" pitchFamily="34" charset="0"/>
            </a:endParaRPr>
          </a:p>
          <a:p>
            <a:pPr>
              <a:lnSpc>
                <a:spcPct val="80000"/>
              </a:lnSpc>
            </a:pPr>
            <a:endParaRPr lang="en-US" sz="1100" dirty="0" smtClean="0"/>
          </a:p>
          <a:p>
            <a:pPr>
              <a:lnSpc>
                <a:spcPct val="80000"/>
              </a:lnSpc>
            </a:pPr>
            <a:endParaRPr lang="en-US" sz="1100" dirty="0" smtClean="0"/>
          </a:p>
          <a:p>
            <a:pPr>
              <a:lnSpc>
                <a:spcPct val="80000"/>
              </a:lnSpc>
            </a:pPr>
            <a:endParaRPr lang="en-US" sz="1100" dirty="0" smtClean="0"/>
          </a:p>
        </p:txBody>
      </p:sp>
      <p:sp>
        <p:nvSpPr>
          <p:cNvPr id="24580" name="Slide Number Placeholder 3"/>
          <p:cNvSpPr>
            <a:spLocks noGrp="1"/>
          </p:cNvSpPr>
          <p:nvPr>
            <p:ph type="sldNum" sz="quarter" idx="5"/>
          </p:nvPr>
        </p:nvSpPr>
        <p:spPr bwMode="auto">
          <a:noFill/>
          <a:ln>
            <a:miter lim="800000"/>
            <a:headEnd/>
            <a:tailEnd/>
          </a:ln>
        </p:spPr>
        <p:txBody>
          <a:bodyPr/>
          <a:lstStyle/>
          <a:p>
            <a:fld id="{0535A4B1-7571-4768-87A2-510B4369F26D}"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xfrm>
            <a:off x="381000" y="4416425"/>
            <a:ext cx="6324600" cy="4575175"/>
          </a:xfrm>
          <a:noFill/>
        </p:spPr>
        <p:txBody>
          <a:bodyPr>
            <a:normAutofit lnSpcReduction="10000"/>
          </a:bodyPr>
          <a:lstStyle/>
          <a:p>
            <a:r>
              <a:rPr lang="en-US" sz="1000" dirty="0" smtClean="0">
                <a:latin typeface="Arial" pitchFamily="34" charset="0"/>
                <a:cs typeface="Arial" pitchFamily="34" charset="0"/>
              </a:rPr>
              <a:t>After analyzing their workflow map of the prescription refill process, this practice created protocols for Rx refills and 3 major changes to the process</a:t>
            </a:r>
          </a:p>
          <a:p>
            <a:endParaRPr lang="en-US" sz="1000" dirty="0" smtClean="0">
              <a:latin typeface="Arial" pitchFamily="34" charset="0"/>
              <a:cs typeface="Arial" pitchFamily="34" charset="0"/>
            </a:endParaRPr>
          </a:p>
          <a:p>
            <a:pPr>
              <a:buFontTx/>
              <a:buAutoNum type="arabicParenR"/>
            </a:pPr>
            <a:r>
              <a:rPr lang="en-US" sz="1000" dirty="0" smtClean="0">
                <a:latin typeface="Arial" pitchFamily="34" charset="0"/>
                <a:cs typeface="Arial" pitchFamily="34" charset="0"/>
              </a:rPr>
              <a:t>MAs began teaching patients about contacting the pharmacy directly for refills rather than the practice and teaching patients how to read labels on medication bottles to know how many </a:t>
            </a:r>
            <a:r>
              <a:rPr lang="en-US" sz="1000" dirty="0" smtClean="0">
                <a:latin typeface="Arial" pitchFamily="34" charset="0"/>
                <a:cs typeface="Arial" pitchFamily="34" charset="0"/>
              </a:rPr>
              <a:t>refills </a:t>
            </a:r>
            <a:r>
              <a:rPr lang="en-US" sz="1000" dirty="0" smtClean="0">
                <a:latin typeface="Arial" pitchFamily="34" charset="0"/>
                <a:cs typeface="Arial" pitchFamily="34" charset="0"/>
              </a:rPr>
              <a:t>are left and that the Clinician does not need to be contacted if there are refills left</a:t>
            </a:r>
          </a:p>
          <a:p>
            <a:pPr>
              <a:buFontTx/>
              <a:buAutoNum type="arabicParenR"/>
            </a:pPr>
            <a:r>
              <a:rPr lang="en-US" sz="1000" dirty="0" smtClean="0">
                <a:latin typeface="Arial" pitchFamily="34" charset="0"/>
                <a:cs typeface="Arial" pitchFamily="34" charset="0"/>
              </a:rPr>
              <a:t>Clinicians started giving patients with chronic medications plenty of refills</a:t>
            </a:r>
          </a:p>
          <a:p>
            <a:pPr>
              <a:buFontTx/>
              <a:buAutoNum type="arabicParenR"/>
            </a:pPr>
            <a:r>
              <a:rPr lang="en-US" sz="1000" dirty="0" smtClean="0">
                <a:latin typeface="Arial" pitchFamily="34" charset="0"/>
                <a:cs typeface="Arial" pitchFamily="34" charset="0"/>
              </a:rPr>
              <a:t>Clinicians wrote standing orders for MAs to do refills without checking with Clinician for patient’s with well-controlled diabetes, hypertension, and cholesterol. </a:t>
            </a:r>
          </a:p>
          <a:p>
            <a:pPr>
              <a:buFontTx/>
              <a:buAutoNum type="arabicParenR"/>
            </a:pPr>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These three changes did not fix the workflow directly, but reduced the number of refills that had to go through the bad workflow by 60%. For the other 40%, the MA placed refill requests on a separate “DO NOW” pile on the Clinician’s desk, instead of on the stack already there. It became a practice expectation that the Clinician would authorize refills within an hour of it coming to their desk )to avoid extra phone calls from the pharmacy).</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People in the practice are happy and patients are happy because there is less delay in getting refills.</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In the previous two examples, we showed you how workflow mapping helps improve process in the paper chart world. Now many of you are probably asking yourselves how does fixing a process pre-EHR help for the post-EHR world? The answer is because the protocols have been done and they are just as relevant for the post-EHR world in reducing Clinician time and reducing patient delay in getting refills, lab results, you name it. </a:t>
            </a:r>
          </a:p>
          <a:p>
            <a:endParaRPr lang="en-US" sz="1000" dirty="0" smtClean="0">
              <a:latin typeface="Arial" pitchFamily="34" charset="0"/>
              <a:cs typeface="Arial" pitchFamily="34" charset="0"/>
            </a:endParaRPr>
          </a:p>
          <a:p>
            <a:r>
              <a:rPr lang="en-US" sz="1000" dirty="0" smtClean="0">
                <a:latin typeface="Arial" pitchFamily="34" charset="0"/>
                <a:cs typeface="Arial" pitchFamily="34" charset="0"/>
              </a:rPr>
              <a:t>In the </a:t>
            </a:r>
            <a:r>
              <a:rPr lang="en-US" sz="1000" dirty="0" smtClean="0">
                <a:latin typeface="Arial" pitchFamily="34" charset="0"/>
                <a:cs typeface="Arial" pitchFamily="34" charset="0"/>
              </a:rPr>
              <a:t>post-EHR </a:t>
            </a:r>
            <a:r>
              <a:rPr lang="en-US" sz="1000" dirty="0" smtClean="0">
                <a:latin typeface="Arial" pitchFamily="34" charset="0"/>
                <a:cs typeface="Arial" pitchFamily="34" charset="0"/>
              </a:rPr>
              <a:t>world, there would have to be rules about which inboxes prescription refills would be routed to so that Clinicians would not get everything in their inboxes. That would require front desk staff to learn the protocols. Having the protocols already in place before EHR implementation can help practices maximize their use of the EHR.</a:t>
            </a:r>
          </a:p>
          <a:p>
            <a:pPr>
              <a:lnSpc>
                <a:spcPct val="80000"/>
              </a:lnSpc>
            </a:pPr>
            <a:endParaRPr lang="en-US" sz="1000" dirty="0" smtClean="0"/>
          </a:p>
          <a:p>
            <a:pPr>
              <a:lnSpc>
                <a:spcPct val="80000"/>
              </a:lnSpc>
            </a:pPr>
            <a:endParaRPr lang="en-US" sz="1000" dirty="0" smtClean="0"/>
          </a:p>
        </p:txBody>
      </p:sp>
      <p:sp>
        <p:nvSpPr>
          <p:cNvPr id="26628" name="Slide Number Placeholder 3"/>
          <p:cNvSpPr>
            <a:spLocks noGrp="1"/>
          </p:cNvSpPr>
          <p:nvPr>
            <p:ph type="sldNum" sz="quarter" idx="5"/>
          </p:nvPr>
        </p:nvSpPr>
        <p:spPr bwMode="auto">
          <a:noFill/>
          <a:ln>
            <a:miter lim="800000"/>
            <a:headEnd/>
            <a:tailEnd/>
          </a:ln>
        </p:spPr>
        <p:txBody>
          <a:bodyPr/>
          <a:lstStyle/>
          <a:p>
            <a:fld id="{69144A2C-1192-46D4-AFE6-7CAFF6A3D846}" type="slidenum">
              <a:rPr lang="en-US"/>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xfrm>
            <a:off x="381000" y="4416425"/>
            <a:ext cx="6172200" cy="4183063"/>
          </a:xfrm>
          <a:noFill/>
        </p:spPr>
        <p:txBody>
          <a:bodyPr>
            <a:normAutofit fontScale="85000" lnSpcReduction="10000"/>
          </a:bodyPr>
          <a:lstStyle/>
          <a:p>
            <a:pPr marL="0" lvl="1"/>
            <a:r>
              <a:rPr lang="en-US" dirty="0" smtClean="0">
                <a:latin typeface="Arial" pitchFamily="34" charset="0"/>
                <a:ea typeface="ＭＳ Ｐゴシック" pitchFamily="-1" charset="-128"/>
                <a:cs typeface="Arial" pitchFamily="34" charset="0"/>
              </a:rPr>
              <a:t>Before we go into reasons for doing workflow mapping, the first thing we need to cover is “what is a workflow </a:t>
            </a:r>
            <a:r>
              <a:rPr lang="en-US" dirty="0" smtClean="0">
                <a:latin typeface="Arial" pitchFamily="34" charset="0"/>
                <a:ea typeface="ＭＳ Ｐゴシック" pitchFamily="-1" charset="-128"/>
                <a:cs typeface="Arial" pitchFamily="34" charset="0"/>
              </a:rPr>
              <a:t>map.” </a:t>
            </a:r>
            <a:endParaRPr lang="en-US" dirty="0" smtClean="0">
              <a:latin typeface="Arial" pitchFamily="34" charset="0"/>
              <a:ea typeface="ＭＳ Ｐゴシック" pitchFamily="-1" charset="-128"/>
              <a:cs typeface="Arial" pitchFamily="34" charset="0"/>
            </a:endParaRPr>
          </a:p>
          <a:p>
            <a:pPr marL="0" lvl="1"/>
            <a:endParaRPr lang="en-US" dirty="0" smtClean="0">
              <a:latin typeface="Arial" pitchFamily="34" charset="0"/>
              <a:ea typeface="ＭＳ Ｐゴシック" pitchFamily="-1" charset="-128"/>
              <a:cs typeface="Arial" pitchFamily="34" charset="0"/>
            </a:endParaRPr>
          </a:p>
          <a:p>
            <a:pPr marL="0" lvl="1"/>
            <a:r>
              <a:rPr lang="en-US" dirty="0" smtClean="0">
                <a:latin typeface="Arial" pitchFamily="34" charset="0"/>
                <a:ea typeface="ＭＳ Ｐゴシック" pitchFamily="-1" charset="-128"/>
                <a:cs typeface="Arial" pitchFamily="34" charset="0"/>
              </a:rPr>
              <a:t>If some of you are drawing a blank to what a workflow map is, don’t worry, they are not as complicated as they sound. Some of you may already be familiar with workflow mapping but may know it as a different name. Workflow mapping, flowcharting, workflow analysis, clinical review process are a few different terms people use to describe a method of visually representing a process. </a:t>
            </a:r>
          </a:p>
          <a:p>
            <a:pPr marL="0" lvl="1"/>
            <a:endParaRPr lang="en-US" dirty="0" smtClean="0">
              <a:latin typeface="Arial" pitchFamily="34" charset="0"/>
              <a:ea typeface="ＭＳ Ｐゴシック" pitchFamily="-1" charset="-128"/>
              <a:cs typeface="Arial" pitchFamily="34" charset="0"/>
            </a:endParaRPr>
          </a:p>
          <a:p>
            <a:pPr marL="0" lvl="1"/>
            <a:r>
              <a:rPr lang="en-US" dirty="0" smtClean="0">
                <a:latin typeface="Arial" pitchFamily="34" charset="0"/>
                <a:ea typeface="ＭＳ Ｐゴシック" pitchFamily="-1" charset="-128"/>
                <a:cs typeface="Arial" pitchFamily="34" charset="0"/>
              </a:rPr>
              <a:t>In a process, a series of actions, steps, or tasks are performed in a certain order to achieve a certain result. There are many processes within a practice that are repeated on a daily basis such as registering patients for their appointments, rooming patients, refilling medications, answering telephones, and many more. The steps in each process usually follow some kind of sequential order.  </a:t>
            </a:r>
          </a:p>
          <a:p>
            <a:pPr marL="0" lvl="1"/>
            <a:endParaRPr lang="en-US" dirty="0" smtClean="0">
              <a:latin typeface="Arial" pitchFamily="34" charset="0"/>
              <a:ea typeface="ＭＳ Ｐゴシック" pitchFamily="-1" charset="-128"/>
              <a:cs typeface="Arial" pitchFamily="34" charset="0"/>
            </a:endParaRPr>
          </a:p>
          <a:p>
            <a:pPr marL="0" lvl="1"/>
            <a:r>
              <a:rPr lang="en-US" dirty="0" smtClean="0">
                <a:latin typeface="Arial" pitchFamily="34" charset="0"/>
                <a:ea typeface="ＭＳ Ｐゴシック" pitchFamily="-1" charset="-128"/>
                <a:cs typeface="Arial" pitchFamily="34" charset="0"/>
              </a:rPr>
              <a:t>Workflow maps let you graphically see how work is currently done in your practice. Workflow maps use symbols along with words to show how certain things get done in the practice. Workflow maps can also be used to show how certain things move through a practice like patients or a paper form. </a:t>
            </a:r>
          </a:p>
          <a:p>
            <a:pPr marL="0" lvl="1"/>
            <a:endParaRPr lang="en-US" dirty="0" smtClean="0">
              <a:latin typeface="Arial" pitchFamily="34" charset="0"/>
              <a:ea typeface="ＭＳ Ｐゴシック" pitchFamily="-1" charset="-128"/>
              <a:cs typeface="Arial" pitchFamily="34" charset="0"/>
            </a:endParaRPr>
          </a:p>
          <a:p>
            <a:pPr marL="0" lvl="1"/>
            <a:r>
              <a:rPr lang="en-US" dirty="0" smtClean="0">
                <a:latin typeface="Arial" pitchFamily="34" charset="0"/>
                <a:ea typeface="ＭＳ Ｐゴシック" pitchFamily="-1" charset="-128"/>
                <a:cs typeface="Arial" pitchFamily="34" charset="0"/>
              </a:rPr>
              <a:t>Workflow maps give practices an easy and quick way to see the entire process from beginning to end and all the steps that occur in between. Workflow maps also show who performs each task.</a:t>
            </a:r>
          </a:p>
          <a:p>
            <a:pPr marL="0" lvl="1"/>
            <a:endParaRPr lang="en-US" dirty="0" smtClean="0">
              <a:latin typeface="Arial" pitchFamily="34" charset="0"/>
              <a:ea typeface="ＭＳ Ｐゴシック" pitchFamily="-1" charset="-128"/>
              <a:cs typeface="Arial" pitchFamily="34" charset="0"/>
            </a:endParaRPr>
          </a:p>
          <a:p>
            <a:pPr marL="0" lvl="1"/>
            <a:r>
              <a:rPr lang="en-US" dirty="0" smtClean="0">
                <a:latin typeface="Arial" pitchFamily="34" charset="0"/>
                <a:ea typeface="ＭＳ Ｐゴシック" pitchFamily="-1" charset="-128"/>
                <a:cs typeface="Arial" pitchFamily="34" charset="0"/>
              </a:rPr>
              <a:t>When doing workflow mapping, it is okay if your practice workflows are chaotic. If your workflows in the practice are </a:t>
            </a:r>
            <a:r>
              <a:rPr lang="en-US" dirty="0" smtClean="0">
                <a:latin typeface="Arial" pitchFamily="34" charset="0"/>
                <a:ea typeface="ＭＳ Ｐゴシック" pitchFamily="-1" charset="-128"/>
                <a:cs typeface="Arial" pitchFamily="34" charset="0"/>
              </a:rPr>
              <a:t>problematic</a:t>
            </a:r>
            <a:r>
              <a:rPr lang="en-US" dirty="0" smtClean="0">
                <a:latin typeface="Arial" pitchFamily="34" charset="0"/>
                <a:ea typeface="ＭＳ Ｐゴシック" pitchFamily="-1" charset="-128"/>
                <a:cs typeface="Arial" pitchFamily="34" charset="0"/>
              </a:rPr>
              <a:t>, encounter lots of delays, or have double work, make sure to show it on your workflow map. Workflow maps can only provide insight to why things happen, or in some cases why things don’t happen, if you represent your current processes as IS.</a:t>
            </a:r>
          </a:p>
          <a:p>
            <a:endParaRPr lang="en-US" dirty="0" smtClean="0"/>
          </a:p>
          <a:p>
            <a:endParaRPr lang="en-US" dirty="0" smtClean="0"/>
          </a:p>
          <a:p>
            <a:endParaRPr lang="en-US" dirty="0" smtClean="0"/>
          </a:p>
          <a:p>
            <a:endParaRPr lang="en-US" dirty="0" smtClean="0"/>
          </a:p>
        </p:txBody>
      </p:sp>
      <p:sp>
        <p:nvSpPr>
          <p:cNvPr id="28676" name="Slide Number Placeholder 3"/>
          <p:cNvSpPr>
            <a:spLocks noGrp="1"/>
          </p:cNvSpPr>
          <p:nvPr>
            <p:ph type="sldNum" sz="quarter" idx="5"/>
          </p:nvPr>
        </p:nvSpPr>
        <p:spPr bwMode="auto">
          <a:noFill/>
          <a:ln>
            <a:miter lim="800000"/>
            <a:headEnd/>
            <a:tailEnd/>
          </a:ln>
        </p:spPr>
        <p:txBody>
          <a:bodyPr/>
          <a:lstStyle/>
          <a:p>
            <a:fld id="{22C5E1B9-BECD-4AD4-B177-7E80957B8296}"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TextEdit="1"/>
          </p:cNvSpPr>
          <p:nvPr>
            <p:ph type="sldImg"/>
          </p:nvPr>
        </p:nvSpPr>
        <p:spPr bwMode="auto">
          <a:noFill/>
          <a:ln>
            <a:solidFill>
              <a:srgbClr val="000000"/>
            </a:solidFill>
            <a:miter lim="800000"/>
            <a:headEnd/>
            <a:tailEnd/>
          </a:ln>
        </p:spPr>
      </p:sp>
      <p:sp>
        <p:nvSpPr>
          <p:cNvPr id="30723" name="Rectangle 3"/>
          <p:cNvSpPr>
            <a:spLocks noGrp="1"/>
          </p:cNvSpPr>
          <p:nvPr>
            <p:ph type="body" idx="1"/>
          </p:nvPr>
        </p:nvSpPr>
        <p:spPr bwMode="auto">
          <a:noFill/>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xfrm>
            <a:off x="381000" y="4416425"/>
            <a:ext cx="5927725" cy="4498975"/>
          </a:xfrm>
          <a:noFill/>
        </p:spPr>
        <p:txBody>
          <a:bodyPr>
            <a:normAutofit fontScale="92500"/>
          </a:bodyPr>
          <a:lstStyle/>
          <a:p>
            <a:r>
              <a:rPr lang="en-US" sz="1100" dirty="0" smtClean="0">
                <a:latin typeface="Arial" pitchFamily="34" charset="0"/>
                <a:cs typeface="Arial" pitchFamily="34" charset="0"/>
              </a:rPr>
              <a:t>When people are working through the process trying to get from point A to point B, they usually do not have time to stop in between steps and think “gee, I wonder if this step is really </a:t>
            </a:r>
            <a:r>
              <a:rPr lang="en-US" sz="1100" dirty="0" smtClean="0">
                <a:latin typeface="Arial" pitchFamily="34" charset="0"/>
                <a:cs typeface="Arial" pitchFamily="34" charset="0"/>
              </a:rPr>
              <a:t>necessary.” </a:t>
            </a:r>
            <a:r>
              <a:rPr lang="en-US" sz="1100" dirty="0" smtClean="0">
                <a:latin typeface="Arial" pitchFamily="34" charset="0"/>
                <a:cs typeface="Arial" pitchFamily="34" charset="0"/>
              </a:rPr>
              <a:t>It’s when they step back and really look at the process as a whole, they can see the inefficiencies in the process. </a:t>
            </a:r>
          </a:p>
          <a:p>
            <a:endParaRPr lang="en-US" sz="1100" dirty="0" smtClean="0">
              <a:latin typeface="Arial" pitchFamily="34" charset="0"/>
              <a:cs typeface="Arial" pitchFamily="34" charset="0"/>
            </a:endParaRPr>
          </a:p>
          <a:p>
            <a:r>
              <a:rPr lang="en-US" sz="1100" dirty="0" smtClean="0">
                <a:latin typeface="Arial" pitchFamily="34" charset="0"/>
                <a:cs typeface="Arial" pitchFamily="34" charset="0"/>
              </a:rPr>
              <a:t>Workflow maps can help staff identify inefficiencies, waste, and potential dangers in the process that they may not have realized existed such as delays, bottlenecks, and processes that lead to dead ends.</a:t>
            </a:r>
          </a:p>
          <a:p>
            <a:endParaRPr lang="en-US" sz="1100" dirty="0" smtClean="0">
              <a:latin typeface="Arial" pitchFamily="34" charset="0"/>
              <a:cs typeface="Arial" pitchFamily="34" charset="0"/>
            </a:endParaRPr>
          </a:p>
          <a:p>
            <a:r>
              <a:rPr lang="en-US" sz="1100" dirty="0" smtClean="0">
                <a:latin typeface="Arial" pitchFamily="34" charset="0"/>
                <a:cs typeface="Arial" pitchFamily="34" charset="0"/>
              </a:rPr>
              <a:t>Workflow maps can help eliminate wasteful steps. Complicated workflows can be streamlined and standardized.</a:t>
            </a:r>
          </a:p>
          <a:p>
            <a:endParaRPr lang="en-US" sz="1100" dirty="0" smtClean="0">
              <a:latin typeface="Arial" pitchFamily="34" charset="0"/>
              <a:cs typeface="Arial" pitchFamily="34" charset="0"/>
            </a:endParaRPr>
          </a:p>
          <a:p>
            <a:r>
              <a:rPr lang="en-US" sz="1100" dirty="0" smtClean="0">
                <a:latin typeface="Arial" pitchFamily="34" charset="0"/>
                <a:cs typeface="Arial" pitchFamily="34" charset="0"/>
              </a:rPr>
              <a:t>In example 1a lab result follow-up, workflow mapping helped the practice figure out that the MA was making 3 copies of the same lab result. This was determined to be an unnecessary step that could easily be eliminated. The practice also saw that there was a bottle neck in work for the Clinician who eventually ended up with all 3 copies of the lab result.</a:t>
            </a:r>
          </a:p>
          <a:p>
            <a:endParaRPr lang="en-US" sz="1100" dirty="0" smtClean="0">
              <a:latin typeface="Arial" pitchFamily="34" charset="0"/>
              <a:cs typeface="Arial" pitchFamily="34" charset="0"/>
            </a:endParaRPr>
          </a:p>
          <a:p>
            <a:r>
              <a:rPr lang="en-US" sz="1100" dirty="0" smtClean="0">
                <a:latin typeface="Arial" pitchFamily="34" charset="0"/>
                <a:cs typeface="Arial" pitchFamily="34" charset="0"/>
              </a:rPr>
              <a:t>In the practice’s new lab result process, the MA no longer makes 3 copies of the lab result, instead she gives it to the RN/LVN with the chart. The RN/LVN also now follows protocols instead of always giving the result to the Clinician. Life is much easier for physicians and staff.</a:t>
            </a:r>
          </a:p>
          <a:p>
            <a:endParaRPr lang="en-US" sz="1100" dirty="0" smtClean="0">
              <a:latin typeface="Arial" pitchFamily="34" charset="0"/>
              <a:cs typeface="Arial" pitchFamily="34" charset="0"/>
            </a:endParaRPr>
          </a:p>
          <a:p>
            <a:r>
              <a:rPr lang="en-US" sz="1100" dirty="0" smtClean="0">
                <a:latin typeface="Arial" pitchFamily="34" charset="0"/>
                <a:cs typeface="Arial" pitchFamily="34" charset="0"/>
              </a:rPr>
              <a:t>In example 2 for Rx refills, workflow mapping showed that there were a lot of delays in the patient getting their meds refilled and a lot of running around finding people and charts. The practice reduced the volume of meds that needed to be refilled by training MAs to educate patients on contacting the pharmacy about refills and eliminated a few delays. The process was able to be streamlined. </a:t>
            </a:r>
          </a:p>
          <a:p>
            <a:pPr>
              <a:lnSpc>
                <a:spcPct val="80000"/>
              </a:lnSpc>
            </a:pPr>
            <a:endParaRPr lang="en-US" sz="1100" dirty="0" smtClean="0">
              <a:latin typeface="Arial" pitchFamily="34" charset="0"/>
              <a:cs typeface="Arial" pitchFamily="34" charset="0"/>
            </a:endParaRPr>
          </a:p>
        </p:txBody>
      </p:sp>
      <p:sp>
        <p:nvSpPr>
          <p:cNvPr id="32772" name="Slide Number Placeholder 3"/>
          <p:cNvSpPr>
            <a:spLocks noGrp="1"/>
          </p:cNvSpPr>
          <p:nvPr>
            <p:ph type="sldNum" sz="quarter" idx="5"/>
          </p:nvPr>
        </p:nvSpPr>
        <p:spPr bwMode="auto">
          <a:noFill/>
          <a:ln>
            <a:miter lim="800000"/>
            <a:headEnd/>
            <a:tailEnd/>
          </a:ln>
        </p:spPr>
        <p:txBody>
          <a:bodyPr/>
          <a:lstStyle/>
          <a:p>
            <a:fld id="{85E59D86-CE43-4B1C-848E-0491C89BF838}"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sz="280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atin typeface="Arial" charset="0"/>
                <a:cs typeface="Arial" charset="0"/>
              </a:defRPr>
            </a:lvl1pPr>
          </a:lstStyle>
          <a:p>
            <a:fld id="{CB9AC119-3F4A-4060-8887-7F5994FC5FD8}" type="datetime1">
              <a:rPr lang="en-US"/>
              <a:pPr/>
              <a:t>6/20/2013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C298AB8-EBED-477D-A2AC-BFDF74FF3FCF}"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B955DC39-CF00-42C4-9318-D58141150AFA}" type="datetime1">
              <a:rPr lang="en-US"/>
              <a:pPr/>
              <a:t>6/20/2013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069F5712-9525-4047-9238-C3BCC74005A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69B54E3-D2ED-44E5-BE59-24FCD9E29329}" type="datetime1">
              <a:rPr lang="en-US"/>
              <a:pPr/>
              <a:t>6/20/2013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89DB04FE-1295-4F89-9741-B755454EE6C0}"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800">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8229600" cy="4373563"/>
          </a:xfrm>
        </p:spPr>
        <p:txBody>
          <a:bodyPr/>
          <a:lstStyle>
            <a:lvl1pPr>
              <a:defRPr sz="2600">
                <a:latin typeface="Arial" pitchFamily="34" charset="0"/>
                <a:cs typeface="Arial" pitchFamily="34" charset="0"/>
              </a:defRPr>
            </a:lvl1pPr>
            <a:lvl2pPr>
              <a:defRPr sz="2000">
                <a:latin typeface="Arial" pitchFamily="34" charset="0"/>
                <a:cs typeface="Arial" pitchFamily="34" charset="0"/>
              </a:defRPr>
            </a:lvl2pPr>
            <a:lvl3pPr>
              <a:defRPr sz="2000">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fld id="{8DEC3F2D-953F-44D0-8715-C54F4F6D9140}" type="datetime1">
              <a:rPr lang="en-US"/>
              <a:pPr/>
              <a:t>6/20/2013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A652C8-2ED6-44AF-A1C8-89088A3431F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BE18AB9-2976-42D1-A3FA-6D69B5D9C06C}" type="datetime1">
              <a:rPr lang="en-US"/>
              <a:pPr/>
              <a:t>6/20/2013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72B5A87-2E95-4FB8-8A95-845C3608E9AB}"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A34FCBEF-F353-49AF-82CC-5660D7EBC13A}" type="datetime1">
              <a:rPr lang="en-US"/>
              <a:pPr/>
              <a:t>6/20/2013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EA88F09-5D77-4E4D-B195-640339787ED7}"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A68E8A5F-690E-48ED-86FC-757A5243DFC0}" type="datetime1">
              <a:rPr lang="en-US"/>
              <a:pPr/>
              <a:t>6/20/2013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DA9324A4-9ECE-4955-89F3-3BBC398B986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96128B17-7888-4DAD-A7F4-6E778EA0EFD6}" type="datetime1">
              <a:rPr lang="en-US"/>
              <a:pPr/>
              <a:t>6/20/2013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561AAFB3-2DBF-4A55-8C20-FEA55F1A9A4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9D6F9484-2EE9-48AC-A183-0B78D97EC41E}" type="datetime1">
              <a:rPr lang="en-US"/>
              <a:pPr/>
              <a:t>6/20/2013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B189148-C095-45E0-B0C5-A073FC01F9A2}"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BF12CF7D-6324-4822-BB93-0E40D15A1C15}" type="datetime1">
              <a:rPr lang="en-US"/>
              <a:pPr/>
              <a:t>6/20/2013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D642FF90-B2F5-4447-ADDF-935E60EEE29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241690CE-F87B-4954-9470-1A71A5607DED}" type="datetime1">
              <a:rPr lang="en-US"/>
              <a:pPr/>
              <a:t>6/20/2013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67B7436B-DD72-4962-8668-122B98439EA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1" charset="0"/>
              </a:defRPr>
            </a:lvl1pPr>
          </a:lstStyle>
          <a:p>
            <a:fld id="{8D48B2E9-9638-48BA-AAC5-2911AF0CB1BA}" type="datetime1">
              <a:rPr lang="en-US"/>
              <a:pPr/>
              <a:t>6/20/2013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1" charset="0"/>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1" charset="0"/>
              </a:defRPr>
            </a:lvl1pPr>
          </a:lstStyle>
          <a:p>
            <a:fld id="{656CA2D3-C96E-4A7B-A57E-73AAF60ABA1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887"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 id="2147483885" r:id="rId10"/>
    <p:sldLayoutId id="2147483886"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itchFamily="-1" charset="-128"/>
          <a:cs typeface="ＭＳ Ｐゴシック" pitchFamily="-1"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pitchFamily="-1" charset="-128"/>
          <a:cs typeface="ＭＳ Ｐゴシック" pitchFamily="-1"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pitchFamily="-1" charset="-128"/>
          <a:cs typeface="ＭＳ Ｐゴシック" pitchFamily="-1"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pitchFamily="-1" charset="-128"/>
          <a:cs typeface="ＭＳ Ｐゴシック" pitchFamily="-1"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pitchFamily="-1" charset="-128"/>
          <a:cs typeface="ＭＳ Ｐゴシック" pitchFamily="-1"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pitchFamily="-1" charset="-128"/>
          <a:cs typeface="ＭＳ Ｐゴシック" pitchFamily="-1"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15.xml"/><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10" Type="http://schemas.openxmlformats.org/officeDocument/2006/relationships/oleObject" Target="../embeddings/oleObject7.bin"/><Relationship Id="rId4" Type="http://schemas.openxmlformats.org/officeDocument/2006/relationships/oleObject" Target="../embeddings/oleObject1.bin"/><Relationship Id="rId9" Type="http://schemas.openxmlformats.org/officeDocument/2006/relationships/oleObject" Target="../embeddings/oleObject6.bin"/></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wmf"/><Relationship Id="rId7" Type="http://schemas.openxmlformats.org/officeDocument/2006/relationships/image" Target="../media/image9.w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a:xfrm>
            <a:off x="304800" y="1447800"/>
            <a:ext cx="8382000" cy="2152650"/>
          </a:xfrm>
        </p:spPr>
        <p:txBody>
          <a:bodyPr/>
          <a:lstStyle/>
          <a:p>
            <a:r>
              <a:rPr lang="en-US" b="1" smtClean="0">
                <a:effectLst>
                  <a:outerShdw blurRad="38100" dist="38100" dir="2700000" algn="tl">
                    <a:srgbClr val="C0C0C0"/>
                  </a:outerShdw>
                </a:effectLst>
                <a:latin typeface="Arial" charset="0"/>
                <a:cs typeface="Arial" charset="0"/>
              </a:rPr>
              <a:t>Workflow mapping:</a:t>
            </a:r>
            <a:br>
              <a:rPr lang="en-US" b="1" smtClean="0">
                <a:effectLst>
                  <a:outerShdw blurRad="38100" dist="38100" dir="2700000" algn="tl">
                    <a:srgbClr val="C0C0C0"/>
                  </a:outerShdw>
                </a:effectLst>
                <a:latin typeface="Arial" charset="0"/>
                <a:cs typeface="Arial" charset="0"/>
              </a:rPr>
            </a:br>
            <a:r>
              <a:rPr lang="en-US" sz="3600" b="1" smtClean="0">
                <a:effectLst>
                  <a:outerShdw blurRad="38100" dist="38100" dir="2700000" algn="tl">
                    <a:srgbClr val="C0C0C0"/>
                  </a:outerShdw>
                </a:effectLst>
                <a:latin typeface="Arial" charset="0"/>
                <a:cs typeface="Arial" charset="0"/>
              </a:rPr>
              <a:t>a tool for achieving meaningful use</a:t>
            </a:r>
            <a:endParaRPr lang="en-US" smtClean="0">
              <a:latin typeface="Arial" charset="0"/>
              <a:cs typeface="Arial" charset="0"/>
            </a:endParaRPr>
          </a:p>
        </p:txBody>
      </p:sp>
      <p:sp>
        <p:nvSpPr>
          <p:cNvPr id="4099" name="Subtitle 2"/>
          <p:cNvSpPr>
            <a:spLocks noGrp="1"/>
          </p:cNvSpPr>
          <p:nvPr>
            <p:ph type="subTitle" idx="1"/>
          </p:nvPr>
        </p:nvSpPr>
        <p:spPr>
          <a:xfrm>
            <a:off x="1371600" y="3886200"/>
            <a:ext cx="6781800" cy="1752600"/>
          </a:xfrm>
        </p:spPr>
        <p:txBody>
          <a:bodyPr/>
          <a:lstStyle/>
          <a:p>
            <a:r>
              <a:rPr lang="en-US" b="1" smtClean="0">
                <a:effectLst>
                  <a:outerShdw blurRad="38100" dist="38100" dir="2700000" algn="tl">
                    <a:srgbClr val="C0C0C0"/>
                  </a:outerShdw>
                </a:effectLst>
                <a:latin typeface="Arial" charset="0"/>
                <a:cs typeface="Arial" charset="0"/>
              </a:rPr>
              <a:t>Center for Excellence in Primary Care</a:t>
            </a:r>
          </a:p>
          <a:p>
            <a:r>
              <a:rPr lang="en-US" b="1" smtClean="0">
                <a:effectLst>
                  <a:outerShdw blurRad="38100" dist="38100" dir="2700000" algn="tl">
                    <a:srgbClr val="C0C0C0"/>
                  </a:outerShdw>
                </a:effectLst>
                <a:latin typeface="Arial" charset="0"/>
                <a:cs typeface="Arial" charset="0"/>
              </a:rPr>
              <a:t>UCSF Department of Family </a:t>
            </a:r>
          </a:p>
          <a:p>
            <a:r>
              <a:rPr lang="en-US" b="1" smtClean="0">
                <a:effectLst>
                  <a:outerShdw blurRad="38100" dist="38100" dir="2700000" algn="tl">
                    <a:srgbClr val="C0C0C0"/>
                  </a:outerShdw>
                </a:effectLst>
                <a:latin typeface="Arial" charset="0"/>
                <a:cs typeface="Arial" charset="0"/>
              </a:rPr>
              <a:t>and Community Medicine</a:t>
            </a:r>
            <a:endParaRPr lang="en-US" smtClean="0">
              <a:latin typeface="Arial" charset="0"/>
              <a:cs typeface="Arial" charset="0"/>
            </a:endParaRPr>
          </a:p>
        </p:txBody>
      </p:sp>
      <p:sp>
        <p:nvSpPr>
          <p:cNvPr id="15364" name="TextBox 3"/>
          <p:cNvSpPr txBox="1">
            <a:spLocks noChangeArrowheads="1"/>
          </p:cNvSpPr>
          <p:nvPr/>
        </p:nvSpPr>
        <p:spPr bwMode="auto">
          <a:xfrm>
            <a:off x="6477000" y="6248400"/>
            <a:ext cx="2532063" cy="369888"/>
          </a:xfrm>
          <a:prstGeom prst="rect">
            <a:avLst/>
          </a:prstGeom>
          <a:noFill/>
          <a:ln w="9525">
            <a:noFill/>
            <a:miter lim="800000"/>
            <a:headEnd/>
            <a:tailEnd/>
          </a:ln>
        </p:spPr>
        <p:txBody>
          <a:bodyPr wrap="none">
            <a:spAutoFit/>
          </a:bodyPr>
          <a:lstStyle/>
          <a:p>
            <a:r>
              <a:rPr lang="en-US"/>
              <a:t>Tom Bodenheimer, MD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z="3200" b="1" smtClean="0">
                <a:effectLst>
                  <a:outerShdw blurRad="38100" dist="38100" dir="2700000" algn="tl">
                    <a:srgbClr val="C0C0C0"/>
                  </a:outerShdw>
                </a:effectLst>
                <a:latin typeface="Arial" charset="0"/>
                <a:cs typeface="Arial" charset="0"/>
              </a:rPr>
              <a:t>Workflow mapping pre-EHR: </a:t>
            </a:r>
            <a:br>
              <a:rPr lang="en-US" sz="3200" b="1" smtClean="0">
                <a:effectLst>
                  <a:outerShdw blurRad="38100" dist="38100" dir="2700000" algn="tl">
                    <a:srgbClr val="C0C0C0"/>
                  </a:outerShdw>
                </a:effectLst>
                <a:latin typeface="Arial" charset="0"/>
                <a:cs typeface="Arial" charset="0"/>
              </a:rPr>
            </a:br>
            <a:r>
              <a:rPr lang="en-US" sz="3200" b="1" smtClean="0">
                <a:effectLst>
                  <a:outerShdw blurRad="38100" dist="38100" dir="2700000" algn="tl">
                    <a:srgbClr val="C0C0C0"/>
                  </a:outerShdw>
                </a:effectLst>
                <a:latin typeface="Arial" charset="0"/>
                <a:cs typeface="Arial" charset="0"/>
              </a:rPr>
              <a:t>Tailor EHR to meet practice needs</a:t>
            </a:r>
            <a:endParaRPr lang="en-US" smtClean="0">
              <a:latin typeface="Arial" charset="0"/>
              <a:cs typeface="Arial" charset="0"/>
            </a:endParaRPr>
          </a:p>
        </p:txBody>
      </p:sp>
      <p:sp>
        <p:nvSpPr>
          <p:cNvPr id="13315" name="Content Placeholder 2"/>
          <p:cNvSpPr>
            <a:spLocks noGrp="1"/>
          </p:cNvSpPr>
          <p:nvPr>
            <p:ph idx="1"/>
          </p:nvPr>
        </p:nvSpPr>
        <p:spPr/>
        <p:txBody>
          <a:bodyPr/>
          <a:lstStyle/>
          <a:p>
            <a:r>
              <a:rPr lang="en-US" sz="2400" b="1" smtClean="0">
                <a:effectLst>
                  <a:outerShdw blurRad="38100" dist="38100" dir="2700000" algn="tl">
                    <a:srgbClr val="C0C0C0"/>
                  </a:outerShdw>
                </a:effectLst>
                <a:latin typeface="Arial" charset="0"/>
                <a:cs typeface="Arial" charset="0"/>
              </a:rPr>
              <a:t>Mapping out processes before EHR implementation helps practices decide how to use the EHR</a:t>
            </a:r>
          </a:p>
          <a:p>
            <a:r>
              <a:rPr lang="en-US" sz="2400" b="1" smtClean="0">
                <a:effectLst>
                  <a:outerShdw blurRad="38100" dist="38100" dir="2700000" algn="tl">
                    <a:srgbClr val="C0C0C0"/>
                  </a:outerShdw>
                </a:effectLst>
                <a:latin typeface="Arial" charset="0"/>
                <a:cs typeface="Arial" charset="0"/>
              </a:rPr>
              <a:t>Workflow mapping demonstrates what protocols and standing orders are needed to redistribute work</a:t>
            </a:r>
          </a:p>
          <a:p>
            <a:r>
              <a:rPr lang="en-US" sz="2400" b="1" smtClean="0">
                <a:effectLst>
                  <a:outerShdw blurRad="38100" dist="38100" dir="2700000" algn="tl">
                    <a:srgbClr val="C0C0C0"/>
                  </a:outerShdw>
                </a:effectLst>
                <a:latin typeface="Arial" charset="0"/>
                <a:cs typeface="Arial" charset="0"/>
              </a:rPr>
              <a:t>Workflow maps help practices work with their EHR vendor so that the vendor understands how each person will use the EHR</a:t>
            </a:r>
          </a:p>
          <a:p>
            <a:r>
              <a:rPr lang="en-US" sz="2400" b="1" smtClean="0">
                <a:effectLst>
                  <a:outerShdw blurRad="38100" dist="38100" dir="2700000" algn="tl">
                    <a:srgbClr val="C0C0C0"/>
                  </a:outerShdw>
                </a:effectLst>
                <a:latin typeface="Arial" charset="0"/>
                <a:cs typeface="Arial" charset="0"/>
              </a:rPr>
              <a:t>Examples 1 and 2: protocols and standing orders written pre-EHR adoption delineate who does what, which facilitates implementation of the EHR</a:t>
            </a:r>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z="3200" b="1" smtClean="0">
                <a:effectLst>
                  <a:outerShdw blurRad="38100" dist="38100" dir="2700000" algn="tl">
                    <a:srgbClr val="C0C0C0"/>
                  </a:outerShdw>
                </a:effectLst>
                <a:latin typeface="Arial" charset="0"/>
                <a:cs typeface="Arial" charset="0"/>
              </a:rPr>
              <a:t>Workflow mapping post-EHR:</a:t>
            </a:r>
            <a:br>
              <a:rPr lang="en-US" sz="3200" b="1" smtClean="0">
                <a:effectLst>
                  <a:outerShdw blurRad="38100" dist="38100" dir="2700000" algn="tl">
                    <a:srgbClr val="C0C0C0"/>
                  </a:outerShdw>
                </a:effectLst>
                <a:latin typeface="Arial" charset="0"/>
                <a:cs typeface="Arial" charset="0"/>
              </a:rPr>
            </a:br>
            <a:r>
              <a:rPr lang="en-US" sz="3200" b="1" smtClean="0">
                <a:effectLst>
                  <a:outerShdw blurRad="38100" dist="38100" dir="2700000" algn="tl">
                    <a:srgbClr val="C0C0C0"/>
                  </a:outerShdw>
                </a:effectLst>
                <a:latin typeface="Arial" charset="0"/>
                <a:cs typeface="Arial" charset="0"/>
              </a:rPr>
              <a:t> EHR is a huge change</a:t>
            </a:r>
            <a:endParaRPr lang="en-US" smtClean="0">
              <a:latin typeface="Arial" charset="0"/>
              <a:cs typeface="Arial" charset="0"/>
            </a:endParaRPr>
          </a:p>
        </p:txBody>
      </p:sp>
      <p:sp>
        <p:nvSpPr>
          <p:cNvPr id="14339" name="Content Placeholder 2"/>
          <p:cNvSpPr>
            <a:spLocks noGrp="1"/>
          </p:cNvSpPr>
          <p:nvPr>
            <p:ph idx="1"/>
          </p:nvPr>
        </p:nvSpPr>
        <p:spPr>
          <a:xfrm>
            <a:off x="457200" y="1447800"/>
            <a:ext cx="8458200" cy="4678363"/>
          </a:xfrm>
        </p:spPr>
        <p:txBody>
          <a:bodyPr/>
          <a:lstStyle/>
          <a:p>
            <a:r>
              <a:rPr lang="en-US" b="1" smtClean="0">
                <a:effectLst>
                  <a:outerShdw blurRad="38100" dist="38100" dir="2700000" algn="tl">
                    <a:srgbClr val="C0C0C0"/>
                  </a:outerShdw>
                </a:effectLst>
                <a:latin typeface="Arial" charset="0"/>
                <a:cs typeface="Arial" charset="0"/>
              </a:rPr>
              <a:t>Going from paper to EHR changes every single thing in a practice</a:t>
            </a:r>
          </a:p>
          <a:p>
            <a:r>
              <a:rPr lang="en-US" b="1" smtClean="0">
                <a:effectLst>
                  <a:outerShdw blurRad="38100" dist="38100" dir="2700000" algn="tl">
                    <a:srgbClr val="C0C0C0"/>
                  </a:outerShdw>
                </a:effectLst>
                <a:latin typeface="Arial" charset="0"/>
                <a:cs typeface="Arial" charset="0"/>
              </a:rPr>
              <a:t>Roles will change</a:t>
            </a:r>
          </a:p>
          <a:p>
            <a:pPr lvl="1"/>
            <a:r>
              <a:rPr lang="en-US" b="1" smtClean="0">
                <a:effectLst>
                  <a:outerShdw blurRad="38100" dist="38100" dir="2700000" algn="tl">
                    <a:srgbClr val="C0C0C0"/>
                  </a:outerShdw>
                </a:effectLst>
                <a:latin typeface="Arial" charset="0"/>
                <a:ea typeface="ＭＳ Ｐゴシック" pitchFamily="-1" charset="-128"/>
                <a:cs typeface="Arial" charset="0"/>
              </a:rPr>
              <a:t>What will medical records clerks do?</a:t>
            </a:r>
          </a:p>
          <a:p>
            <a:pPr lvl="1"/>
            <a:r>
              <a:rPr lang="en-US" b="1" smtClean="0">
                <a:effectLst>
                  <a:outerShdw blurRad="38100" dist="38100" dir="2700000" algn="tl">
                    <a:srgbClr val="C0C0C0"/>
                  </a:outerShdw>
                </a:effectLst>
                <a:latin typeface="Arial" charset="0"/>
                <a:ea typeface="ＭＳ Ｐゴシック" pitchFamily="-1" charset="-128"/>
                <a:cs typeface="Arial" charset="0"/>
              </a:rPr>
              <a:t>Medical assistants will enter vital signs electronically and provide more services in the rooming process </a:t>
            </a:r>
          </a:p>
          <a:p>
            <a:pPr lvl="1"/>
            <a:r>
              <a:rPr lang="en-US" b="1" smtClean="0">
                <a:effectLst>
                  <a:outerShdw blurRad="38100" dist="38100" dir="2700000" algn="tl">
                    <a:srgbClr val="C0C0C0"/>
                  </a:outerShdw>
                </a:effectLst>
                <a:latin typeface="Arial" charset="0"/>
                <a:ea typeface="ＭＳ Ｐゴシック" pitchFamily="-1" charset="-128"/>
                <a:cs typeface="Arial" charset="0"/>
              </a:rPr>
              <a:t>Clinicians will type progress notes and use templates</a:t>
            </a:r>
          </a:p>
          <a:p>
            <a:pPr lvl="1"/>
            <a:r>
              <a:rPr lang="en-US" b="1" smtClean="0">
                <a:effectLst>
                  <a:outerShdw blurRad="38100" dist="38100" dir="2700000" algn="tl">
                    <a:srgbClr val="C0C0C0"/>
                  </a:outerShdw>
                </a:effectLst>
                <a:latin typeface="Arial" charset="0"/>
                <a:ea typeface="ＭＳ Ｐゴシック" pitchFamily="-1" charset="-128"/>
                <a:cs typeface="Arial" charset="0"/>
              </a:rPr>
              <a:t>E-prescribing often shifts all refill work to Clinicians’ inboxes</a:t>
            </a:r>
          </a:p>
          <a:p>
            <a:r>
              <a:rPr lang="en-US" b="1" smtClean="0">
                <a:effectLst>
                  <a:outerShdw blurRad="38100" dist="38100" dir="2700000" algn="tl">
                    <a:srgbClr val="C0C0C0"/>
                  </a:outerShdw>
                </a:effectLst>
                <a:latin typeface="Arial" charset="0"/>
                <a:cs typeface="Arial" charset="0"/>
              </a:rPr>
              <a:t>Example 2 (rx refill): Post-EHR workflow can be set up so that Clinicians do not handle every refill. This depends on pre-EHR workflow redesign</a:t>
            </a:r>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4800" y="274638"/>
            <a:ext cx="8382000" cy="1143000"/>
          </a:xfrm>
        </p:spPr>
        <p:txBody>
          <a:bodyPr/>
          <a:lstStyle/>
          <a:p>
            <a:r>
              <a:rPr lang="en-US" sz="3200" b="1" smtClean="0">
                <a:effectLst>
                  <a:outerShdw blurRad="38100" dist="38100" dir="2700000" algn="tl">
                    <a:srgbClr val="C0C0C0"/>
                  </a:outerShdw>
                </a:effectLst>
                <a:latin typeface="Arial" charset="0"/>
                <a:cs typeface="Arial" charset="0"/>
              </a:rPr>
              <a:t>Workflows post-EHR: </a:t>
            </a:r>
            <a:br>
              <a:rPr lang="en-US" sz="3200" b="1" smtClean="0">
                <a:effectLst>
                  <a:outerShdw blurRad="38100" dist="38100" dir="2700000" algn="tl">
                    <a:srgbClr val="C0C0C0"/>
                  </a:outerShdw>
                </a:effectLst>
                <a:latin typeface="Arial" charset="0"/>
                <a:cs typeface="Arial" charset="0"/>
              </a:rPr>
            </a:br>
            <a:r>
              <a:rPr lang="en-US" sz="3200" b="1" smtClean="0">
                <a:effectLst>
                  <a:outerShdw blurRad="38100" dist="38100" dir="2700000" algn="tl">
                    <a:srgbClr val="C0C0C0"/>
                  </a:outerShdw>
                </a:effectLst>
                <a:latin typeface="Arial" charset="0"/>
                <a:cs typeface="Arial" charset="0"/>
              </a:rPr>
              <a:t>shows practices how best to use EHR</a:t>
            </a:r>
            <a:endParaRPr lang="en-US" smtClean="0">
              <a:latin typeface="Arial" charset="0"/>
              <a:cs typeface="Arial" charset="0"/>
            </a:endParaRPr>
          </a:p>
        </p:txBody>
      </p:sp>
      <p:sp>
        <p:nvSpPr>
          <p:cNvPr id="15363" name="Content Placeholder 2"/>
          <p:cNvSpPr>
            <a:spLocks noGrp="1"/>
          </p:cNvSpPr>
          <p:nvPr>
            <p:ph idx="1"/>
          </p:nvPr>
        </p:nvSpPr>
        <p:spPr>
          <a:xfrm>
            <a:off x="457200" y="1524000"/>
            <a:ext cx="8534400" cy="4602163"/>
          </a:xfrm>
        </p:spPr>
        <p:txBody>
          <a:bodyPr/>
          <a:lstStyle/>
          <a:p>
            <a:r>
              <a:rPr lang="en-US" sz="2400" b="1" smtClean="0">
                <a:effectLst>
                  <a:outerShdw blurRad="38100" dist="38100" dir="2700000" algn="tl">
                    <a:srgbClr val="C0C0C0"/>
                  </a:outerShdw>
                </a:effectLst>
                <a:latin typeface="Arial" charset="0"/>
                <a:cs typeface="Arial" charset="0"/>
              </a:rPr>
              <a:t>EHR implementation tends to push work back onto the Clinician. Workflow mapping can prevent this</a:t>
            </a:r>
          </a:p>
          <a:p>
            <a:r>
              <a:rPr lang="en-US" sz="2400" b="1" smtClean="0">
                <a:effectLst>
                  <a:outerShdw blurRad="38100" dist="38100" dir="2700000" algn="tl">
                    <a:srgbClr val="C0C0C0"/>
                  </a:outerShdw>
                </a:effectLst>
                <a:latin typeface="Arial" charset="0"/>
                <a:cs typeface="Arial" charset="0"/>
              </a:rPr>
              <a:t>Workflow mapping helps staff look at entire process and think how their work fits into a larger system</a:t>
            </a:r>
          </a:p>
          <a:p>
            <a:r>
              <a:rPr lang="en-US" sz="2400" b="1" smtClean="0">
                <a:effectLst>
                  <a:outerShdw blurRad="38100" dist="38100" dir="2700000" algn="tl">
                    <a:srgbClr val="C0C0C0"/>
                  </a:outerShdw>
                </a:effectLst>
                <a:latin typeface="Arial" charset="0"/>
                <a:cs typeface="Arial" charset="0"/>
              </a:rPr>
              <a:t>Workflow maps help practices decide which personnel they need post-EHR</a:t>
            </a:r>
          </a:p>
          <a:p>
            <a:r>
              <a:rPr lang="en-US" sz="2400" b="1" smtClean="0">
                <a:effectLst>
                  <a:outerShdw blurRad="38100" dist="38100" dir="2700000" algn="tl">
                    <a:srgbClr val="C0C0C0"/>
                  </a:outerShdw>
                </a:effectLst>
                <a:latin typeface="Arial" charset="0"/>
                <a:cs typeface="Arial" charset="0"/>
              </a:rPr>
              <a:t>Example 1 (lab results): If a practice does not have a RN or LVN, Clinicians need to review all labs. If the practice wants to delegate lab review to another team member, the practice would need a RN or LVN because MAs cannot review labs. Also, the practice will not need a medical records person.</a:t>
            </a:r>
            <a:r>
              <a:rPr lang="en-US" sz="2400" smtClean="0">
                <a:latin typeface="Arial" charset="0"/>
                <a:cs typeface="Arial" charset="0"/>
              </a:rPr>
              <a:t> </a:t>
            </a:r>
          </a:p>
          <a:p>
            <a:endParaRPr lang="en-US" sz="2400" smtClean="0">
              <a:latin typeface="Arial" charset="0"/>
              <a:cs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152400" y="274638"/>
            <a:ext cx="8763000" cy="1143000"/>
          </a:xfrm>
        </p:spPr>
        <p:txBody>
          <a:bodyPr/>
          <a:lstStyle/>
          <a:p>
            <a:r>
              <a:rPr lang="en-US" sz="3600" b="1" smtClean="0">
                <a:effectLst>
                  <a:outerShdw blurRad="38100" dist="38100" dir="2700000" algn="tl">
                    <a:srgbClr val="C0C0C0"/>
                  </a:outerShdw>
                </a:effectLst>
                <a:latin typeface="Arial" charset="0"/>
                <a:cs typeface="Arial" charset="0"/>
              </a:rPr>
              <a:t>Who’s involved with workflow mapping?</a:t>
            </a:r>
            <a:endParaRPr lang="en-US" smtClean="0">
              <a:latin typeface="Arial" charset="0"/>
              <a:cs typeface="Arial" charset="0"/>
            </a:endParaRPr>
          </a:p>
        </p:txBody>
      </p:sp>
      <p:sp>
        <p:nvSpPr>
          <p:cNvPr id="17411" name="Content Placeholder 2"/>
          <p:cNvSpPr>
            <a:spLocks noGrp="1"/>
          </p:cNvSpPr>
          <p:nvPr>
            <p:ph idx="1"/>
          </p:nvPr>
        </p:nvSpPr>
        <p:spPr/>
        <p:txBody>
          <a:bodyPr/>
          <a:lstStyle/>
          <a:p>
            <a:r>
              <a:rPr lang="en-US" b="1" smtClean="0">
                <a:effectLst>
                  <a:outerShdw blurRad="38100" dist="38100" dir="2700000" algn="tl">
                    <a:srgbClr val="C0C0C0"/>
                  </a:outerShdw>
                </a:effectLst>
                <a:latin typeface="Arial" charset="0"/>
                <a:cs typeface="Arial" charset="0"/>
              </a:rPr>
              <a:t>One designated person </a:t>
            </a:r>
          </a:p>
          <a:p>
            <a:pPr lvl="1"/>
            <a:r>
              <a:rPr lang="en-US" b="1" smtClean="0">
                <a:effectLst>
                  <a:outerShdw blurRad="38100" dist="38100" dir="2700000" algn="tl">
                    <a:srgbClr val="C0C0C0"/>
                  </a:outerShdw>
                </a:effectLst>
                <a:latin typeface="Arial" charset="0"/>
                <a:ea typeface="ＭＳ Ｐゴシック" pitchFamily="-1" charset="-128"/>
                <a:cs typeface="Arial" charset="0"/>
              </a:rPr>
              <a:t>Oversees the team and keeps tasks on track</a:t>
            </a:r>
          </a:p>
          <a:p>
            <a:pPr lvl="1"/>
            <a:r>
              <a:rPr lang="en-US" b="1" smtClean="0">
                <a:effectLst>
                  <a:outerShdw blurRad="38100" dist="38100" dir="2700000" algn="tl">
                    <a:srgbClr val="C0C0C0"/>
                  </a:outerShdw>
                </a:effectLst>
                <a:latin typeface="Arial" charset="0"/>
                <a:ea typeface="ＭＳ Ｐゴシック" pitchFamily="-1" charset="-128"/>
                <a:cs typeface="Arial" charset="0"/>
              </a:rPr>
              <a:t>Understands all aspects of the process in detail </a:t>
            </a:r>
          </a:p>
          <a:p>
            <a:pPr lvl="1"/>
            <a:r>
              <a:rPr lang="en-US" b="1" smtClean="0">
                <a:effectLst>
                  <a:outerShdw blurRad="38100" dist="38100" dir="2700000" algn="tl">
                    <a:srgbClr val="C0C0C0"/>
                  </a:outerShdw>
                </a:effectLst>
                <a:latin typeface="Arial" charset="0"/>
                <a:ea typeface="ＭＳ Ｐゴシック" pitchFamily="-1" charset="-128"/>
                <a:cs typeface="Arial" charset="0"/>
              </a:rPr>
              <a:t>Drafts the initial workflow map</a:t>
            </a:r>
          </a:p>
          <a:p>
            <a:r>
              <a:rPr lang="en-US" b="1" smtClean="0">
                <a:effectLst>
                  <a:outerShdw blurRad="38100" dist="38100" dir="2700000" algn="tl">
                    <a:srgbClr val="C0C0C0"/>
                  </a:outerShdw>
                </a:effectLst>
                <a:latin typeface="Arial" charset="0"/>
                <a:cs typeface="Arial" charset="0"/>
              </a:rPr>
              <a:t>The team</a:t>
            </a:r>
          </a:p>
          <a:p>
            <a:pPr lvl="1"/>
            <a:r>
              <a:rPr lang="en-US" b="1" smtClean="0">
                <a:effectLst>
                  <a:outerShdw blurRad="38100" dist="38100" dir="2700000" algn="tl">
                    <a:srgbClr val="C0C0C0"/>
                  </a:outerShdw>
                </a:effectLst>
                <a:latin typeface="Arial" charset="0"/>
                <a:ea typeface="ＭＳ Ｐゴシック" pitchFamily="-1" charset="-128"/>
                <a:cs typeface="Arial" charset="0"/>
              </a:rPr>
              <a:t>Decides what processes to map</a:t>
            </a:r>
            <a:endParaRPr lang="en-US" sz="2200" b="1" smtClean="0">
              <a:effectLst>
                <a:outerShdw blurRad="38100" dist="38100" dir="2700000" algn="tl">
                  <a:srgbClr val="C0C0C0"/>
                </a:outerShdw>
              </a:effectLst>
              <a:latin typeface="Arial" charset="0"/>
              <a:ea typeface="ＭＳ Ｐゴシック" pitchFamily="-1" charset="-128"/>
              <a:cs typeface="Arial" charset="0"/>
            </a:endParaRPr>
          </a:p>
          <a:p>
            <a:pPr lvl="1"/>
            <a:r>
              <a:rPr lang="en-US" b="1" smtClean="0">
                <a:effectLst>
                  <a:outerShdw blurRad="38100" dist="38100" dir="2700000" algn="tl">
                    <a:srgbClr val="C0C0C0"/>
                  </a:outerShdw>
                </a:effectLst>
                <a:latin typeface="Arial" charset="0"/>
                <a:ea typeface="ＭＳ Ｐゴシック" pitchFamily="-1" charset="-128"/>
                <a:cs typeface="Arial" charset="0"/>
              </a:rPr>
              <a:t>Everyone involved in a workflow should be part of the mapping process </a:t>
            </a:r>
          </a:p>
          <a:p>
            <a:pPr lvl="1"/>
            <a:r>
              <a:rPr lang="en-US" b="1" smtClean="0">
                <a:effectLst>
                  <a:outerShdw blurRad="38100" dist="38100" dir="2700000" algn="tl">
                    <a:srgbClr val="C0C0C0"/>
                  </a:outerShdw>
                </a:effectLst>
                <a:latin typeface="Arial" charset="0"/>
                <a:ea typeface="ＭＳ Ｐゴシック" pitchFamily="-1" charset="-128"/>
                <a:cs typeface="Arial" charset="0"/>
              </a:rPr>
              <a:t>Discusses accuracy of the workflow map after it’s been drafted</a:t>
            </a:r>
          </a:p>
          <a:p>
            <a:pPr lvl="1"/>
            <a:r>
              <a:rPr lang="en-US" b="1" smtClean="0">
                <a:effectLst>
                  <a:outerShdw blurRad="38100" dist="38100" dir="2700000" algn="tl">
                    <a:srgbClr val="C0C0C0"/>
                  </a:outerShdw>
                </a:effectLst>
                <a:latin typeface="Arial" charset="0"/>
                <a:ea typeface="ＭＳ Ｐゴシック" pitchFamily="-1" charset="-128"/>
                <a:cs typeface="Arial" charset="0"/>
              </a:rPr>
              <a:t>Perfects the process and maps it out</a:t>
            </a:r>
          </a:p>
          <a:p>
            <a:pPr lvl="1"/>
            <a:endParaRPr lang="en-US" smtClean="0">
              <a:latin typeface="Arial" charset="0"/>
              <a:ea typeface="ＭＳ Ｐゴシック" pitchFamily="-1" charset="-128"/>
              <a:cs typeface="Arial" charset="0"/>
            </a:endParaRPr>
          </a:p>
          <a:p>
            <a:pPr lvl="1"/>
            <a:endParaRPr lang="en-US" smtClean="0">
              <a:latin typeface="Arial" charset="0"/>
              <a:ea typeface="ＭＳ Ｐゴシック" pitchFamily="-1" charset="-128"/>
              <a:cs typeface="Arial" charset="0"/>
            </a:endParaRPr>
          </a:p>
          <a:p>
            <a:pPr lvl="1"/>
            <a:endParaRPr lang="en-US" smtClean="0">
              <a:latin typeface="Arial" charset="0"/>
              <a:ea typeface="ＭＳ Ｐゴシック" pitchFamily="-1" charset="-128"/>
              <a:cs typeface="Arial" charset="0"/>
            </a:endParaRPr>
          </a:p>
          <a:p>
            <a:pPr lvl="1"/>
            <a:endParaRPr lang="en-US" smtClean="0">
              <a:latin typeface="Arial" charset="0"/>
              <a:ea typeface="ＭＳ Ｐゴシック" pitchFamily="-1" charset="-128"/>
              <a:cs typeface="Arial" charset="0"/>
            </a:endParaRPr>
          </a:p>
          <a:p>
            <a:endParaRPr lang="en-US" smtClean="0">
              <a:latin typeface="Arial" charset="0"/>
              <a:cs typeface="Arial" charset="0"/>
            </a:endParaRPr>
          </a:p>
          <a:p>
            <a:pPr lvl="1"/>
            <a:endParaRPr lang="en-US" smtClean="0">
              <a:latin typeface="Arial" charset="0"/>
              <a:ea typeface="ＭＳ Ｐゴシック" pitchFamily="-1" charset="-128"/>
              <a:cs typeface="Arial" charset="0"/>
            </a:endParaRPr>
          </a:p>
          <a:p>
            <a:pPr lvl="1"/>
            <a:endParaRPr lang="en-US" smtClean="0">
              <a:latin typeface="Arial" charset="0"/>
              <a:ea typeface="ＭＳ Ｐゴシック" pitchFamily="-1" charset="-128"/>
              <a:cs typeface="Arial" charset="0"/>
            </a:endParaRPr>
          </a:p>
          <a:p>
            <a:pPr lvl="1"/>
            <a:endParaRPr lang="en-US" smtClean="0">
              <a:latin typeface="Arial" charset="0"/>
              <a:ea typeface="ＭＳ Ｐゴシック" pitchFamily="-1" charset="-128"/>
              <a:cs typeface="Arial" charset="0"/>
            </a:endParaRPr>
          </a:p>
          <a:p>
            <a:pPr lvl="1"/>
            <a:endParaRPr lang="en-US" smtClean="0">
              <a:latin typeface="Arial" charset="0"/>
              <a:ea typeface="ＭＳ Ｐゴシック" pitchFamily="-1" charset="-128"/>
              <a:cs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3" cstate="print"/>
          <a:srcRect/>
          <a:stretch>
            <a:fillRect/>
          </a:stretch>
        </p:blipFill>
        <p:spPr bwMode="auto">
          <a:xfrm>
            <a:off x="990600" y="4800600"/>
            <a:ext cx="6629400" cy="1852613"/>
          </a:xfrm>
          <a:prstGeom prst="rect">
            <a:avLst/>
          </a:prstGeom>
          <a:noFill/>
          <a:ln w="9525">
            <a:noFill/>
            <a:miter lim="800000"/>
            <a:headEnd/>
            <a:tailEnd/>
          </a:ln>
        </p:spPr>
      </p:pic>
      <p:pic>
        <p:nvPicPr>
          <p:cNvPr id="41987" name="Picture 4" descr="http://www.hciproject.org/sites/default/files/figure9_2.jpg"/>
          <p:cNvPicPr>
            <a:picLocks noChangeAspect="1" noChangeArrowheads="1"/>
          </p:cNvPicPr>
          <p:nvPr/>
        </p:nvPicPr>
        <p:blipFill>
          <a:blip r:embed="rId4" cstate="print"/>
          <a:srcRect/>
          <a:stretch>
            <a:fillRect/>
          </a:stretch>
        </p:blipFill>
        <p:spPr bwMode="auto">
          <a:xfrm>
            <a:off x="990600" y="2133600"/>
            <a:ext cx="6858000" cy="1276350"/>
          </a:xfrm>
          <a:prstGeom prst="rect">
            <a:avLst/>
          </a:prstGeom>
          <a:noFill/>
          <a:ln w="9525">
            <a:noFill/>
            <a:miter lim="800000"/>
            <a:headEnd/>
            <a:tailEnd/>
          </a:ln>
        </p:spPr>
      </p:pic>
      <p:sp>
        <p:nvSpPr>
          <p:cNvPr id="41988" name="TextBox 4"/>
          <p:cNvSpPr txBox="1">
            <a:spLocks noChangeArrowheads="1"/>
          </p:cNvSpPr>
          <p:nvPr/>
        </p:nvSpPr>
        <p:spPr bwMode="auto">
          <a:xfrm>
            <a:off x="609600" y="1524000"/>
            <a:ext cx="7543800" cy="517525"/>
          </a:xfrm>
          <a:prstGeom prst="rect">
            <a:avLst/>
          </a:prstGeom>
          <a:noFill/>
          <a:ln w="9525">
            <a:noFill/>
            <a:miter lim="800000"/>
            <a:headEnd/>
            <a:tailEnd/>
          </a:ln>
        </p:spPr>
        <p:txBody>
          <a:bodyPr>
            <a:spAutoFit/>
          </a:bodyPr>
          <a:lstStyle/>
          <a:p>
            <a:r>
              <a:rPr lang="en-US" sz="1400" b="1" u="sng">
                <a:cs typeface="Arial" charset="0"/>
              </a:rPr>
              <a:t>High-Level Flowchart</a:t>
            </a:r>
            <a:r>
              <a:rPr lang="en-US" sz="1400">
                <a:cs typeface="Arial" charset="0"/>
              </a:rPr>
              <a:t>: Shows the major steps of a process. A high-level (also called first-level or top-down) flowchart illustrates a "birds-eye view" of a process.</a:t>
            </a:r>
          </a:p>
        </p:txBody>
      </p:sp>
      <p:sp>
        <p:nvSpPr>
          <p:cNvPr id="41989" name="TextBox 5"/>
          <p:cNvSpPr txBox="1">
            <a:spLocks noChangeArrowheads="1"/>
          </p:cNvSpPr>
          <p:nvPr/>
        </p:nvSpPr>
        <p:spPr bwMode="auto">
          <a:xfrm>
            <a:off x="685800" y="3581400"/>
            <a:ext cx="7543800" cy="1155700"/>
          </a:xfrm>
          <a:prstGeom prst="rect">
            <a:avLst/>
          </a:prstGeom>
          <a:noFill/>
          <a:ln w="9525">
            <a:noFill/>
            <a:miter lim="800000"/>
            <a:headEnd/>
            <a:tailEnd/>
          </a:ln>
        </p:spPr>
        <p:txBody>
          <a:bodyPr>
            <a:spAutoFit/>
          </a:bodyPr>
          <a:lstStyle/>
          <a:p>
            <a:r>
              <a:rPr lang="en-US" sz="1400" b="1" u="sng">
                <a:cs typeface="Arial" charset="0"/>
              </a:rPr>
              <a:t>Detailed Flowchart:</a:t>
            </a:r>
            <a:r>
              <a:rPr lang="en-US" sz="1400" b="1">
                <a:cs typeface="Arial" charset="0"/>
              </a:rPr>
              <a:t> </a:t>
            </a:r>
            <a:r>
              <a:rPr lang="en-US" sz="1400">
                <a:cs typeface="Arial" charset="0"/>
              </a:rPr>
              <a:t>Provides a detailed picture of a process by mapping all of the steps and activities that occur in the process. This type of flowchart includes such things as decision points, waiting periods, tasks that frequently must be redone (rework), and feedback loops. This type of flowchart is useful for examining areas of the process in detail and for looking for problems or areas of inefficiency. </a:t>
            </a:r>
          </a:p>
        </p:txBody>
      </p:sp>
      <p:sp>
        <p:nvSpPr>
          <p:cNvPr id="18438" name="Title 6"/>
          <p:cNvSpPr>
            <a:spLocks noGrp="1"/>
          </p:cNvSpPr>
          <p:nvPr>
            <p:ph type="title"/>
          </p:nvPr>
        </p:nvSpPr>
        <p:spPr/>
        <p:txBody>
          <a:bodyPr/>
          <a:lstStyle/>
          <a:p>
            <a:r>
              <a:rPr lang="en-US" sz="3600" b="1" smtClean="0">
                <a:effectLst>
                  <a:outerShdw blurRad="38100" dist="38100" dir="2700000" algn="tl">
                    <a:srgbClr val="C0C0C0"/>
                  </a:outerShdw>
                </a:effectLst>
                <a:latin typeface="Arial" charset="0"/>
                <a:cs typeface="Arial" charset="0"/>
              </a:rPr>
              <a:t>Types of workflow maps</a:t>
            </a:r>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41" name="TextBox 3"/>
          <p:cNvSpPr txBox="1">
            <a:spLocks noChangeArrowheads="1"/>
          </p:cNvSpPr>
          <p:nvPr/>
        </p:nvSpPr>
        <p:spPr bwMode="auto">
          <a:xfrm>
            <a:off x="990600" y="5943600"/>
            <a:ext cx="6934200" cy="581025"/>
          </a:xfrm>
          <a:prstGeom prst="rect">
            <a:avLst/>
          </a:prstGeom>
          <a:noFill/>
          <a:ln w="9525">
            <a:noFill/>
            <a:miter lim="800000"/>
            <a:headEnd/>
            <a:tailEnd/>
          </a:ln>
        </p:spPr>
        <p:txBody>
          <a:bodyPr>
            <a:spAutoFit/>
          </a:bodyPr>
          <a:lstStyle/>
          <a:p>
            <a:r>
              <a:rPr lang="en-US" sz="1600" b="1"/>
              <a:t>Note: There are many more symbols than those listed, but these are the most commonly used ones</a:t>
            </a:r>
          </a:p>
        </p:txBody>
      </p:sp>
      <p:sp>
        <p:nvSpPr>
          <p:cNvPr id="1034" name="Title 6"/>
          <p:cNvSpPr>
            <a:spLocks noGrp="1"/>
          </p:cNvSpPr>
          <p:nvPr>
            <p:ph type="title"/>
          </p:nvPr>
        </p:nvSpPr>
        <p:spPr>
          <a:xfrm>
            <a:off x="457200" y="274638"/>
            <a:ext cx="8229600" cy="639762"/>
          </a:xfrm>
        </p:spPr>
        <p:txBody>
          <a:bodyPr/>
          <a:lstStyle/>
          <a:p>
            <a:r>
              <a:rPr lang="en-US" b="1" smtClean="0">
                <a:effectLst>
                  <a:outerShdw blurRad="38100" dist="38100" dir="2700000" algn="tl">
                    <a:srgbClr val="C0C0C0"/>
                  </a:outerShdw>
                </a:effectLst>
                <a:latin typeface="Arial" charset="0"/>
                <a:cs typeface="Arial" charset="0"/>
              </a:rPr>
              <a:t>Know your symbols</a:t>
            </a:r>
            <a:endParaRPr lang="en-US" smtClean="0">
              <a:latin typeface="Arial" charset="0"/>
              <a:cs typeface="Arial" charset="0"/>
            </a:endParaRPr>
          </a:p>
        </p:txBody>
      </p:sp>
      <p:graphicFrame>
        <p:nvGraphicFramePr>
          <p:cNvPr id="24" name="Table 23"/>
          <p:cNvGraphicFramePr>
            <a:graphicFrameLocks noGrp="1"/>
          </p:cNvGraphicFramePr>
          <p:nvPr/>
        </p:nvGraphicFramePr>
        <p:xfrm>
          <a:off x="1143000" y="1447800"/>
          <a:ext cx="6858000" cy="3962402"/>
        </p:xfrm>
        <a:graphic>
          <a:graphicData uri="http://schemas.openxmlformats.org/drawingml/2006/table">
            <a:tbl>
              <a:tblPr/>
              <a:tblGrid>
                <a:gridCol w="1204913"/>
                <a:gridCol w="5653087"/>
              </a:tblGrid>
              <a:tr h="452438">
                <a:tc>
                  <a:txBody>
                    <a:bodyPr/>
                    <a:lstStyle/>
                    <a:p>
                      <a:pPr marL="0" marR="0" lvl="0" indent="0" algn="ctr" defTabSz="914400" rtl="0" eaLnBrk="1" fontAlgn="base" latinLnBrk="0" hangingPunct="1">
                        <a:lnSpc>
                          <a:spcPct val="115000"/>
                        </a:lnSpc>
                        <a:spcBef>
                          <a:spcPts val="600"/>
                        </a:spcBef>
                        <a:spcAft>
                          <a:spcPts val="600"/>
                        </a:spcAft>
                        <a:buClrTx/>
                        <a:buSzTx/>
                        <a:buFontTx/>
                        <a:buNone/>
                        <a:tabLst/>
                      </a:pPr>
                      <a:endParaRPr kumimoji="0" lang="en-US" sz="1100" b="0" i="0" u="none" strike="noStrike" cap="none" normalizeH="0" baseline="0" smtClean="0">
                        <a:ln>
                          <a:noFill/>
                        </a:ln>
                        <a:solidFill>
                          <a:schemeClr val="tx1"/>
                        </a:solidFill>
                        <a:effectLst/>
                        <a:latin typeface="Calibri" pitchFamily="-1" charset="0"/>
                        <a:ea typeface="ＭＳ Ｐゴシック" pitchFamily="-1" charset="-128"/>
                      </a:endParaRPr>
                    </a:p>
                  </a:txBody>
                  <a:tcPr marL="67608" marR="6760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ts val="600"/>
                        </a:spcBef>
                        <a:spcAft>
                          <a:spcPts val="600"/>
                        </a:spcAft>
                        <a:buClrTx/>
                        <a:buSzTx/>
                        <a:buFontTx/>
                        <a:buNone/>
                        <a:tabLst/>
                      </a:pPr>
                      <a:r>
                        <a:rPr kumimoji="0" lang="en-US" sz="1200" b="1" i="0" u="none" strike="noStrike" cap="none" normalizeH="0" baseline="0" smtClean="0">
                          <a:ln>
                            <a:noFill/>
                          </a:ln>
                          <a:solidFill>
                            <a:schemeClr val="tx1"/>
                          </a:solidFill>
                          <a:effectLst/>
                          <a:latin typeface="Arial" charset="0"/>
                          <a:ea typeface="ＭＳ Ｐゴシック" pitchFamily="-1" charset="-128"/>
                        </a:rPr>
                        <a:t>START/END: </a:t>
                      </a:r>
                      <a:r>
                        <a:rPr kumimoji="0" lang="en-US" sz="1200" b="0" i="0" u="none" strike="noStrike" cap="none" normalizeH="0" baseline="0" smtClean="0">
                          <a:ln>
                            <a:noFill/>
                          </a:ln>
                          <a:solidFill>
                            <a:schemeClr val="tx1"/>
                          </a:solidFill>
                          <a:effectLst/>
                          <a:latin typeface="Arial" charset="0"/>
                          <a:ea typeface="ＭＳ Ｐゴシック" pitchFamily="-1" charset="-128"/>
                        </a:rPr>
                        <a:t>Indicates the start and end points of a process</a:t>
                      </a:r>
                      <a:endParaRPr kumimoji="0" lang="en-US" sz="1100" b="0" i="0" u="none" strike="noStrike" cap="none" normalizeH="0" baseline="0" smtClean="0">
                        <a:ln>
                          <a:noFill/>
                        </a:ln>
                        <a:solidFill>
                          <a:schemeClr val="tx1"/>
                        </a:solidFill>
                        <a:effectLst/>
                        <a:latin typeface="Calibri" pitchFamily="-1" charset="0"/>
                        <a:ea typeface="ＭＳ Ｐゴシック" pitchFamily="-1" charset="-128"/>
                      </a:endParaRPr>
                    </a:p>
                  </a:txBody>
                  <a:tcPr marL="67608" marR="6760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1963">
                <a:tc>
                  <a:txBody>
                    <a:bodyPr/>
                    <a:lstStyle/>
                    <a:p>
                      <a:pPr marL="0" marR="0" lvl="0" indent="0" algn="ctr" defTabSz="914400" rtl="0" eaLnBrk="1" fontAlgn="base" latinLnBrk="0" hangingPunct="1">
                        <a:lnSpc>
                          <a:spcPct val="115000"/>
                        </a:lnSpc>
                        <a:spcBef>
                          <a:spcPts val="600"/>
                        </a:spcBef>
                        <a:spcAft>
                          <a:spcPts val="600"/>
                        </a:spcAft>
                        <a:buClrTx/>
                        <a:buSzTx/>
                        <a:buFontTx/>
                        <a:buNone/>
                        <a:tabLst/>
                      </a:pPr>
                      <a:endParaRPr kumimoji="0" lang="en-US" sz="1100" b="0" i="0" u="none" strike="noStrike" cap="none" normalizeH="0" baseline="0" smtClean="0">
                        <a:ln>
                          <a:noFill/>
                        </a:ln>
                        <a:solidFill>
                          <a:schemeClr val="tx1"/>
                        </a:solidFill>
                        <a:effectLst/>
                        <a:latin typeface="Calibri" pitchFamily="-1" charset="0"/>
                        <a:ea typeface="ＭＳ Ｐゴシック" pitchFamily="-1" charset="-128"/>
                      </a:endParaRPr>
                    </a:p>
                  </a:txBody>
                  <a:tcPr marL="67608" marR="6760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ts val="600"/>
                        </a:spcBef>
                        <a:spcAft>
                          <a:spcPts val="600"/>
                        </a:spcAft>
                        <a:buClrTx/>
                        <a:buSzTx/>
                        <a:buFontTx/>
                        <a:buNone/>
                        <a:tabLst/>
                      </a:pPr>
                      <a:r>
                        <a:rPr kumimoji="0" lang="en-US" sz="1200" b="1" i="0" u="none" strike="noStrike" cap="none" normalizeH="0" baseline="0" smtClean="0">
                          <a:ln>
                            <a:noFill/>
                          </a:ln>
                          <a:solidFill>
                            <a:schemeClr val="tx1"/>
                          </a:solidFill>
                          <a:effectLst/>
                          <a:latin typeface="Arial" charset="0"/>
                          <a:ea typeface="ＭＳ Ｐゴシック" pitchFamily="-1" charset="-128"/>
                        </a:rPr>
                        <a:t>OPERATION: </a:t>
                      </a:r>
                      <a:r>
                        <a:rPr kumimoji="0" lang="en-US" sz="1200" b="0" i="0" u="none" strike="noStrike" cap="none" normalizeH="0" baseline="0" smtClean="0">
                          <a:ln>
                            <a:noFill/>
                          </a:ln>
                          <a:solidFill>
                            <a:schemeClr val="tx1"/>
                          </a:solidFill>
                          <a:effectLst/>
                          <a:latin typeface="Arial" charset="0"/>
                          <a:ea typeface="ＭＳ Ｐゴシック" pitchFamily="-1" charset="-128"/>
                        </a:rPr>
                        <a:t>A specific task or activity that is performed</a:t>
                      </a:r>
                      <a:endParaRPr kumimoji="0" lang="en-US" sz="1100" b="0" i="0" u="none" strike="noStrike" cap="none" normalizeH="0" baseline="0" smtClean="0">
                        <a:ln>
                          <a:noFill/>
                        </a:ln>
                        <a:solidFill>
                          <a:schemeClr val="tx1"/>
                        </a:solidFill>
                        <a:effectLst/>
                        <a:latin typeface="Calibri" pitchFamily="-1" charset="0"/>
                        <a:ea typeface="ＭＳ Ｐゴシック" pitchFamily="-1" charset="-128"/>
                      </a:endParaRPr>
                    </a:p>
                  </a:txBody>
                  <a:tcPr marL="67608" marR="6760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9600">
                <a:tc>
                  <a:txBody>
                    <a:bodyPr/>
                    <a:lstStyle/>
                    <a:p>
                      <a:pPr marL="0" marR="0" lvl="0" indent="0" algn="ctr" defTabSz="914400" rtl="0" eaLnBrk="1" fontAlgn="base" latinLnBrk="0" hangingPunct="1">
                        <a:lnSpc>
                          <a:spcPct val="115000"/>
                        </a:lnSpc>
                        <a:spcBef>
                          <a:spcPts val="600"/>
                        </a:spcBef>
                        <a:spcAft>
                          <a:spcPts val="600"/>
                        </a:spcAft>
                        <a:buClrTx/>
                        <a:buSzTx/>
                        <a:buFontTx/>
                        <a:buNone/>
                        <a:tabLst/>
                      </a:pPr>
                      <a:endParaRPr kumimoji="0" lang="en-US" sz="1100" b="0" i="0" u="none" strike="noStrike" cap="none" normalizeH="0" baseline="0" smtClean="0">
                        <a:ln>
                          <a:noFill/>
                        </a:ln>
                        <a:solidFill>
                          <a:schemeClr val="tx1"/>
                        </a:solidFill>
                        <a:effectLst/>
                        <a:latin typeface="Calibri" pitchFamily="-1" charset="0"/>
                        <a:ea typeface="ＭＳ Ｐゴシック" pitchFamily="-1" charset="-128"/>
                      </a:endParaRPr>
                    </a:p>
                  </a:txBody>
                  <a:tcPr marL="67608" marR="6760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ts val="600"/>
                        </a:spcBef>
                        <a:spcAft>
                          <a:spcPts val="600"/>
                        </a:spcAft>
                        <a:buClrTx/>
                        <a:buSzTx/>
                        <a:buFontTx/>
                        <a:buNone/>
                        <a:tabLst/>
                      </a:pPr>
                      <a:r>
                        <a:rPr kumimoji="0" lang="en-US" sz="1200" b="1" i="0" u="none" strike="noStrike" cap="none" normalizeH="0" baseline="0" smtClean="0">
                          <a:ln>
                            <a:noFill/>
                          </a:ln>
                          <a:solidFill>
                            <a:schemeClr val="tx1"/>
                          </a:solidFill>
                          <a:effectLst/>
                          <a:latin typeface="Arial" charset="0"/>
                          <a:ea typeface="ＭＳ Ｐゴシック" pitchFamily="-1" charset="-128"/>
                        </a:rPr>
                        <a:t>DECISION POINT: </a:t>
                      </a:r>
                      <a:r>
                        <a:rPr kumimoji="0" lang="en-US" sz="1200" b="0" i="0" u="none" strike="noStrike" cap="none" normalizeH="0" baseline="0" smtClean="0">
                          <a:ln>
                            <a:noFill/>
                          </a:ln>
                          <a:solidFill>
                            <a:schemeClr val="tx1"/>
                          </a:solidFill>
                          <a:effectLst/>
                          <a:latin typeface="Arial" charset="0"/>
                          <a:ea typeface="ＭＳ Ｐゴシック" pitchFamily="-1" charset="-128"/>
                        </a:rPr>
                        <a:t>A point in the process where a yes/no question or a decision is required before moving on to the next step</a:t>
                      </a:r>
                      <a:r>
                        <a:rPr kumimoji="0" lang="en-US" sz="1200" b="1" i="0" u="none" strike="noStrike" cap="none" normalizeH="0" baseline="0" smtClean="0">
                          <a:ln>
                            <a:noFill/>
                          </a:ln>
                          <a:solidFill>
                            <a:schemeClr val="tx1"/>
                          </a:solidFill>
                          <a:effectLst/>
                          <a:latin typeface="Arial" charset="0"/>
                          <a:ea typeface="ＭＳ Ｐゴシック" pitchFamily="-1" charset="-128"/>
                        </a:rPr>
                        <a:t> </a:t>
                      </a:r>
                      <a:endParaRPr kumimoji="0" lang="en-US" sz="1100" b="0" i="0" u="none" strike="noStrike" cap="none" normalizeH="0" baseline="0" smtClean="0">
                        <a:ln>
                          <a:noFill/>
                        </a:ln>
                        <a:solidFill>
                          <a:schemeClr val="tx1"/>
                        </a:solidFill>
                        <a:effectLst/>
                        <a:latin typeface="Calibri" pitchFamily="-1" charset="0"/>
                        <a:ea typeface="ＭＳ Ｐゴシック" pitchFamily="-1" charset="-128"/>
                      </a:endParaRPr>
                    </a:p>
                  </a:txBody>
                  <a:tcPr marL="67608" marR="6760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2113">
                <a:tc>
                  <a:txBody>
                    <a:bodyPr/>
                    <a:lstStyle/>
                    <a:p>
                      <a:pPr marL="0" marR="0" lvl="0" indent="0" algn="ctr" defTabSz="914400" rtl="0" eaLnBrk="1" fontAlgn="base" latinLnBrk="0" hangingPunct="1">
                        <a:lnSpc>
                          <a:spcPct val="115000"/>
                        </a:lnSpc>
                        <a:spcBef>
                          <a:spcPts val="600"/>
                        </a:spcBef>
                        <a:spcAft>
                          <a:spcPts val="600"/>
                        </a:spcAft>
                        <a:buClrTx/>
                        <a:buSzTx/>
                        <a:buFontTx/>
                        <a:buNone/>
                        <a:tabLst/>
                      </a:pPr>
                      <a:endParaRPr kumimoji="0" lang="en-US" sz="1100" b="0" i="0" u="none" strike="noStrike" cap="none" normalizeH="0" baseline="0" smtClean="0">
                        <a:ln>
                          <a:noFill/>
                        </a:ln>
                        <a:solidFill>
                          <a:schemeClr val="tx1"/>
                        </a:solidFill>
                        <a:effectLst/>
                        <a:latin typeface="Calibri" pitchFamily="-1" charset="0"/>
                        <a:ea typeface="ＭＳ Ｐゴシック" pitchFamily="-1" charset="-128"/>
                      </a:endParaRPr>
                    </a:p>
                  </a:txBody>
                  <a:tcPr marL="67608" marR="6760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ts val="600"/>
                        </a:spcBef>
                        <a:spcAft>
                          <a:spcPts val="600"/>
                        </a:spcAft>
                        <a:buClrTx/>
                        <a:buSzTx/>
                        <a:buFontTx/>
                        <a:buNone/>
                        <a:tabLst/>
                      </a:pPr>
                      <a:r>
                        <a:rPr kumimoji="0" lang="en-US" sz="1200" b="1" i="0" u="none" strike="noStrike" cap="none" normalizeH="0" baseline="0" smtClean="0">
                          <a:ln>
                            <a:noFill/>
                          </a:ln>
                          <a:solidFill>
                            <a:schemeClr val="tx1"/>
                          </a:solidFill>
                          <a:effectLst/>
                          <a:latin typeface="Arial" charset="0"/>
                          <a:ea typeface="ＭＳ Ｐゴシック" pitchFamily="-1" charset="-128"/>
                        </a:rPr>
                        <a:t>DIRECTION: </a:t>
                      </a:r>
                      <a:r>
                        <a:rPr kumimoji="0" lang="en-US" sz="1200" b="0" i="0" u="none" strike="noStrike" cap="none" normalizeH="0" baseline="0" smtClean="0">
                          <a:ln>
                            <a:noFill/>
                          </a:ln>
                          <a:solidFill>
                            <a:schemeClr val="tx1"/>
                          </a:solidFill>
                          <a:effectLst/>
                          <a:latin typeface="Arial" charset="0"/>
                          <a:ea typeface="ＭＳ Ｐゴシック" pitchFamily="-1" charset="-128"/>
                        </a:rPr>
                        <a:t>Arrows connect steps in the process and direct flow of information</a:t>
                      </a:r>
                      <a:r>
                        <a:rPr kumimoji="0" lang="en-US" sz="1200" b="1" i="0" u="none" strike="noStrike" cap="none" normalizeH="0" baseline="0" smtClean="0">
                          <a:ln>
                            <a:noFill/>
                          </a:ln>
                          <a:solidFill>
                            <a:schemeClr val="tx1"/>
                          </a:solidFill>
                          <a:effectLst/>
                          <a:latin typeface="Arial" charset="0"/>
                          <a:ea typeface="ＭＳ Ｐゴシック" pitchFamily="-1" charset="-128"/>
                        </a:rPr>
                        <a:t> </a:t>
                      </a:r>
                      <a:endParaRPr kumimoji="0" lang="en-US" sz="1100" b="0" i="0" u="none" strike="noStrike" cap="none" normalizeH="0" baseline="0" smtClean="0">
                        <a:ln>
                          <a:noFill/>
                        </a:ln>
                        <a:solidFill>
                          <a:schemeClr val="tx1"/>
                        </a:solidFill>
                        <a:effectLst/>
                        <a:latin typeface="Calibri" pitchFamily="-1" charset="0"/>
                        <a:ea typeface="ＭＳ Ｐゴシック" pitchFamily="-1" charset="-128"/>
                      </a:endParaRPr>
                    </a:p>
                  </a:txBody>
                  <a:tcPr marL="67608" marR="6760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9900">
                <a:tc>
                  <a:txBody>
                    <a:bodyPr/>
                    <a:lstStyle/>
                    <a:p>
                      <a:pPr marL="0" marR="0" lvl="0" indent="0" algn="ctr" defTabSz="914400" rtl="0" eaLnBrk="1" fontAlgn="base" latinLnBrk="0" hangingPunct="1">
                        <a:lnSpc>
                          <a:spcPct val="115000"/>
                        </a:lnSpc>
                        <a:spcBef>
                          <a:spcPts val="600"/>
                        </a:spcBef>
                        <a:spcAft>
                          <a:spcPts val="600"/>
                        </a:spcAft>
                        <a:buClrTx/>
                        <a:buSzTx/>
                        <a:buFontTx/>
                        <a:buNone/>
                        <a:tabLst/>
                      </a:pPr>
                      <a:endParaRPr kumimoji="0" lang="en-US" sz="1100" b="0" i="0" u="none" strike="noStrike" cap="none" normalizeH="0" baseline="0" smtClean="0">
                        <a:ln>
                          <a:noFill/>
                        </a:ln>
                        <a:solidFill>
                          <a:schemeClr val="tx1"/>
                        </a:solidFill>
                        <a:effectLst/>
                        <a:latin typeface="Calibri" pitchFamily="-1" charset="0"/>
                        <a:ea typeface="ＭＳ Ｐゴシック" pitchFamily="-1" charset="-128"/>
                      </a:endParaRPr>
                    </a:p>
                  </a:txBody>
                  <a:tcPr marL="67608" marR="6760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ts val="600"/>
                        </a:spcBef>
                        <a:spcAft>
                          <a:spcPts val="600"/>
                        </a:spcAft>
                        <a:buClrTx/>
                        <a:buSzTx/>
                        <a:buFontTx/>
                        <a:buNone/>
                        <a:tabLst/>
                      </a:pPr>
                      <a:r>
                        <a:rPr kumimoji="0" lang="en-US" sz="1200" b="1" i="0" u="none" strike="noStrike" cap="none" normalizeH="0" baseline="0" smtClean="0">
                          <a:ln>
                            <a:noFill/>
                          </a:ln>
                          <a:solidFill>
                            <a:schemeClr val="tx1"/>
                          </a:solidFill>
                          <a:effectLst/>
                          <a:latin typeface="Arial" charset="0"/>
                          <a:ea typeface="ＭＳ Ｐゴシック" pitchFamily="-1" charset="-128"/>
                        </a:rPr>
                        <a:t>DELAY: </a:t>
                      </a:r>
                      <a:r>
                        <a:rPr kumimoji="0" lang="en-US" sz="1200" b="0" i="0" u="none" strike="noStrike" cap="none" normalizeH="0" baseline="0" smtClean="0">
                          <a:ln>
                            <a:noFill/>
                          </a:ln>
                          <a:solidFill>
                            <a:schemeClr val="tx1"/>
                          </a:solidFill>
                          <a:effectLst/>
                          <a:latin typeface="Arial" charset="0"/>
                          <a:ea typeface="ＭＳ Ｐゴシック" pitchFamily="-1" charset="-128"/>
                        </a:rPr>
                        <a:t>Indicates the workflow goes into a wait</a:t>
                      </a:r>
                      <a:r>
                        <a:rPr kumimoji="0" lang="en-US" sz="1200" b="1" i="0" u="none" strike="noStrike" cap="none" normalizeH="0" baseline="0" smtClean="0">
                          <a:ln>
                            <a:noFill/>
                          </a:ln>
                          <a:solidFill>
                            <a:schemeClr val="tx1"/>
                          </a:solidFill>
                          <a:effectLst/>
                          <a:latin typeface="Arial" charset="0"/>
                          <a:ea typeface="ＭＳ Ｐゴシック" pitchFamily="-1" charset="-128"/>
                        </a:rPr>
                        <a:t> </a:t>
                      </a:r>
                      <a:endParaRPr kumimoji="0" lang="en-US" sz="1100" b="0" i="0" u="none" strike="noStrike" cap="none" normalizeH="0" baseline="0" smtClean="0">
                        <a:ln>
                          <a:noFill/>
                        </a:ln>
                        <a:solidFill>
                          <a:schemeClr val="tx1"/>
                        </a:solidFill>
                        <a:effectLst/>
                        <a:latin typeface="Calibri" pitchFamily="-1" charset="0"/>
                        <a:ea typeface="ＭＳ Ｐゴシック" pitchFamily="-1" charset="-128"/>
                      </a:endParaRPr>
                    </a:p>
                  </a:txBody>
                  <a:tcPr marL="67608" marR="6760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9275">
                <a:tc>
                  <a:txBody>
                    <a:bodyPr/>
                    <a:lstStyle/>
                    <a:p>
                      <a:pPr marL="0" marR="0" lvl="0" indent="0" algn="ctr" defTabSz="914400" rtl="0" eaLnBrk="1" fontAlgn="base" latinLnBrk="0" hangingPunct="1">
                        <a:lnSpc>
                          <a:spcPct val="115000"/>
                        </a:lnSpc>
                        <a:spcBef>
                          <a:spcPts val="600"/>
                        </a:spcBef>
                        <a:spcAft>
                          <a:spcPts val="600"/>
                        </a:spcAft>
                        <a:buClrTx/>
                        <a:buSzTx/>
                        <a:buFontTx/>
                        <a:buNone/>
                        <a:tabLst/>
                      </a:pPr>
                      <a:endParaRPr kumimoji="0" lang="en-US" sz="1100" b="0" i="0" u="none" strike="noStrike" cap="none" normalizeH="0" baseline="0" smtClean="0">
                        <a:ln>
                          <a:noFill/>
                        </a:ln>
                        <a:solidFill>
                          <a:schemeClr val="tx1"/>
                        </a:solidFill>
                        <a:effectLst/>
                        <a:latin typeface="Calibri" pitchFamily="-1" charset="0"/>
                        <a:ea typeface="ＭＳ Ｐゴシック" pitchFamily="-1" charset="-128"/>
                      </a:endParaRPr>
                    </a:p>
                  </a:txBody>
                  <a:tcPr marL="67608" marR="6760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ts val="600"/>
                        </a:spcBef>
                        <a:spcAft>
                          <a:spcPts val="600"/>
                        </a:spcAft>
                        <a:buClrTx/>
                        <a:buSzTx/>
                        <a:buFontTx/>
                        <a:buNone/>
                        <a:tabLst/>
                      </a:pPr>
                      <a:r>
                        <a:rPr kumimoji="0" lang="en-US" sz="1200" b="1" i="0" u="none" strike="noStrike" cap="none" normalizeH="0" baseline="0" smtClean="0">
                          <a:ln>
                            <a:noFill/>
                          </a:ln>
                          <a:solidFill>
                            <a:schemeClr val="tx1"/>
                          </a:solidFill>
                          <a:effectLst/>
                          <a:latin typeface="Arial" charset="0"/>
                          <a:ea typeface="ＭＳ Ｐゴシック" pitchFamily="-1" charset="-128"/>
                        </a:rPr>
                        <a:t>OFF-PAGE CONNECTOR: </a:t>
                      </a:r>
                      <a:r>
                        <a:rPr kumimoji="0" lang="en-US" sz="1200" b="0" i="0" u="none" strike="noStrike" cap="none" normalizeH="0" baseline="0" smtClean="0">
                          <a:ln>
                            <a:noFill/>
                          </a:ln>
                          <a:solidFill>
                            <a:schemeClr val="tx1"/>
                          </a:solidFill>
                          <a:effectLst/>
                          <a:latin typeface="Arial" charset="0"/>
                          <a:ea typeface="ＭＳ Ｐゴシック" pitchFamily="-1" charset="-128"/>
                        </a:rPr>
                        <a:t>Refers to a process located on another page </a:t>
                      </a:r>
                      <a:endParaRPr kumimoji="0" lang="en-US" sz="1100" b="0" i="0" u="none" strike="noStrike" cap="none" normalizeH="0" baseline="0" smtClean="0">
                        <a:ln>
                          <a:noFill/>
                        </a:ln>
                        <a:solidFill>
                          <a:schemeClr val="tx1"/>
                        </a:solidFill>
                        <a:effectLst/>
                        <a:latin typeface="Calibri" pitchFamily="-1" charset="0"/>
                        <a:ea typeface="ＭＳ Ｐゴシック" pitchFamily="-1" charset="-128"/>
                      </a:endParaRPr>
                    </a:p>
                  </a:txBody>
                  <a:tcPr marL="67608" marR="6760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3713">
                <a:tc>
                  <a:txBody>
                    <a:bodyPr/>
                    <a:lstStyle/>
                    <a:p>
                      <a:pPr marL="0" marR="0" lvl="0" indent="0" algn="ctr" defTabSz="914400" rtl="0" eaLnBrk="1" fontAlgn="base" latinLnBrk="0" hangingPunct="1">
                        <a:lnSpc>
                          <a:spcPct val="115000"/>
                        </a:lnSpc>
                        <a:spcBef>
                          <a:spcPts val="600"/>
                        </a:spcBef>
                        <a:spcAft>
                          <a:spcPts val="600"/>
                        </a:spcAft>
                        <a:buClrTx/>
                        <a:buSzTx/>
                        <a:buFontTx/>
                        <a:buNone/>
                        <a:tabLst/>
                      </a:pPr>
                      <a:endParaRPr kumimoji="0" lang="en-US" sz="1200" b="0" i="0" u="none" strike="noStrike" cap="none" normalizeH="0" baseline="0" smtClean="0">
                        <a:ln>
                          <a:noFill/>
                        </a:ln>
                        <a:solidFill>
                          <a:schemeClr val="tx1"/>
                        </a:solidFill>
                        <a:effectLst/>
                        <a:latin typeface="Calibri" pitchFamily="-1" charset="0"/>
                        <a:ea typeface="ＭＳ Ｐゴシック" pitchFamily="-1" charset="-128"/>
                      </a:endParaRPr>
                    </a:p>
                  </a:txBody>
                  <a:tcPr marL="67608" marR="6760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ts val="600"/>
                        </a:spcBef>
                        <a:spcAft>
                          <a:spcPts val="600"/>
                        </a:spcAft>
                        <a:buClrTx/>
                        <a:buSzTx/>
                        <a:buFontTx/>
                        <a:buNone/>
                        <a:tabLst/>
                      </a:pPr>
                      <a:r>
                        <a:rPr kumimoji="0" lang="en-US" sz="1200" b="1" i="0" u="none" strike="noStrike" cap="none" normalizeH="0" baseline="0" smtClean="0">
                          <a:ln>
                            <a:noFill/>
                          </a:ln>
                          <a:solidFill>
                            <a:schemeClr val="tx1"/>
                          </a:solidFill>
                          <a:effectLst/>
                          <a:latin typeface="Arial" charset="0"/>
                          <a:ea typeface="ＭＳ Ｐゴシック" pitchFamily="-1" charset="-128"/>
                          <a:cs typeface="Arial" charset="0"/>
                        </a:rPr>
                        <a:t>ON-PAGE REFERENCE: </a:t>
                      </a:r>
                      <a:r>
                        <a:rPr kumimoji="0" lang="en-US" sz="1200" b="0" i="0" u="none" strike="noStrike" cap="none" normalizeH="0" baseline="0" smtClean="0">
                          <a:ln>
                            <a:noFill/>
                          </a:ln>
                          <a:solidFill>
                            <a:schemeClr val="tx1"/>
                          </a:solidFill>
                          <a:effectLst/>
                          <a:latin typeface="Arial" charset="0"/>
                          <a:ea typeface="ＭＳ Ｐゴシック" pitchFamily="-1" charset="-128"/>
                          <a:cs typeface="Arial" charset="0"/>
                        </a:rPr>
                        <a:t>Refers to a step in the process located on the same page</a:t>
                      </a:r>
                      <a:endParaRPr kumimoji="0" lang="en-US" sz="1200" b="0" i="0" u="none" strike="noStrike" cap="none" normalizeH="0" baseline="0" smtClean="0">
                        <a:ln>
                          <a:noFill/>
                        </a:ln>
                        <a:solidFill>
                          <a:schemeClr val="tx1"/>
                        </a:solidFill>
                        <a:effectLst/>
                        <a:latin typeface="Arial" charset="0"/>
                        <a:ea typeface="ＭＳ Ｐゴシック" pitchFamily="-1" charset="-128"/>
                      </a:endParaRPr>
                    </a:p>
                  </a:txBody>
                  <a:tcPr marL="67608" marR="6760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115000"/>
                        </a:lnSpc>
                        <a:spcBef>
                          <a:spcPts val="600"/>
                        </a:spcBef>
                        <a:spcAft>
                          <a:spcPts val="600"/>
                        </a:spcAft>
                        <a:buClrTx/>
                        <a:buSzTx/>
                        <a:buFontTx/>
                        <a:buNone/>
                        <a:tabLst/>
                      </a:pPr>
                      <a:endParaRPr kumimoji="0" lang="en-US" sz="1100" b="0" i="0" u="none" strike="noStrike" cap="none" normalizeH="0" baseline="0" smtClean="0">
                        <a:ln>
                          <a:noFill/>
                        </a:ln>
                        <a:solidFill>
                          <a:schemeClr val="tx1"/>
                        </a:solidFill>
                        <a:effectLst/>
                        <a:latin typeface="Calibri" pitchFamily="-1" charset="0"/>
                        <a:ea typeface="ＭＳ Ｐゴシック" pitchFamily="-1" charset="-128"/>
                      </a:endParaRPr>
                    </a:p>
                  </a:txBody>
                  <a:tcPr marL="67608" marR="6760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ts val="600"/>
                        </a:spcBef>
                        <a:spcAft>
                          <a:spcPts val="600"/>
                        </a:spcAft>
                        <a:buClrTx/>
                        <a:buSzTx/>
                        <a:buFontTx/>
                        <a:buNone/>
                        <a:tabLst/>
                      </a:pPr>
                      <a:r>
                        <a:rPr kumimoji="0" lang="en-US" sz="1200" b="1" i="0" u="none" strike="noStrike" cap="none" normalizeH="0" baseline="0" smtClean="0">
                          <a:ln>
                            <a:noFill/>
                          </a:ln>
                          <a:solidFill>
                            <a:schemeClr val="tx1"/>
                          </a:solidFill>
                          <a:effectLst/>
                          <a:latin typeface="Arial" charset="0"/>
                          <a:ea typeface="ＭＳ Ｐゴシック" pitchFamily="-1" charset="-128"/>
                        </a:rPr>
                        <a:t>UNCLEAR: </a:t>
                      </a:r>
                      <a:r>
                        <a:rPr kumimoji="0" lang="en-US" sz="1200" b="0" i="0" u="none" strike="noStrike" cap="none" normalizeH="0" baseline="0" smtClean="0">
                          <a:ln>
                            <a:noFill/>
                          </a:ln>
                          <a:solidFill>
                            <a:schemeClr val="tx1"/>
                          </a:solidFill>
                          <a:effectLst/>
                          <a:latin typeface="Arial" charset="0"/>
                          <a:ea typeface="ＭＳ Ｐゴシック" pitchFamily="-1" charset="-128"/>
                        </a:rPr>
                        <a:t>Use this when a step in the process is unknown or not clear </a:t>
                      </a:r>
                      <a:endParaRPr kumimoji="0" lang="en-US" sz="1100" b="0" i="0" u="none" strike="noStrike" cap="none" normalizeH="0" baseline="0" smtClean="0">
                        <a:ln>
                          <a:noFill/>
                        </a:ln>
                        <a:solidFill>
                          <a:schemeClr val="tx1"/>
                        </a:solidFill>
                        <a:effectLst/>
                        <a:latin typeface="Calibri" pitchFamily="-1" charset="0"/>
                        <a:ea typeface="ＭＳ Ｐゴシック" pitchFamily="-1" charset="-128"/>
                      </a:endParaRPr>
                    </a:p>
                  </a:txBody>
                  <a:tcPr marL="67608" marR="6760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44034" name="Object 13"/>
          <p:cNvGraphicFramePr>
            <a:graphicFrameLocks noChangeAspect="1"/>
          </p:cNvGraphicFramePr>
          <p:nvPr/>
        </p:nvGraphicFramePr>
        <p:xfrm>
          <a:off x="1371600" y="1524000"/>
          <a:ext cx="762000" cy="304800"/>
        </p:xfrm>
        <a:graphic>
          <a:graphicData uri="http://schemas.openxmlformats.org/presentationml/2006/ole">
            <p:oleObj spid="_x0000_s44034" r:id="rId4" imgW="948059" imgH="378102" progId="">
              <p:embed/>
            </p:oleObj>
          </a:graphicData>
        </a:graphic>
      </p:graphicFrame>
      <p:graphicFrame>
        <p:nvGraphicFramePr>
          <p:cNvPr id="44035" name="Object 12"/>
          <p:cNvGraphicFramePr>
            <a:graphicFrameLocks noChangeAspect="1"/>
          </p:cNvGraphicFramePr>
          <p:nvPr/>
        </p:nvGraphicFramePr>
        <p:xfrm>
          <a:off x="1371600" y="1981200"/>
          <a:ext cx="757238" cy="314325"/>
        </p:xfrm>
        <a:graphic>
          <a:graphicData uri="http://schemas.openxmlformats.org/presentationml/2006/ole">
            <p:oleObj spid="_x0000_s44035" r:id="rId5" imgW="949224" imgH="492024" progId="">
              <p:embed/>
            </p:oleObj>
          </a:graphicData>
        </a:graphic>
      </p:graphicFrame>
      <p:graphicFrame>
        <p:nvGraphicFramePr>
          <p:cNvPr id="44036" name="Object 11"/>
          <p:cNvGraphicFramePr>
            <a:graphicFrameLocks noChangeAspect="1"/>
          </p:cNvGraphicFramePr>
          <p:nvPr/>
        </p:nvGraphicFramePr>
        <p:xfrm>
          <a:off x="1295400" y="2438400"/>
          <a:ext cx="914400" cy="457200"/>
        </p:xfrm>
        <a:graphic>
          <a:graphicData uri="http://schemas.openxmlformats.org/presentationml/2006/ole">
            <p:oleObj spid="_x0000_s44036" r:id="rId6" imgW="949224" imgH="720062" progId="">
              <p:embed/>
            </p:oleObj>
          </a:graphicData>
        </a:graphic>
      </p:graphicFrame>
      <p:graphicFrame>
        <p:nvGraphicFramePr>
          <p:cNvPr id="44037" name="Object 9"/>
          <p:cNvGraphicFramePr>
            <a:graphicFrameLocks noChangeAspect="1"/>
          </p:cNvGraphicFramePr>
          <p:nvPr/>
        </p:nvGraphicFramePr>
        <p:xfrm>
          <a:off x="1371600" y="3429000"/>
          <a:ext cx="762000" cy="354013"/>
        </p:xfrm>
        <a:graphic>
          <a:graphicData uri="http://schemas.openxmlformats.org/presentationml/2006/ole">
            <p:oleObj spid="_x0000_s44037" r:id="rId7" imgW="831273" imgH="432486" progId="">
              <p:embed/>
            </p:oleObj>
          </a:graphicData>
        </a:graphic>
      </p:graphicFrame>
      <p:graphicFrame>
        <p:nvGraphicFramePr>
          <p:cNvPr id="44038" name="Object 8"/>
          <p:cNvGraphicFramePr>
            <a:graphicFrameLocks noChangeAspect="1"/>
          </p:cNvGraphicFramePr>
          <p:nvPr/>
        </p:nvGraphicFramePr>
        <p:xfrm>
          <a:off x="1524000" y="3886200"/>
          <a:ext cx="457200" cy="457200"/>
        </p:xfrm>
        <a:graphic>
          <a:graphicData uri="http://schemas.openxmlformats.org/presentationml/2006/ole">
            <p:oleObj spid="_x0000_s44038" r:id="rId8" imgW="531159" imgH="531159" progId="">
              <p:embed/>
            </p:oleObj>
          </a:graphicData>
        </a:graphic>
      </p:graphicFrame>
      <p:graphicFrame>
        <p:nvGraphicFramePr>
          <p:cNvPr id="44039" name="Object 7"/>
          <p:cNvGraphicFramePr>
            <a:graphicFrameLocks noChangeAspect="1"/>
          </p:cNvGraphicFramePr>
          <p:nvPr/>
        </p:nvGraphicFramePr>
        <p:xfrm>
          <a:off x="1524000" y="4419600"/>
          <a:ext cx="428625" cy="428625"/>
        </p:xfrm>
        <a:graphic>
          <a:graphicData uri="http://schemas.openxmlformats.org/presentationml/2006/ole">
            <p:oleObj spid="_x0000_s44039" r:id="rId9" imgW="374276" imgH="374276" progId="">
              <p:embed/>
            </p:oleObj>
          </a:graphicData>
        </a:graphic>
      </p:graphicFrame>
      <p:sp>
        <p:nvSpPr>
          <p:cNvPr id="44072" name="AutoShape 6"/>
          <p:cNvSpPr>
            <a:spLocks noChangeArrowheads="1"/>
          </p:cNvSpPr>
          <p:nvPr/>
        </p:nvSpPr>
        <p:spPr bwMode="auto">
          <a:xfrm>
            <a:off x="1524000" y="4953000"/>
            <a:ext cx="539750" cy="314325"/>
          </a:xfrm>
          <a:prstGeom prst="cloudCallout">
            <a:avLst>
              <a:gd name="adj1" fmla="val -44593"/>
              <a:gd name="adj2" fmla="val 70000"/>
            </a:avLst>
          </a:prstGeom>
          <a:solidFill>
            <a:srgbClr val="FFFFFF"/>
          </a:solidFill>
          <a:ln w="9525">
            <a:solidFill>
              <a:srgbClr val="000000"/>
            </a:solidFill>
            <a:round/>
            <a:headEnd/>
            <a:tailEnd/>
          </a:ln>
        </p:spPr>
        <p:txBody>
          <a:bodyPr/>
          <a:lstStyle/>
          <a:p>
            <a:pPr eaLnBrk="0" hangingPunct="0"/>
            <a:endParaRPr lang="en-US"/>
          </a:p>
        </p:txBody>
      </p:sp>
      <p:sp>
        <p:nvSpPr>
          <p:cNvPr id="44073" name="Rectangle 16"/>
          <p:cNvSpPr>
            <a:spLocks noChangeArrowheads="1"/>
          </p:cNvSpPr>
          <p:nvPr/>
        </p:nvSpPr>
        <p:spPr bwMode="auto">
          <a:xfrm>
            <a:off x="0" y="-182563"/>
            <a:ext cx="184150" cy="366713"/>
          </a:xfrm>
          <a:prstGeom prst="rect">
            <a:avLst/>
          </a:prstGeom>
          <a:noFill/>
          <a:ln w="9525">
            <a:noFill/>
            <a:miter lim="800000"/>
            <a:headEnd/>
            <a:tailEnd/>
          </a:ln>
        </p:spPr>
        <p:txBody>
          <a:bodyPr wrap="none" anchor="ctr">
            <a:spAutoFit/>
          </a:bodyPr>
          <a:lstStyle/>
          <a:p>
            <a:endParaRPr lang="en-US"/>
          </a:p>
        </p:txBody>
      </p:sp>
      <p:graphicFrame>
        <p:nvGraphicFramePr>
          <p:cNvPr id="44040" name="Object 15"/>
          <p:cNvGraphicFramePr>
            <a:graphicFrameLocks noChangeAspect="1"/>
          </p:cNvGraphicFramePr>
          <p:nvPr/>
        </p:nvGraphicFramePr>
        <p:xfrm>
          <a:off x="1295400" y="3124200"/>
          <a:ext cx="828675" cy="95250"/>
        </p:xfrm>
        <a:graphic>
          <a:graphicData uri="http://schemas.openxmlformats.org/presentationml/2006/ole">
            <p:oleObj spid="_x0000_s44040" r:id="rId10" imgW="829131" imgH="99855" progId="">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1"/>
          <p:cNvSpPr>
            <a:spLocks noChangeArrowheads="1"/>
          </p:cNvSpPr>
          <p:nvPr/>
        </p:nvSpPr>
        <p:spPr bwMode="auto">
          <a:xfrm>
            <a:off x="0" y="44450"/>
            <a:ext cx="184150" cy="366713"/>
          </a:xfrm>
          <a:prstGeom prst="rect">
            <a:avLst/>
          </a:prstGeom>
          <a:noFill/>
          <a:ln w="9525">
            <a:noFill/>
            <a:miter lim="800000"/>
            <a:headEnd/>
            <a:tailEnd/>
          </a:ln>
        </p:spPr>
        <p:txBody>
          <a:bodyPr wrap="none" anchor="ctr">
            <a:spAutoFit/>
          </a:bodyPr>
          <a:lstStyle/>
          <a:p>
            <a:endParaRPr lang="en-US">
              <a:latin typeface="Calibri" pitchFamily="-1" charset="0"/>
            </a:endParaRPr>
          </a:p>
        </p:txBody>
      </p:sp>
      <p:sp>
        <p:nvSpPr>
          <p:cNvPr id="19459" name="Title 12"/>
          <p:cNvSpPr>
            <a:spLocks noGrp="1"/>
          </p:cNvSpPr>
          <p:nvPr>
            <p:ph type="title"/>
          </p:nvPr>
        </p:nvSpPr>
        <p:spPr/>
        <p:txBody>
          <a:bodyPr/>
          <a:lstStyle/>
          <a:p>
            <a:r>
              <a:rPr lang="en-US" sz="3200" b="1" smtClean="0">
                <a:effectLst>
                  <a:outerShdw blurRad="38100" dist="38100" dir="2700000" algn="tl">
                    <a:srgbClr val="C0C0C0"/>
                  </a:outerShdw>
                </a:effectLst>
                <a:latin typeface="Arial" charset="0"/>
                <a:cs typeface="Arial" charset="0"/>
              </a:rPr>
              <a:t>Simple steps for workflow mapping</a:t>
            </a:r>
            <a:endParaRPr lang="en-US" smtClean="0">
              <a:latin typeface="Arial" charset="0"/>
              <a:cs typeface="Arial" charset="0"/>
            </a:endParaRPr>
          </a:p>
        </p:txBody>
      </p:sp>
      <p:sp>
        <p:nvSpPr>
          <p:cNvPr id="19460" name="Content Placeholder 13"/>
          <p:cNvSpPr>
            <a:spLocks noGrp="1"/>
          </p:cNvSpPr>
          <p:nvPr>
            <p:ph idx="1"/>
          </p:nvPr>
        </p:nvSpPr>
        <p:spPr/>
        <p:txBody>
          <a:bodyPr/>
          <a:lstStyle/>
          <a:p>
            <a:pPr>
              <a:tabLst>
                <a:tab pos="1428750" algn="l"/>
              </a:tabLst>
            </a:pPr>
            <a:r>
              <a:rPr lang="en-US" b="1" smtClean="0">
                <a:effectLst>
                  <a:outerShdw blurRad="38100" dist="38100" dir="2700000" algn="tl">
                    <a:srgbClr val="C0C0C0"/>
                  </a:outerShdw>
                </a:effectLst>
                <a:latin typeface="Arial" charset="0"/>
                <a:cs typeface="Arial" charset="0"/>
              </a:rPr>
              <a:t>Step 1. Pick a process to map out, pick which type of workflow to use, and agree on its purpose</a:t>
            </a:r>
          </a:p>
          <a:p>
            <a:pPr>
              <a:tabLst>
                <a:tab pos="1428750" algn="l"/>
              </a:tabLst>
            </a:pPr>
            <a:r>
              <a:rPr lang="en-US" b="1" smtClean="0">
                <a:effectLst>
                  <a:outerShdw blurRad="38100" dist="38100" dir="2700000" algn="tl">
                    <a:srgbClr val="C0C0C0"/>
                  </a:outerShdw>
                </a:effectLst>
                <a:latin typeface="Arial" charset="0"/>
                <a:cs typeface="Arial" charset="0"/>
              </a:rPr>
              <a:t>Step 2. Determine the beginning and end points</a:t>
            </a:r>
          </a:p>
          <a:p>
            <a:pPr>
              <a:tabLst>
                <a:tab pos="1428750" algn="l"/>
              </a:tabLst>
            </a:pPr>
            <a:r>
              <a:rPr lang="en-US" b="1" smtClean="0">
                <a:effectLst>
                  <a:outerShdw blurRad="38100" dist="38100" dir="2700000" algn="tl">
                    <a:srgbClr val="C0C0C0"/>
                  </a:outerShdw>
                </a:effectLst>
                <a:latin typeface="Arial" charset="0"/>
                <a:cs typeface="Arial" charset="0"/>
              </a:rPr>
              <a:t>Step 3. Identify each step in the process</a:t>
            </a:r>
          </a:p>
          <a:p>
            <a:pPr>
              <a:tabLst>
                <a:tab pos="1428750" algn="l"/>
              </a:tabLst>
            </a:pPr>
            <a:r>
              <a:rPr lang="en-US" b="1" smtClean="0">
                <a:effectLst>
                  <a:outerShdw blurRad="38100" dist="38100" dir="2700000" algn="tl">
                    <a:srgbClr val="C0C0C0"/>
                  </a:outerShdw>
                </a:effectLst>
                <a:latin typeface="Arial" charset="0"/>
                <a:cs typeface="Arial" charset="0"/>
              </a:rPr>
              <a:t>Step 4. Put the steps in order</a:t>
            </a:r>
          </a:p>
          <a:p>
            <a:pPr>
              <a:tabLst>
                <a:tab pos="1428750" algn="l"/>
              </a:tabLst>
            </a:pPr>
            <a:r>
              <a:rPr lang="en-US" b="1" smtClean="0">
                <a:effectLst>
                  <a:outerShdw blurRad="38100" dist="38100" dir="2700000" algn="tl">
                    <a:srgbClr val="C0C0C0"/>
                  </a:outerShdw>
                </a:effectLst>
                <a:latin typeface="Arial" charset="0"/>
                <a:cs typeface="Arial" charset="0"/>
              </a:rPr>
              <a:t>Step 5. Review and edit the first draft</a:t>
            </a:r>
          </a:p>
          <a:p>
            <a:pPr>
              <a:tabLst>
                <a:tab pos="1428750" algn="l"/>
              </a:tabLst>
            </a:pPr>
            <a:r>
              <a:rPr lang="en-US" b="1" smtClean="0">
                <a:effectLst>
                  <a:outerShdw blurRad="38100" dist="38100" dir="2700000" algn="tl">
                    <a:srgbClr val="C0C0C0"/>
                  </a:outerShdw>
                </a:effectLst>
                <a:latin typeface="Arial" charset="0"/>
                <a:cs typeface="Arial" charset="0"/>
              </a:rPr>
              <a:t>Step 6. After a day or two, review the flowchart with the team for input</a:t>
            </a:r>
            <a:endParaRPr lang="en-US" smtClean="0">
              <a:latin typeface="Arial" charset="0"/>
              <a:cs typeface="Arial" charset="0"/>
            </a:endParaRPr>
          </a:p>
          <a:p>
            <a:pPr>
              <a:tabLst>
                <a:tab pos="1428750" algn="l"/>
              </a:tabLst>
            </a:pPr>
            <a:endParaRPr lang="en-US" smtClean="0">
              <a:latin typeface="Arial" charset="0"/>
              <a:cs typeface="Arial" charset="0"/>
            </a:endParaRPr>
          </a:p>
          <a:p>
            <a:pPr>
              <a:tabLst>
                <a:tab pos="1428750" algn="l"/>
              </a:tabLst>
            </a:pPr>
            <a:endParaRPr lang="en-US" smtClean="0">
              <a:latin typeface="Arial" charset="0"/>
              <a:cs typeface="Arial" charset="0"/>
            </a:endParaRPr>
          </a:p>
          <a:p>
            <a:pPr>
              <a:tabLst>
                <a:tab pos="1428750" algn="l"/>
              </a:tabLst>
            </a:pPr>
            <a:endParaRPr lang="en-US" smtClean="0">
              <a:latin typeface="Arial" charset="0"/>
              <a:cs typeface="Arial" charset="0"/>
            </a:endParaRPr>
          </a:p>
          <a:p>
            <a:pPr>
              <a:tabLst>
                <a:tab pos="1428750" algn="l"/>
              </a:tabLst>
            </a:pPr>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2"/>
          <p:cNvSpPr>
            <a:spLocks noGrp="1"/>
          </p:cNvSpPr>
          <p:nvPr>
            <p:ph type="title"/>
          </p:nvPr>
        </p:nvSpPr>
        <p:spPr/>
        <p:txBody>
          <a:bodyPr/>
          <a:lstStyle/>
          <a:p>
            <a:r>
              <a:rPr lang="en-US" sz="3200" b="1" smtClean="0">
                <a:effectLst>
                  <a:outerShdw blurRad="38100" dist="38100" dir="2700000" algn="tl">
                    <a:srgbClr val="C0C0C0"/>
                  </a:outerShdw>
                </a:effectLst>
                <a:latin typeface="Arial" charset="0"/>
                <a:cs typeface="Arial" charset="0"/>
              </a:rPr>
              <a:t>What to do with your workflow map</a:t>
            </a:r>
            <a:endParaRPr lang="en-US" smtClean="0">
              <a:latin typeface="Arial" charset="0"/>
              <a:cs typeface="Arial" charset="0"/>
            </a:endParaRPr>
          </a:p>
        </p:txBody>
      </p:sp>
      <p:sp>
        <p:nvSpPr>
          <p:cNvPr id="20483" name="Content Placeholder 2"/>
          <p:cNvSpPr>
            <a:spLocks noGrp="1"/>
          </p:cNvSpPr>
          <p:nvPr>
            <p:ph idx="1"/>
          </p:nvPr>
        </p:nvSpPr>
        <p:spPr/>
        <p:txBody>
          <a:bodyPr/>
          <a:lstStyle/>
          <a:p>
            <a:r>
              <a:rPr lang="en-US" b="1" smtClean="0">
                <a:effectLst>
                  <a:outerShdw blurRad="38100" dist="38100" dir="2700000" algn="tl">
                    <a:srgbClr val="C0C0C0"/>
                  </a:outerShdw>
                </a:effectLst>
                <a:latin typeface="Arial" charset="0"/>
                <a:cs typeface="Arial" charset="0"/>
              </a:rPr>
              <a:t>Look at your workflow map and examine it</a:t>
            </a:r>
          </a:p>
          <a:p>
            <a:pPr lvl="1"/>
            <a:r>
              <a:rPr lang="en-US" b="1" smtClean="0">
                <a:effectLst>
                  <a:outerShdw blurRad="38100" dist="38100" dir="2700000" algn="tl">
                    <a:srgbClr val="C0C0C0"/>
                  </a:outerShdw>
                </a:effectLst>
                <a:latin typeface="Arial" charset="0"/>
                <a:ea typeface="ＭＳ Ｐゴシック" pitchFamily="-1" charset="-128"/>
                <a:cs typeface="Arial" charset="0"/>
              </a:rPr>
              <a:t>Beginning and end points</a:t>
            </a:r>
          </a:p>
          <a:p>
            <a:pPr lvl="1"/>
            <a:r>
              <a:rPr lang="en-US" b="1" smtClean="0">
                <a:effectLst>
                  <a:outerShdw blurRad="38100" dist="38100" dir="2700000" algn="tl">
                    <a:srgbClr val="C0C0C0"/>
                  </a:outerShdw>
                </a:effectLst>
                <a:latin typeface="Arial" charset="0"/>
                <a:ea typeface="ＭＳ Ｐゴシック" pitchFamily="-1" charset="-128"/>
                <a:cs typeface="Arial" charset="0"/>
              </a:rPr>
              <a:t>Each activity and wait symbol</a:t>
            </a:r>
          </a:p>
          <a:p>
            <a:pPr lvl="1"/>
            <a:r>
              <a:rPr lang="en-US" b="1" smtClean="0">
                <a:effectLst>
                  <a:outerShdw blurRad="38100" dist="38100" dir="2700000" algn="tl">
                    <a:srgbClr val="C0C0C0"/>
                  </a:outerShdw>
                </a:effectLst>
                <a:latin typeface="Arial" charset="0"/>
                <a:ea typeface="ＭＳ Ｐゴシック" pitchFamily="-1" charset="-128"/>
                <a:cs typeface="Arial" charset="0"/>
              </a:rPr>
              <a:t>Decision points</a:t>
            </a:r>
          </a:p>
          <a:p>
            <a:pPr lvl="1"/>
            <a:r>
              <a:rPr lang="en-US" b="1" smtClean="0">
                <a:effectLst>
                  <a:outerShdw blurRad="38100" dist="38100" dir="2700000" algn="tl">
                    <a:srgbClr val="C0C0C0"/>
                  </a:outerShdw>
                </a:effectLst>
                <a:latin typeface="Arial" charset="0"/>
                <a:ea typeface="ＭＳ Ｐゴシック" pitchFamily="-1" charset="-128"/>
                <a:cs typeface="Arial" charset="0"/>
              </a:rPr>
              <a:t>Hand-offs (where one person finishes his or her part of the process and another person picks it up)</a:t>
            </a:r>
          </a:p>
          <a:p>
            <a:r>
              <a:rPr lang="en-US" b="1" smtClean="0">
                <a:effectLst>
                  <a:outerShdw blurRad="38100" dist="38100" dir="2700000" algn="tl">
                    <a:srgbClr val="C0C0C0"/>
                  </a:outerShdw>
                </a:effectLst>
                <a:latin typeface="Arial" charset="0"/>
                <a:cs typeface="Arial" charset="0"/>
              </a:rPr>
              <a:t>Ask questions about the workflow map</a:t>
            </a:r>
          </a:p>
          <a:p>
            <a:pPr lvl="1"/>
            <a:r>
              <a:rPr lang="en-US" b="1" smtClean="0">
                <a:effectLst>
                  <a:outerShdw blurRad="38100" dist="38100" dir="2700000" algn="tl">
                    <a:srgbClr val="C0C0C0"/>
                  </a:outerShdw>
                </a:effectLst>
                <a:latin typeface="Arial" charset="0"/>
                <a:ea typeface="ＭＳ Ｐゴシック" pitchFamily="-1" charset="-128"/>
                <a:cs typeface="Arial" charset="0"/>
              </a:rPr>
              <a:t>Does that step really need to be there?</a:t>
            </a:r>
          </a:p>
          <a:p>
            <a:r>
              <a:rPr lang="en-US" b="1" smtClean="0">
                <a:effectLst>
                  <a:outerShdw blurRad="38100" dist="38100" dir="2700000" algn="tl">
                    <a:srgbClr val="C0C0C0"/>
                  </a:outerShdw>
                </a:effectLst>
                <a:latin typeface="Arial" charset="0"/>
                <a:cs typeface="Arial" charset="0"/>
              </a:rPr>
              <a:t>Map out the improved process</a:t>
            </a:r>
            <a:endParaRPr lang="en-US" smtClean="0">
              <a:latin typeface="Arial" charset="0"/>
              <a:cs typeface="Arial" charset="0"/>
            </a:endParaRPr>
          </a:p>
          <a:p>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z="3200" b="1" smtClean="0">
                <a:effectLst>
                  <a:outerShdw blurRad="38100" dist="38100" dir="2700000" algn="tl">
                    <a:srgbClr val="C0C0C0"/>
                  </a:outerShdw>
                </a:effectLst>
                <a:latin typeface="Arial" charset="0"/>
                <a:cs typeface="Arial" charset="0"/>
              </a:rPr>
              <a:t>How </a:t>
            </a:r>
            <a:r>
              <a:rPr lang="en-US" sz="3200" b="1" i="1" smtClean="0">
                <a:effectLst>
                  <a:outerShdw blurRad="38100" dist="38100" dir="2700000" algn="tl">
                    <a:srgbClr val="C0C0C0"/>
                  </a:outerShdw>
                </a:effectLst>
                <a:latin typeface="Arial" charset="0"/>
                <a:cs typeface="Arial" charset="0"/>
              </a:rPr>
              <a:t>not</a:t>
            </a:r>
            <a:r>
              <a:rPr lang="en-US" sz="3200" b="1" smtClean="0">
                <a:effectLst>
                  <a:outerShdw blurRad="38100" dist="38100" dir="2700000" algn="tl">
                    <a:srgbClr val="C0C0C0"/>
                  </a:outerShdw>
                </a:effectLst>
                <a:latin typeface="Arial" charset="0"/>
                <a:cs typeface="Arial" charset="0"/>
              </a:rPr>
              <a:t> to do workflow mapping</a:t>
            </a:r>
            <a:endParaRPr lang="en-US" smtClean="0">
              <a:latin typeface="Arial" charset="0"/>
              <a:cs typeface="Arial" charset="0"/>
            </a:endParaRPr>
          </a:p>
        </p:txBody>
      </p:sp>
      <p:sp>
        <p:nvSpPr>
          <p:cNvPr id="21507" name="Content Placeholder 4"/>
          <p:cNvSpPr>
            <a:spLocks noGrp="1"/>
          </p:cNvSpPr>
          <p:nvPr>
            <p:ph idx="1"/>
          </p:nvPr>
        </p:nvSpPr>
        <p:spPr/>
        <p:txBody>
          <a:bodyPr/>
          <a:lstStyle/>
          <a:p>
            <a:r>
              <a:rPr lang="en-US" b="1" smtClean="0">
                <a:effectLst>
                  <a:outerShdw blurRad="38100" dist="38100" dir="2700000" algn="tl">
                    <a:srgbClr val="C0C0C0"/>
                  </a:outerShdw>
                </a:effectLst>
                <a:latin typeface="Arial" charset="0"/>
                <a:cs typeface="Arial" charset="0"/>
              </a:rPr>
              <a:t>Map out the processes you </a:t>
            </a:r>
            <a:r>
              <a:rPr lang="en-US" b="1" i="1" smtClean="0">
                <a:effectLst>
                  <a:outerShdw blurRad="38100" dist="38100" dir="2700000" algn="tl">
                    <a:srgbClr val="C0C0C0"/>
                  </a:outerShdw>
                </a:effectLst>
                <a:latin typeface="Arial" charset="0"/>
                <a:cs typeface="Arial" charset="0"/>
              </a:rPr>
              <a:t>wish</a:t>
            </a:r>
            <a:r>
              <a:rPr lang="en-US" b="1" smtClean="0">
                <a:effectLst>
                  <a:outerShdw blurRad="38100" dist="38100" dir="2700000" algn="tl">
                    <a:srgbClr val="C0C0C0"/>
                  </a:outerShdw>
                </a:effectLst>
                <a:latin typeface="Arial" charset="0"/>
                <a:cs typeface="Arial" charset="0"/>
              </a:rPr>
              <a:t> you had</a:t>
            </a:r>
          </a:p>
          <a:p>
            <a:r>
              <a:rPr lang="en-US" b="1" smtClean="0">
                <a:effectLst>
                  <a:outerShdw blurRad="38100" dist="38100" dir="2700000" algn="tl">
                    <a:srgbClr val="C0C0C0"/>
                  </a:outerShdw>
                </a:effectLst>
                <a:latin typeface="Arial" charset="0"/>
                <a:cs typeface="Arial" charset="0"/>
              </a:rPr>
              <a:t>Interview a few key informants to understand the process instead of shadowing everyone involved in the process</a:t>
            </a:r>
          </a:p>
          <a:p>
            <a:r>
              <a:rPr lang="en-US" b="1" smtClean="0">
                <a:effectLst>
                  <a:outerShdw blurRad="38100" dist="38100" dir="2700000" algn="tl">
                    <a:srgbClr val="C0C0C0"/>
                  </a:outerShdw>
                </a:effectLst>
                <a:latin typeface="Arial" charset="0"/>
                <a:cs typeface="Arial" charset="0"/>
              </a:rPr>
              <a:t>Ignore the opinions of those people who know the process best</a:t>
            </a:r>
          </a:p>
          <a:p>
            <a:r>
              <a:rPr lang="en-US" b="1" smtClean="0">
                <a:effectLst>
                  <a:outerShdw blurRad="38100" dist="38100" dir="2700000" algn="tl">
                    <a:srgbClr val="C0C0C0"/>
                  </a:outerShdw>
                </a:effectLst>
                <a:latin typeface="Arial" charset="0"/>
                <a:cs typeface="Arial" charset="0"/>
              </a:rPr>
              <a:t>Put your workflow map on the shelf and don’t look at it again</a:t>
            </a:r>
            <a:endParaRPr lang="en-US" smtClean="0">
              <a:latin typeface="Arial" charset="0"/>
              <a:cs typeface="Arial" charset="0"/>
            </a:endParaRPr>
          </a:p>
          <a:p>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z="3200" b="1" smtClean="0">
                <a:effectLst>
                  <a:outerShdw blurRad="38100" dist="38100" dir="2700000" algn="tl">
                    <a:srgbClr val="C0C0C0"/>
                  </a:outerShdw>
                </a:effectLst>
                <a:latin typeface="Arial" charset="0"/>
                <a:cs typeface="Arial" charset="0"/>
              </a:rPr>
              <a:t>Achieving meaningful use requires workflow change</a:t>
            </a:r>
            <a:endParaRPr lang="en-US" smtClean="0">
              <a:latin typeface="Arial" charset="0"/>
              <a:cs typeface="Arial" charset="0"/>
            </a:endParaRPr>
          </a:p>
        </p:txBody>
      </p:sp>
      <p:sp>
        <p:nvSpPr>
          <p:cNvPr id="22531" name="Content Placeholder 2"/>
          <p:cNvSpPr>
            <a:spLocks noGrp="1"/>
          </p:cNvSpPr>
          <p:nvPr>
            <p:ph idx="1"/>
          </p:nvPr>
        </p:nvSpPr>
        <p:spPr/>
        <p:txBody>
          <a:bodyPr/>
          <a:lstStyle/>
          <a:p>
            <a:r>
              <a:rPr lang="en-US" b="1" smtClean="0">
                <a:effectLst>
                  <a:outerShdw blurRad="38100" dist="38100" dir="2700000" algn="tl">
                    <a:srgbClr val="C0C0C0"/>
                  </a:outerShdw>
                </a:effectLst>
                <a:latin typeface="Arial" charset="0"/>
                <a:cs typeface="Arial" charset="0"/>
              </a:rPr>
              <a:t>Meeting meaningful use requires practice staff to perform functions they may not have performed before</a:t>
            </a:r>
          </a:p>
          <a:p>
            <a:pPr lvl="1"/>
            <a:r>
              <a:rPr lang="en-US" b="1" smtClean="0">
                <a:effectLst>
                  <a:outerShdw blurRad="38100" dist="38100" dir="2700000" algn="tl">
                    <a:srgbClr val="C0C0C0"/>
                  </a:outerShdw>
                </a:effectLst>
                <a:latin typeface="Arial" charset="0"/>
                <a:ea typeface="ＭＳ Ｐゴシック" pitchFamily="-1" charset="-128"/>
                <a:cs typeface="Arial" charset="0"/>
              </a:rPr>
              <a:t>Example: Practices will need to provide patients with an after visit summary</a:t>
            </a:r>
          </a:p>
          <a:p>
            <a:r>
              <a:rPr lang="en-US" b="1" smtClean="0">
                <a:effectLst>
                  <a:outerShdw blurRad="38100" dist="38100" dir="2700000" algn="tl">
                    <a:srgbClr val="C0C0C0"/>
                  </a:outerShdw>
                </a:effectLst>
                <a:latin typeface="Arial" charset="0"/>
                <a:cs typeface="Arial" charset="0"/>
              </a:rPr>
              <a:t>Meeting meaningful use requires efficient high-quality and patient-centered use, not just any use, of the EHR</a:t>
            </a:r>
            <a:endParaRPr lang="en-US" smtClean="0">
              <a:latin typeface="Arial" charset="0"/>
              <a:cs typeface="Arial" charset="0"/>
            </a:endParaRPr>
          </a:p>
          <a:p>
            <a:pPr lvl="1"/>
            <a:endParaRPr lang="en-US" smtClean="0">
              <a:latin typeface="Arial" charset="0"/>
              <a:ea typeface="ＭＳ Ｐゴシック" pitchFamily="-1" charset="-128"/>
              <a:cs typeface="Arial" charset="0"/>
            </a:endParaRPr>
          </a:p>
          <a:p>
            <a:pPr lvl="1">
              <a:buFont typeface="Arial" charset="0"/>
              <a:buNone/>
            </a:pPr>
            <a:endParaRPr lang="en-US" smtClean="0">
              <a:latin typeface="Arial" charset="0"/>
              <a:ea typeface="ＭＳ Ｐゴシック" pitchFamily="-1" charset="-128"/>
              <a:cs typeface="Arial" charset="0"/>
            </a:endParaRPr>
          </a:p>
          <a:p>
            <a:pPr lvl="1"/>
            <a:endParaRPr lang="en-US" smtClean="0">
              <a:latin typeface="Arial" charset="0"/>
              <a:ea typeface="ＭＳ Ｐゴシック" pitchFamily="-1" charset="-128"/>
              <a:cs typeface="Arial" charset="0"/>
            </a:endParaRPr>
          </a:p>
          <a:p>
            <a:pPr lvl="1"/>
            <a:endParaRPr lang="en-US" smtClean="0">
              <a:latin typeface="Arial" charset="0"/>
              <a:ea typeface="ＭＳ Ｐゴシック" pitchFamily="-1" charset="-128"/>
              <a:cs typeface="Arial" charset="0"/>
            </a:endParaRPr>
          </a:p>
          <a:p>
            <a:pPr lvl="1"/>
            <a:endParaRPr lang="en-US" smtClean="0">
              <a:latin typeface="Arial" charset="0"/>
              <a:ea typeface="ＭＳ Ｐゴシック" pitchFamily="-1" charset="-128"/>
              <a:cs typeface="Arial" charset="0"/>
            </a:endParaRPr>
          </a:p>
          <a:p>
            <a:endParaRPr lang="en-US" smtClean="0">
              <a:latin typeface="Arial" charset="0"/>
              <a:cs typeface="Arial" charset="0"/>
            </a:endParaRPr>
          </a:p>
          <a:p>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b="1" smtClean="0">
                <a:effectLst>
                  <a:outerShdw blurRad="38100" dist="38100" dir="2700000" algn="tl">
                    <a:srgbClr val="C0C0C0"/>
                  </a:outerShdw>
                </a:effectLst>
                <a:latin typeface="Arial" charset="0"/>
                <a:cs typeface="Arial" charset="0"/>
              </a:rPr>
              <a:t>Goals</a:t>
            </a:r>
            <a:endParaRPr lang="en-US" smtClean="0">
              <a:latin typeface="Arial" charset="0"/>
              <a:cs typeface="Arial" charset="0"/>
            </a:endParaRPr>
          </a:p>
        </p:txBody>
      </p:sp>
      <p:sp>
        <p:nvSpPr>
          <p:cNvPr id="5123" name="Content Placeholder 2"/>
          <p:cNvSpPr>
            <a:spLocks noGrp="1"/>
          </p:cNvSpPr>
          <p:nvPr>
            <p:ph idx="1"/>
          </p:nvPr>
        </p:nvSpPr>
        <p:spPr/>
        <p:txBody>
          <a:bodyPr/>
          <a:lstStyle/>
          <a:p>
            <a:pPr>
              <a:buFont typeface="Arial" charset="0"/>
              <a:buNone/>
            </a:pPr>
            <a:endParaRPr lang="en-US" sz="2800" b="1" smtClean="0">
              <a:effectLst>
                <a:outerShdw blurRad="38100" dist="38100" dir="2700000" algn="tl">
                  <a:srgbClr val="C0C0C0"/>
                </a:outerShdw>
              </a:effectLst>
              <a:latin typeface="Arial" charset="0"/>
              <a:cs typeface="Arial" charset="0"/>
            </a:endParaRPr>
          </a:p>
          <a:p>
            <a:r>
              <a:rPr lang="en-US" sz="2800" b="1" smtClean="0">
                <a:effectLst>
                  <a:outerShdw blurRad="38100" dist="38100" dir="2700000" algn="tl">
                    <a:srgbClr val="C0C0C0"/>
                  </a:outerShdw>
                </a:effectLst>
                <a:latin typeface="Arial" charset="0"/>
                <a:cs typeface="Arial" charset="0"/>
              </a:rPr>
              <a:t>Explain workflow mapping</a:t>
            </a:r>
          </a:p>
          <a:p>
            <a:r>
              <a:rPr lang="en-US" sz="2800" b="1" smtClean="0">
                <a:effectLst>
                  <a:outerShdw blurRad="38100" dist="38100" dir="2700000" algn="tl">
                    <a:srgbClr val="C0C0C0"/>
                  </a:outerShdw>
                </a:effectLst>
                <a:latin typeface="Arial" charset="0"/>
                <a:cs typeface="Arial" charset="0"/>
              </a:rPr>
              <a:t>Discuss why workflow mapping is useful prior to and after EHR implementation</a:t>
            </a:r>
          </a:p>
          <a:p>
            <a:r>
              <a:rPr lang="en-US" sz="2800" b="1" smtClean="0">
                <a:effectLst>
                  <a:outerShdw blurRad="38100" dist="38100" dir="2700000" algn="tl">
                    <a:srgbClr val="C0C0C0"/>
                  </a:outerShdw>
                </a:effectLst>
                <a:latin typeface="Arial" charset="0"/>
                <a:cs typeface="Arial" charset="0"/>
              </a:rPr>
              <a:t>Demonstrate how to create workflow maps</a:t>
            </a:r>
          </a:p>
          <a:p>
            <a:r>
              <a:rPr lang="en-US" sz="2800" b="1" smtClean="0">
                <a:effectLst>
                  <a:outerShdw blurRad="38100" dist="38100" dir="2700000" algn="tl">
                    <a:srgbClr val="C0C0C0"/>
                  </a:outerShdw>
                </a:effectLst>
                <a:latin typeface="Arial" charset="0"/>
                <a:cs typeface="Arial" charset="0"/>
              </a:rPr>
              <a:t>Review some meaningful use workflow examples</a:t>
            </a:r>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b="1" smtClean="0">
                <a:latin typeface="Arial" charset="0"/>
                <a:cs typeface="Arial" charset="0"/>
              </a:rPr>
              <a:t>Meaningful use criteria: Stage 1</a:t>
            </a:r>
          </a:p>
        </p:txBody>
      </p:sp>
      <p:sp>
        <p:nvSpPr>
          <p:cNvPr id="54275" name="Content Placeholder 3"/>
          <p:cNvSpPr>
            <a:spLocks noGrp="1"/>
          </p:cNvSpPr>
          <p:nvPr>
            <p:ph idx="1"/>
          </p:nvPr>
        </p:nvSpPr>
        <p:spPr/>
        <p:txBody>
          <a:bodyPr/>
          <a:lstStyle/>
          <a:p>
            <a:endParaRPr lang="en-US" smtClean="0">
              <a:latin typeface="Arial" charset="0"/>
              <a:cs typeface="Arial" charset="0"/>
            </a:endParaRPr>
          </a:p>
        </p:txBody>
      </p:sp>
      <p:graphicFrame>
        <p:nvGraphicFramePr>
          <p:cNvPr id="23590" name="Group 38"/>
          <p:cNvGraphicFramePr>
            <a:graphicFrameLocks noGrp="1"/>
          </p:cNvGraphicFramePr>
          <p:nvPr/>
        </p:nvGraphicFramePr>
        <p:xfrm>
          <a:off x="685800" y="1524000"/>
          <a:ext cx="7772400" cy="4541838"/>
        </p:xfrm>
        <a:graphic>
          <a:graphicData uri="http://schemas.openxmlformats.org/drawingml/2006/table">
            <a:tbl>
              <a:tblPr/>
              <a:tblGrid>
                <a:gridCol w="2590800"/>
                <a:gridCol w="1331913"/>
                <a:gridCol w="3849687"/>
              </a:tblGrid>
              <a:tr h="714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FFFFFF"/>
                          </a:solidFill>
                          <a:effectLst/>
                          <a:latin typeface="Arial" pitchFamily="-1" charset="0"/>
                          <a:ea typeface="ＭＳ Ｐゴシック" pitchFamily="-1" charset="-128"/>
                          <a:cs typeface="ＭＳ Ｐゴシック" pitchFamily="-1" charset="-128"/>
                        </a:rPr>
                        <a:t>Core  requirement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FFFFFF"/>
                          </a:solidFill>
                          <a:effectLst/>
                          <a:latin typeface="Arial" pitchFamily="-1" charset="0"/>
                          <a:ea typeface="ＭＳ Ｐゴシック" pitchFamily="-1" charset="-128"/>
                          <a:cs typeface="ＭＳ Ｐゴシック" pitchFamily="-1" charset="-128"/>
                        </a:rPr>
                        <a:t>Workflow changes needed?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FFFFFF"/>
                          </a:solidFill>
                          <a:effectLst/>
                          <a:latin typeface="Arial" pitchFamily="-1" charset="0"/>
                          <a:ea typeface="ＭＳ Ｐゴシック" pitchFamily="-1" charset="-128"/>
                          <a:cs typeface="ＭＳ Ｐゴシック" pitchFamily="-1" charset="-128"/>
                        </a:rPr>
                        <a:t>Workflow change ideas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063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000000"/>
                          </a:solidFill>
                          <a:effectLst>
                            <a:outerShdw blurRad="38100" dist="38100" dir="2700000" algn="tl">
                              <a:srgbClr val="FFFFFF"/>
                            </a:outerShdw>
                          </a:effectLst>
                          <a:latin typeface="Arial" pitchFamily="-1" charset="0"/>
                          <a:ea typeface="ＭＳ Ｐゴシック" pitchFamily="-1" charset="-128"/>
                          <a:cs typeface="ＭＳ Ｐゴシック" pitchFamily="-1" charset="-128"/>
                        </a:rPr>
                        <a:t>Record patient demographics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000000"/>
                          </a:solidFill>
                          <a:effectLst>
                            <a:outerShdw blurRad="38100" dist="38100" dir="2700000" algn="tl">
                              <a:srgbClr val="FFFFFF"/>
                            </a:outerShdw>
                          </a:effectLst>
                          <a:latin typeface="Arial" pitchFamily="-1" charset="0"/>
                          <a:ea typeface="ＭＳ Ｐゴシック" pitchFamily="-1" charset="-128"/>
                          <a:cs typeface="ＭＳ Ｐゴシック" pitchFamily="-1" charset="-128"/>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000000"/>
                          </a:solidFill>
                          <a:effectLst>
                            <a:outerShdw blurRad="38100" dist="38100" dir="2700000" algn="tl">
                              <a:srgbClr val="FFFFFF"/>
                            </a:outerShdw>
                          </a:effectLst>
                          <a:latin typeface="Arial" pitchFamily="-1" charset="0"/>
                          <a:ea typeface="ＭＳ Ｐゴシック" pitchFamily="-1" charset="-128"/>
                          <a:cs typeface="ＭＳ Ｐゴシック" pitchFamily="-1" charset="-128"/>
                        </a:rPr>
                        <a:t>Someone in the practice needs to enter and update demographics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14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000000"/>
                          </a:solidFill>
                          <a:effectLst>
                            <a:outerShdw blurRad="38100" dist="38100" dir="2700000" algn="tl">
                              <a:srgbClr val="FFFFFF"/>
                            </a:outerShdw>
                          </a:effectLst>
                          <a:latin typeface="Arial" pitchFamily="-1" charset="0"/>
                          <a:ea typeface="ＭＳ Ｐゴシック" pitchFamily="-1" charset="-128"/>
                          <a:cs typeface="ＭＳ Ｐゴシック" pitchFamily="-1" charset="-128"/>
                        </a:rPr>
                        <a:t>Record vital signs electronically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000000"/>
                          </a:solidFill>
                          <a:effectLst>
                            <a:outerShdw blurRad="38100" dist="38100" dir="2700000" algn="tl">
                              <a:srgbClr val="FFFFFF"/>
                            </a:outerShdw>
                          </a:effectLst>
                          <a:latin typeface="Arial" pitchFamily="-1" charset="0"/>
                          <a:ea typeface="ＭＳ Ｐゴシック" pitchFamily="-1" charset="-128"/>
                          <a:cs typeface="ＭＳ Ｐゴシック" pitchFamily="-1" charset="-128"/>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000000"/>
                          </a:solidFill>
                          <a:effectLst>
                            <a:outerShdw blurRad="38100" dist="38100" dir="2700000" algn="tl">
                              <a:srgbClr val="FFFFFF"/>
                            </a:outerShdw>
                          </a:effectLst>
                          <a:latin typeface="Arial" pitchFamily="-1" charset="0"/>
                          <a:ea typeface="ＭＳ Ｐゴシック" pitchFamily="-1" charset="-128"/>
                          <a:cs typeface="ＭＳ Ｐゴシック" pitchFamily="-1" charset="-128"/>
                        </a:rPr>
                        <a:t>Medical assistant adds to rooming tasks: calculating BMI, entering height, weight, BP, growth charts into EHR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r>
              <a:tr h="919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000000"/>
                          </a:solidFill>
                          <a:effectLst>
                            <a:outerShdw blurRad="38100" dist="38100" dir="2700000" algn="tl">
                              <a:srgbClr val="FFFFFF"/>
                            </a:outerShdw>
                          </a:effectLst>
                          <a:latin typeface="Arial" pitchFamily="-1" charset="0"/>
                          <a:ea typeface="ＭＳ Ｐゴシック" pitchFamily="-1" charset="-128"/>
                          <a:cs typeface="ＭＳ Ｐゴシック" pitchFamily="-1" charset="-128"/>
                        </a:rPr>
                        <a:t>Maintain up-to-date problem list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000000"/>
                          </a:solidFill>
                          <a:effectLst>
                            <a:outerShdw blurRad="38100" dist="38100" dir="2700000" algn="tl">
                              <a:srgbClr val="FFFFFF"/>
                            </a:outerShdw>
                          </a:effectLst>
                          <a:latin typeface="Arial" pitchFamily="-1" charset="0"/>
                          <a:ea typeface="ＭＳ Ｐゴシック" pitchFamily="-1" charset="-128"/>
                          <a:cs typeface="ＭＳ Ｐゴシック" pitchFamily="-1" charset="-128"/>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000000"/>
                          </a:solidFill>
                          <a:effectLst>
                            <a:outerShdw blurRad="38100" dist="38100" dir="2700000" algn="tl">
                              <a:srgbClr val="FFFFFF"/>
                            </a:outerShdw>
                          </a:effectLst>
                          <a:latin typeface="Arial" pitchFamily="-1" charset="0"/>
                          <a:ea typeface="ＭＳ Ｐゴシック" pitchFamily="-1" charset="-128"/>
                          <a:cs typeface="ＭＳ Ｐゴシック" pitchFamily="-1" charset="-128"/>
                        </a:rPr>
                        <a:t>Clinicians often fail to keep problem lists updated.  MA  reviews problem list during rooming and reminds clinician to update. MA does not make updates in EHR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111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000000"/>
                          </a:solidFill>
                          <a:effectLst>
                            <a:outerShdw blurRad="38100" dist="38100" dir="2700000" algn="tl">
                              <a:srgbClr val="FFFFFF"/>
                            </a:outerShdw>
                          </a:effectLst>
                          <a:latin typeface="Arial" pitchFamily="-1" charset="0"/>
                          <a:ea typeface="ＭＳ Ｐゴシック" pitchFamily="-1" charset="-128"/>
                          <a:cs typeface="ＭＳ Ｐゴシック" pitchFamily="-1" charset="-128"/>
                        </a:rPr>
                        <a:t>Maintain active med list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000000"/>
                          </a:solidFill>
                          <a:effectLst>
                            <a:outerShdw blurRad="38100" dist="38100" dir="2700000" algn="tl">
                              <a:srgbClr val="FFFFFF"/>
                            </a:outerShdw>
                          </a:effectLst>
                          <a:latin typeface="Arial" pitchFamily="-1" charset="0"/>
                          <a:ea typeface="ＭＳ Ｐゴシック" pitchFamily="-1" charset="-128"/>
                          <a:cs typeface="ＭＳ Ｐゴシック" pitchFamily="-1" charset="-128"/>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000000"/>
                          </a:solidFill>
                          <a:effectLst>
                            <a:outerShdw blurRad="38100" dist="38100" dir="2700000" algn="tl">
                              <a:srgbClr val="FFFFFF"/>
                            </a:outerShdw>
                          </a:effectLst>
                          <a:latin typeface="Arial" pitchFamily="-1" charset="0"/>
                          <a:ea typeface="ＭＳ Ｐゴシック" pitchFamily="-1" charset="-128"/>
                          <a:cs typeface="ＭＳ Ｐゴシック" pitchFamily="-1" charset="-128"/>
                        </a:rPr>
                        <a:t>MA does med-rec during rooming and makes or pends updates in EHR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r>
              <a:tr h="5111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000000"/>
                          </a:solidFill>
                          <a:effectLst>
                            <a:outerShdw blurRad="38100" dist="38100" dir="2700000" algn="tl">
                              <a:srgbClr val="FFFFFF"/>
                            </a:outerShdw>
                          </a:effectLst>
                          <a:latin typeface="Arial" pitchFamily="-1" charset="0"/>
                          <a:ea typeface="ＭＳ Ｐゴシック" pitchFamily="-1" charset="-128"/>
                          <a:cs typeface="ＭＳ Ｐゴシック" pitchFamily="-1" charset="-128"/>
                        </a:rPr>
                        <a:t>Maintain active allergy list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000000"/>
                          </a:solidFill>
                          <a:effectLst>
                            <a:outerShdw blurRad="38100" dist="38100" dir="2700000" algn="tl">
                              <a:srgbClr val="FFFFFF"/>
                            </a:outerShdw>
                          </a:effectLst>
                          <a:latin typeface="Arial" pitchFamily="-1" charset="0"/>
                          <a:ea typeface="ＭＳ Ｐゴシック" pitchFamily="-1" charset="-128"/>
                          <a:cs typeface="ＭＳ Ｐゴシック" pitchFamily="-1" charset="-128"/>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000000"/>
                          </a:solidFill>
                          <a:effectLst>
                            <a:outerShdw blurRad="38100" dist="38100" dir="2700000" algn="tl">
                              <a:srgbClr val="FFFFFF"/>
                            </a:outerShdw>
                          </a:effectLst>
                          <a:latin typeface="Arial" pitchFamily="-1" charset="0"/>
                          <a:ea typeface="ＭＳ Ｐゴシック" pitchFamily="-1" charset="-128"/>
                          <a:cs typeface="ＭＳ Ｐゴシック" pitchFamily="-1" charset="-128"/>
                        </a:rPr>
                        <a:t>MA has series of questions about allergies and is responsible for this task</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14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000000"/>
                          </a:solidFill>
                          <a:effectLst>
                            <a:outerShdw blurRad="38100" dist="38100" dir="2700000" algn="tl">
                              <a:srgbClr val="FFFFFF"/>
                            </a:outerShdw>
                          </a:effectLst>
                          <a:latin typeface="Arial" pitchFamily="-1" charset="0"/>
                          <a:ea typeface="ＭＳ Ｐゴシック" pitchFamily="-1" charset="-128"/>
                          <a:cs typeface="ＭＳ Ｐゴシック" pitchFamily="-1" charset="-128"/>
                        </a:rPr>
                        <a:t>Record smoking status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000000"/>
                          </a:solidFill>
                          <a:effectLst>
                            <a:outerShdw blurRad="38100" dist="38100" dir="2700000" algn="tl">
                              <a:srgbClr val="FFFFFF"/>
                            </a:outerShdw>
                          </a:effectLst>
                          <a:latin typeface="Arial" pitchFamily="-1" charset="0"/>
                          <a:ea typeface="ＭＳ Ｐゴシック" pitchFamily="-1" charset="-128"/>
                          <a:cs typeface="ＭＳ Ｐゴシック" pitchFamily="-1" charset="-128"/>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000000"/>
                          </a:solidFill>
                          <a:effectLst>
                            <a:outerShdw blurRad="38100" dist="38100" dir="2700000" algn="tl">
                              <a:srgbClr val="FFFFFF"/>
                            </a:outerShdw>
                          </a:effectLst>
                          <a:latin typeface="Arial" pitchFamily="-1" charset="0"/>
                          <a:ea typeface="ＭＳ Ｐゴシック" pitchFamily="-1" charset="-128"/>
                          <a:cs typeface="ＭＳ Ｐゴシック" pitchFamily="-1" charset="-128"/>
                        </a:rPr>
                        <a:t>MA adds this to rooming task and could do brief counseling (readiness to change, perhaps call state quit line)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623" name="Group 47"/>
          <p:cNvGraphicFramePr>
            <a:graphicFrameLocks noGrp="1"/>
          </p:cNvGraphicFramePr>
          <p:nvPr/>
        </p:nvGraphicFramePr>
        <p:xfrm>
          <a:off x="533400" y="685800"/>
          <a:ext cx="7772400" cy="5337176"/>
        </p:xfrm>
        <a:graphic>
          <a:graphicData uri="http://schemas.openxmlformats.org/drawingml/2006/table">
            <a:tbl>
              <a:tblPr/>
              <a:tblGrid>
                <a:gridCol w="2590800"/>
                <a:gridCol w="990600"/>
                <a:gridCol w="4191000"/>
              </a:tblGrid>
              <a:tr h="685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FFFFFF"/>
                          </a:solidFill>
                          <a:effectLst/>
                          <a:latin typeface="Arial" charset="0"/>
                          <a:ea typeface="ＭＳ Ｐゴシック" pitchFamily="-1" charset="-128"/>
                        </a:rPr>
                        <a:t>Core  requirement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FFFFFF"/>
                          </a:solidFill>
                          <a:effectLst/>
                          <a:latin typeface="Arial" charset="0"/>
                          <a:ea typeface="ＭＳ Ｐゴシック" pitchFamily="-1" charset="-128"/>
                        </a:rPr>
                        <a:t>Workflow changes needed?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FFFFFF"/>
                          </a:solidFill>
                          <a:effectLst/>
                          <a:latin typeface="Arial" charset="0"/>
                          <a:ea typeface="ＭＳ Ｐゴシック" pitchFamily="-1" charset="-128"/>
                        </a:rPr>
                        <a:t>Workflow change ideas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85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Provide patients with clinical summaries for each office visit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3EBF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3EBF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The clinician does this and trains MA to carry it out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E3EBF5"/>
                    </a:solidFill>
                  </a:tcPr>
                </a:tc>
              </a:tr>
              <a:tr h="685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E-prescribing</a:t>
                      </a:r>
                      <a:endParaRPr kumimoji="0" lang="en-US" sz="1200" b="1" i="0" u="none" strike="noStrike" cap="none" normalizeH="0" baseline="0" smtClean="0">
                        <a:ln>
                          <a:noFill/>
                        </a:ln>
                        <a:solidFill>
                          <a:srgbClr val="FF0000"/>
                        </a:solidFill>
                        <a:effectLst>
                          <a:outerShdw blurRad="38100" dist="38100" dir="2700000" algn="tl">
                            <a:srgbClr val="000000"/>
                          </a:outerShdw>
                        </a:effectLst>
                        <a:latin typeface="Arial" charset="0"/>
                        <a:ea typeface="ＭＳ Ｐゴシック" pitchFamily="-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For initial prescriptions, clinicians do the e-prescribing, but for some chronic refills, MA could do the refill based on standing orders from clinician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96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Drug-drug and drug-allergy interaction checks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No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r>
              <a:tr h="496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Exchanging electronic information with other sites of care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Care coordinator (probably RN) can assist clinicians with this, particularly tracking/follow-up. If there is no RN, a workflow map would show which steps could be performed by a non-clinician staff person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96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Implement a decision support rule and track compliance with the rule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Tracking compliance could be done by RN care manager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r>
              <a:tr h="496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Systems to protect privacy and security of patient data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No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96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Report clinical quality measures to CMS or states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Someone would be responsible, perhaps practice manager. The responsible person would need training in CQI, numerators and denominators, measures, etc.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55" name="Group 55"/>
          <p:cNvGraphicFramePr>
            <a:graphicFrameLocks noGrp="1"/>
          </p:cNvGraphicFramePr>
          <p:nvPr/>
        </p:nvGraphicFramePr>
        <p:xfrm>
          <a:off x="457200" y="457200"/>
          <a:ext cx="8229600" cy="6142040"/>
        </p:xfrm>
        <a:graphic>
          <a:graphicData uri="http://schemas.openxmlformats.org/drawingml/2006/table">
            <a:tbl>
              <a:tblPr/>
              <a:tblGrid>
                <a:gridCol w="2895600"/>
                <a:gridCol w="990600"/>
                <a:gridCol w="4343400"/>
              </a:tblGrid>
              <a:tr h="609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FFFFFF"/>
                          </a:solidFill>
                          <a:effectLst/>
                          <a:latin typeface="Arial" charset="0"/>
                          <a:ea typeface="ＭＳ Ｐゴシック" pitchFamily="-1" charset="-128"/>
                        </a:rPr>
                        <a:t>Menu of additional tasks (choose 5 out of 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FFFFFF"/>
                          </a:solidFill>
                          <a:effectLst/>
                          <a:latin typeface="Arial" charset="0"/>
                          <a:ea typeface="ＭＳ Ｐゴシック" pitchFamily="-1" charset="-128"/>
                        </a:rPr>
                        <a:t>Workflow changes needed?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FFFFFF"/>
                          </a:solidFill>
                          <a:effectLst/>
                          <a:latin typeface="Arial" charset="0"/>
                          <a:ea typeface="ＭＳ Ｐゴシック" pitchFamily="-1" charset="-128"/>
                        </a:rPr>
                        <a:t>Workflow change ideas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69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Drug formulary check system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No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238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Lab results into EHR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No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r>
              <a:tr h="1168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outerShdw blurRad="38100" dist="38100" dir="2700000" algn="tl">
                              <a:srgbClr val="FFFFFF"/>
                            </a:outerShdw>
                          </a:effectLst>
                          <a:latin typeface="Arial" charset="0"/>
                          <a:ea typeface="ＭＳ Ｐゴシック" pitchFamily="-1" charset="-128"/>
                        </a:rPr>
                        <a:t>Generate lists of patients for QI or outreach (registry)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outerShdw blurRad="38100" dist="38100" dir="2700000" algn="tl">
                              <a:srgbClr val="FFFFFF"/>
                            </a:outerShdw>
                          </a:effectLst>
                          <a:latin typeface="Arial" charset="0"/>
                          <a:ea typeface="ＭＳ Ｐゴシック" pitchFamily="-1" charset="-128"/>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outerShdw blurRad="38100" dist="38100" dir="2700000" algn="tl">
                              <a:srgbClr val="FFFFFF"/>
                            </a:outerShdw>
                          </a:effectLst>
                          <a:latin typeface="Arial" charset="0"/>
                          <a:ea typeface="ＭＳ Ｐゴシック" pitchFamily="-1" charset="-128"/>
                        </a:rPr>
                        <a:t>The generation of the lists is a technical issues, but panel managers will be needed to work the lists to see which patients need which services, and provide out-reach or in-reach. MAs could be the panel managers except their workload is becoming excessive. MAs would do in-reach.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96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Electronic health education resources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Health educator is responsible (if available), but clinicians/MAs would also provide the information to patients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r>
              <a:tr h="496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Med reconciliation between care settings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Between settings is complex, but within the primary care practice, MA can do med-rec as part of rooming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96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Summary of care record for referrals and transitions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This is mainly a clinician function but it also needs to be tracked and reminders done (MA and/or RN care coordinator)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r>
              <a:tr h="496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Immunization data to regional registries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Someone on team responsible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96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Surveillance data to public health agencies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Someone on team responsible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r>
              <a:tr h="496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outerShdw blurRad="38100" dist="38100" dir="2700000" algn="tl">
                              <a:srgbClr val="FFFFFF"/>
                            </a:outerShdw>
                          </a:effectLst>
                          <a:latin typeface="Arial" charset="0"/>
                          <a:ea typeface="ＭＳ Ｐゴシック" pitchFamily="-1" charset="-128"/>
                        </a:rPr>
                        <a:t>Patient reminders for prevention/chronic care</a:t>
                      </a:r>
                      <a:endParaRPr kumimoji="0" lang="en-US" sz="1200" b="1" i="0" u="none" strike="noStrike" cap="none" normalizeH="0" baseline="0" smtClean="0">
                        <a:ln>
                          <a:noFill/>
                        </a:ln>
                        <a:solidFill>
                          <a:srgbClr val="FF0000"/>
                        </a:solidFill>
                        <a:effectLst>
                          <a:outerShdw blurRad="38100" dist="38100" dir="2700000" algn="tl">
                            <a:srgbClr val="000000"/>
                          </a:outerShdw>
                        </a:effectLst>
                        <a:latin typeface="Arial" charset="0"/>
                        <a:ea typeface="ＭＳ Ｐゴシック" pitchFamily="-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outerShdw blurRad="38100" dist="38100" dir="2700000" algn="tl">
                              <a:srgbClr val="FFFFFF"/>
                            </a:outerShdw>
                          </a:effectLst>
                          <a:latin typeface="Arial" charset="0"/>
                          <a:ea typeface="ＭＳ Ｐゴシック" pitchFamily="-1" charset="-128"/>
                        </a:rPr>
                        <a:t>Yes</a:t>
                      </a:r>
                      <a:endParaRPr kumimoji="0" lang="en-US" sz="1200" b="1" i="0" u="none" strike="noStrike" cap="none" normalizeH="0" baseline="0" smtClean="0">
                        <a:ln>
                          <a:noFill/>
                        </a:ln>
                        <a:solidFill>
                          <a:srgbClr val="FF0000"/>
                        </a:solidFill>
                        <a:effectLst>
                          <a:outerShdw blurRad="38100" dist="38100" dir="2700000" algn="tl">
                            <a:srgbClr val="000000"/>
                          </a:outerShdw>
                        </a:effectLst>
                        <a:latin typeface="Arial" charset="0"/>
                        <a:ea typeface="ＭＳ Ｐゴシック" pitchFamily="-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outerShdw blurRad="38100" dist="38100" dir="2700000" algn="tl">
                              <a:srgbClr val="FFFFFF"/>
                            </a:outerShdw>
                          </a:effectLst>
                          <a:latin typeface="Arial" charset="0"/>
                          <a:ea typeface="ＭＳ Ｐゴシック" pitchFamily="-1" charset="-128"/>
                        </a:rPr>
                        <a:t>This is a panel manager task</a:t>
                      </a:r>
                      <a:endParaRPr kumimoji="0" lang="en-US" sz="1200" b="1" i="0" u="none" strike="noStrike" cap="none" normalizeH="0" baseline="0" smtClean="0">
                        <a:ln>
                          <a:noFill/>
                        </a:ln>
                        <a:solidFill>
                          <a:srgbClr val="FF0000"/>
                        </a:solidFill>
                        <a:effectLst>
                          <a:outerShdw blurRad="38100" dist="38100" dir="2700000" algn="tl">
                            <a:srgbClr val="000000"/>
                          </a:outerShdw>
                        </a:effectLst>
                        <a:latin typeface="Arial" charset="0"/>
                        <a:ea typeface="ＭＳ Ｐゴシック" pitchFamily="-1"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96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Patient access to lab results, problem and med lists, allergies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Yes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outerShdw blurRad="38100" dist="38100" dir="2700000" algn="tl">
                              <a:srgbClr val="FFFFFF"/>
                            </a:outerShdw>
                          </a:effectLst>
                          <a:latin typeface="Arial" charset="0"/>
                          <a:ea typeface="ＭＳ Ｐゴシック" pitchFamily="-1" charset="-128"/>
                        </a:rPr>
                        <a:t>Creating a secure patient portal is technical issue, but actually providing the information would be an MA task</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3EBF5"/>
                    </a:solid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5"/>
          <p:cNvSpPr>
            <a:spLocks noGrp="1"/>
          </p:cNvSpPr>
          <p:nvPr>
            <p:ph type="title"/>
          </p:nvPr>
        </p:nvSpPr>
        <p:spPr>
          <a:xfrm>
            <a:off x="457200" y="457200"/>
            <a:ext cx="8229600" cy="960438"/>
          </a:xfrm>
        </p:spPr>
        <p:txBody>
          <a:bodyPr/>
          <a:lstStyle/>
          <a:p>
            <a:r>
              <a:rPr lang="en-US" sz="3200" b="1" smtClean="0">
                <a:effectLst>
                  <a:outerShdw blurRad="38100" dist="38100" dir="2700000" algn="tl">
                    <a:srgbClr val="C0C0C0"/>
                  </a:outerShdw>
                </a:effectLst>
                <a:latin typeface="Arial" charset="0"/>
                <a:cs typeface="Arial" charset="0"/>
              </a:rPr>
              <a:t>Suggested workflows for meaningful use</a:t>
            </a:r>
            <a:r>
              <a:rPr lang="en-US" smtClean="0">
                <a:latin typeface="Arial" charset="0"/>
                <a:cs typeface="Arial" charset="0"/>
              </a:rPr>
              <a:t/>
            </a:r>
            <a:br>
              <a:rPr lang="en-US" smtClean="0">
                <a:latin typeface="Arial" charset="0"/>
                <a:cs typeface="Arial" charset="0"/>
              </a:rPr>
            </a:br>
            <a:endParaRPr lang="en-US" smtClean="0">
              <a:latin typeface="Arial" charset="0"/>
              <a:cs typeface="Arial" charset="0"/>
            </a:endParaRPr>
          </a:p>
        </p:txBody>
      </p:sp>
      <p:sp>
        <p:nvSpPr>
          <p:cNvPr id="26627" name="Content Placeholder 7"/>
          <p:cNvSpPr>
            <a:spLocks noGrp="1"/>
          </p:cNvSpPr>
          <p:nvPr>
            <p:ph type="body" idx="1"/>
          </p:nvPr>
        </p:nvSpPr>
        <p:spPr>
          <a:xfrm>
            <a:off x="457200" y="1600200"/>
            <a:ext cx="8229600" cy="4525963"/>
          </a:xfrm>
        </p:spPr>
        <p:txBody>
          <a:bodyPr/>
          <a:lstStyle/>
          <a:p>
            <a:r>
              <a:rPr lang="en-US" b="1" smtClean="0">
                <a:effectLst>
                  <a:outerShdw blurRad="38100" dist="38100" dir="2700000" algn="tl">
                    <a:srgbClr val="C0C0C0"/>
                  </a:outerShdw>
                </a:effectLst>
                <a:latin typeface="Arial" charset="0"/>
                <a:cs typeface="Arial" charset="0"/>
              </a:rPr>
              <a:t>The following workflow are examples</a:t>
            </a:r>
          </a:p>
          <a:p>
            <a:pPr>
              <a:buFont typeface="Arial" charset="0"/>
              <a:buNone/>
            </a:pPr>
            <a:endParaRPr lang="en-US" b="1" smtClean="0">
              <a:effectLst>
                <a:outerShdw blurRad="38100" dist="38100" dir="2700000" algn="tl">
                  <a:srgbClr val="C0C0C0"/>
                </a:outerShdw>
              </a:effectLst>
              <a:latin typeface="Arial" charset="0"/>
              <a:cs typeface="Arial" charset="0"/>
            </a:endParaRPr>
          </a:p>
          <a:p>
            <a:r>
              <a:rPr lang="en-US" b="1" smtClean="0">
                <a:effectLst>
                  <a:outerShdw blurRad="38100" dist="38100" dir="2700000" algn="tl">
                    <a:srgbClr val="C0C0C0"/>
                  </a:outerShdw>
                </a:effectLst>
                <a:latin typeface="Arial" charset="0"/>
                <a:cs typeface="Arial" charset="0"/>
              </a:rPr>
              <a:t>How your practice works may be different</a:t>
            </a:r>
          </a:p>
          <a:p>
            <a:pPr>
              <a:buFont typeface="Arial" charset="0"/>
              <a:buNone/>
            </a:pPr>
            <a:endParaRPr lang="en-US" b="1" smtClean="0">
              <a:effectLst>
                <a:outerShdw blurRad="38100" dist="38100" dir="2700000" algn="tl">
                  <a:srgbClr val="C0C0C0"/>
                </a:outerShdw>
              </a:effectLst>
              <a:latin typeface="Arial" charset="0"/>
              <a:cs typeface="Arial" charset="0"/>
            </a:endParaRPr>
          </a:p>
          <a:p>
            <a:r>
              <a:rPr lang="en-US" b="1" smtClean="0">
                <a:effectLst>
                  <a:outerShdw blurRad="38100" dist="38100" dir="2700000" algn="tl">
                    <a:srgbClr val="C0C0C0"/>
                  </a:outerShdw>
                </a:effectLst>
                <a:latin typeface="Arial" charset="0"/>
                <a:cs typeface="Arial" charset="0"/>
              </a:rPr>
              <a:t>Pilot the EHR workflows with one MA or one receptionist and one clinician and a couple of patients to see if they work</a:t>
            </a:r>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1"/>
          <p:cNvSpPr txBox="1">
            <a:spLocks noChangeArrowheads="1"/>
          </p:cNvSpPr>
          <p:nvPr/>
        </p:nvSpPr>
        <p:spPr bwMode="auto">
          <a:xfrm>
            <a:off x="762000" y="228600"/>
            <a:ext cx="7924800" cy="946150"/>
          </a:xfrm>
          <a:prstGeom prst="rect">
            <a:avLst/>
          </a:prstGeom>
          <a:noFill/>
          <a:ln w="9525">
            <a:noFill/>
            <a:miter lim="800000"/>
            <a:headEnd/>
            <a:tailEnd/>
          </a:ln>
        </p:spPr>
        <p:txBody>
          <a:bodyPr>
            <a:spAutoFit/>
          </a:bodyPr>
          <a:lstStyle/>
          <a:p>
            <a:pPr algn="ctr">
              <a:defRPr/>
            </a:pPr>
            <a:r>
              <a:rPr lang="en-US" sz="2800" b="1">
                <a:effectLst>
                  <a:outerShdw blurRad="38100" dist="38100" dir="2700000" algn="tl">
                    <a:srgbClr val="DDDDDD"/>
                  </a:outerShdw>
                </a:effectLst>
                <a:latin typeface="Arial" pitchFamily="-1" charset="0"/>
                <a:ea typeface="+mn-ea"/>
              </a:rPr>
              <a:t>Example flowchart: documenting vital signs (example,  blood pressure) </a:t>
            </a:r>
          </a:p>
        </p:txBody>
      </p:sp>
      <p:sp>
        <p:nvSpPr>
          <p:cNvPr id="6" name="Flowchart: Process 5"/>
          <p:cNvSpPr/>
          <p:nvPr/>
        </p:nvSpPr>
        <p:spPr>
          <a:xfrm>
            <a:off x="2667000" y="2971800"/>
            <a:ext cx="1143000" cy="914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100">
                <a:solidFill>
                  <a:srgbClr val="FFFFFF"/>
                </a:solidFill>
                <a:ea typeface="ＭＳ Ｐゴシック" pitchFamily="-1" charset="-128"/>
              </a:rPr>
              <a:t>MA takes the patient’s blood pressure</a:t>
            </a:r>
          </a:p>
        </p:txBody>
      </p:sp>
      <p:cxnSp>
        <p:nvCxnSpPr>
          <p:cNvPr id="16" name="Straight Arrow Connector 15"/>
          <p:cNvCxnSpPr>
            <a:stCxn id="6" idx="3"/>
            <a:endCxn id="72" idx="1"/>
          </p:cNvCxnSpPr>
          <p:nvPr/>
        </p:nvCxnSpPr>
        <p:spPr>
          <a:xfrm>
            <a:off x="3810000" y="3429000"/>
            <a:ext cx="1219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1" idx="3"/>
            <a:endCxn id="6" idx="1"/>
          </p:cNvCxnSpPr>
          <p:nvPr/>
        </p:nvCxnSpPr>
        <p:spPr>
          <a:xfrm>
            <a:off x="1676400" y="3429000"/>
            <a:ext cx="990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2" name="Flowchart: Process 71"/>
          <p:cNvSpPr/>
          <p:nvPr/>
        </p:nvSpPr>
        <p:spPr>
          <a:xfrm>
            <a:off x="5029200" y="2971800"/>
            <a:ext cx="1143000" cy="914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a:solidFill>
                  <a:srgbClr val="FFFFFF"/>
                </a:solidFill>
              </a:rPr>
              <a:t>MA enters blood pressure in the EHR </a:t>
            </a:r>
          </a:p>
        </p:txBody>
      </p:sp>
      <p:cxnSp>
        <p:nvCxnSpPr>
          <p:cNvPr id="74" name="Straight Arrow Connector 73"/>
          <p:cNvCxnSpPr>
            <a:stCxn id="72" idx="3"/>
            <a:endCxn id="25" idx="1"/>
          </p:cNvCxnSpPr>
          <p:nvPr/>
        </p:nvCxnSpPr>
        <p:spPr>
          <a:xfrm>
            <a:off x="6172200" y="3429000"/>
            <a:ext cx="990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381000" y="3124200"/>
            <a:ext cx="1295400" cy="6096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1100">
                <a:solidFill>
                  <a:srgbClr val="FFFFFF"/>
                </a:solidFill>
              </a:rPr>
              <a:t>MA calls patient </a:t>
            </a:r>
          </a:p>
          <a:p>
            <a:pPr algn="ctr">
              <a:defRPr/>
            </a:pPr>
            <a:r>
              <a:rPr lang="en-US" sz="1100">
                <a:solidFill>
                  <a:srgbClr val="FFFFFF"/>
                </a:solidFill>
              </a:rPr>
              <a:t>from waiting </a:t>
            </a:r>
          </a:p>
          <a:p>
            <a:pPr algn="ctr">
              <a:defRPr/>
            </a:pPr>
            <a:r>
              <a:rPr lang="en-US" sz="1100">
                <a:solidFill>
                  <a:srgbClr val="FFFFFF"/>
                </a:solidFill>
              </a:rPr>
              <a:t>room</a:t>
            </a:r>
          </a:p>
        </p:txBody>
      </p:sp>
      <p:sp>
        <p:nvSpPr>
          <p:cNvPr id="25" name="Rounded Rectangle 24"/>
          <p:cNvSpPr/>
          <p:nvPr/>
        </p:nvSpPr>
        <p:spPr>
          <a:xfrm>
            <a:off x="7162800" y="3124200"/>
            <a:ext cx="1295400" cy="6096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1100">
                <a:solidFill>
                  <a:srgbClr val="FFFFFF"/>
                </a:solidFill>
              </a:rPr>
              <a:t>Blood pressure is </a:t>
            </a:r>
          </a:p>
          <a:p>
            <a:pPr algn="ctr">
              <a:defRPr/>
            </a:pPr>
            <a:r>
              <a:rPr lang="en-US" sz="1100">
                <a:solidFill>
                  <a:srgbClr val="FFFFFF"/>
                </a:solidFill>
              </a:rPr>
              <a:t>documented </a:t>
            </a:r>
          </a:p>
          <a:p>
            <a:pPr algn="ctr">
              <a:defRPr/>
            </a:pPr>
            <a:r>
              <a:rPr lang="en-US" sz="1100">
                <a:solidFill>
                  <a:srgbClr val="FFFFFF"/>
                </a:solidFill>
              </a:rPr>
              <a:t>in EHR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cBhvr additive="base">
                                        <p:cTn id="25" dur="500" fill="hold"/>
                                        <p:tgtEl>
                                          <p:spTgt spid="72"/>
                                        </p:tgtEl>
                                        <p:attrNameLst>
                                          <p:attrName>ppt_x</p:attrName>
                                        </p:attrNameLst>
                                      </p:cBhvr>
                                      <p:tavLst>
                                        <p:tav tm="0">
                                          <p:val>
                                            <p:strVal val="#ppt_x"/>
                                          </p:val>
                                        </p:tav>
                                        <p:tav tm="100000">
                                          <p:val>
                                            <p:strVal val="#ppt_x"/>
                                          </p:val>
                                        </p:tav>
                                      </p:tavLst>
                                    </p:anim>
                                    <p:anim calcmode="lin" valueType="num">
                                      <p:cBhvr additive="base">
                                        <p:cTn id="26" dur="500" fill="hold"/>
                                        <p:tgtEl>
                                          <p:spTgt spid="7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4"/>
                                        </p:tgtEl>
                                        <p:attrNameLst>
                                          <p:attrName>style.visibility</p:attrName>
                                        </p:attrNameLst>
                                      </p:cBhvr>
                                      <p:to>
                                        <p:strVal val="visible"/>
                                      </p:to>
                                    </p:set>
                                    <p:anim calcmode="lin" valueType="num">
                                      <p:cBhvr additive="base">
                                        <p:cTn id="31" dur="500" fill="hold"/>
                                        <p:tgtEl>
                                          <p:spTgt spid="74"/>
                                        </p:tgtEl>
                                        <p:attrNameLst>
                                          <p:attrName>ppt_x</p:attrName>
                                        </p:attrNameLst>
                                      </p:cBhvr>
                                      <p:tavLst>
                                        <p:tav tm="0">
                                          <p:val>
                                            <p:strVal val="#ppt_x"/>
                                          </p:val>
                                        </p:tav>
                                        <p:tav tm="100000">
                                          <p:val>
                                            <p:strVal val="#ppt_x"/>
                                          </p:val>
                                        </p:tav>
                                      </p:tavLst>
                                    </p:anim>
                                    <p:anim calcmode="lin" valueType="num">
                                      <p:cBhvr additive="base">
                                        <p:cTn id="32"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1"/>
          <p:cNvSpPr txBox="1">
            <a:spLocks noChangeArrowheads="1"/>
          </p:cNvSpPr>
          <p:nvPr/>
        </p:nvSpPr>
        <p:spPr bwMode="auto">
          <a:xfrm>
            <a:off x="762000" y="228600"/>
            <a:ext cx="7924800" cy="366713"/>
          </a:xfrm>
          <a:prstGeom prst="rect">
            <a:avLst/>
          </a:prstGeom>
          <a:noFill/>
          <a:ln w="9525">
            <a:noFill/>
            <a:miter lim="800000"/>
            <a:headEnd/>
            <a:tailEnd/>
          </a:ln>
        </p:spPr>
        <p:txBody>
          <a:bodyPr>
            <a:spAutoFit/>
          </a:bodyPr>
          <a:lstStyle/>
          <a:p>
            <a:pPr algn="ctr">
              <a:defRPr/>
            </a:pPr>
            <a:r>
              <a:rPr lang="en-US" b="1">
                <a:effectLst>
                  <a:outerShdw blurRad="38100" dist="38100" dir="2700000" algn="tl">
                    <a:srgbClr val="DDDDDD"/>
                  </a:outerShdw>
                </a:effectLst>
                <a:latin typeface="Arial" pitchFamily="-1" charset="0"/>
                <a:ea typeface="Arial" pitchFamily="-1" charset="0"/>
                <a:cs typeface="Arial" pitchFamily="-1" charset="0"/>
              </a:rPr>
              <a:t>Example flowchart: maintaining active medication lists</a:t>
            </a:r>
          </a:p>
        </p:txBody>
      </p:sp>
      <p:sp>
        <p:nvSpPr>
          <p:cNvPr id="6" name="Flowchart: Process 5"/>
          <p:cNvSpPr/>
          <p:nvPr/>
        </p:nvSpPr>
        <p:spPr>
          <a:xfrm>
            <a:off x="1676400" y="685800"/>
            <a:ext cx="10668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800">
                <a:solidFill>
                  <a:srgbClr val="FFFFFF"/>
                </a:solidFill>
                <a:latin typeface="Arial" charset="0"/>
                <a:ea typeface="ＭＳ Ｐゴシック" pitchFamily="-1" charset="-128"/>
                <a:cs typeface="Arial" charset="0"/>
              </a:rPr>
              <a:t>MA opens patient’s active medication list in the EHR</a:t>
            </a:r>
          </a:p>
        </p:txBody>
      </p:sp>
      <p:sp>
        <p:nvSpPr>
          <p:cNvPr id="7" name="Flowchart: Decision 6"/>
          <p:cNvSpPr/>
          <p:nvPr/>
        </p:nvSpPr>
        <p:spPr>
          <a:xfrm>
            <a:off x="3200400" y="685800"/>
            <a:ext cx="1295400" cy="7620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800">
                <a:solidFill>
                  <a:srgbClr val="FFFFFF"/>
                </a:solidFill>
                <a:latin typeface="Arial" pitchFamily="-1" charset="0"/>
                <a:ea typeface="Arial" pitchFamily="-1" charset="0"/>
                <a:cs typeface="Arial" pitchFamily="-1" charset="0"/>
              </a:rPr>
              <a:t>Does </a:t>
            </a:r>
          </a:p>
          <a:p>
            <a:pPr algn="ctr">
              <a:defRPr/>
            </a:pPr>
            <a:r>
              <a:rPr lang="en-US" sz="800">
                <a:solidFill>
                  <a:srgbClr val="FFFFFF"/>
                </a:solidFill>
                <a:latin typeface="Arial" pitchFamily="-1" charset="0"/>
                <a:ea typeface="Arial" pitchFamily="-1" charset="0"/>
                <a:cs typeface="Arial" pitchFamily="-1" charset="0"/>
              </a:rPr>
              <a:t>patient have an active </a:t>
            </a:r>
          </a:p>
          <a:p>
            <a:pPr algn="ctr">
              <a:defRPr/>
            </a:pPr>
            <a:r>
              <a:rPr lang="en-US" sz="800">
                <a:solidFill>
                  <a:srgbClr val="FFFFFF"/>
                </a:solidFill>
                <a:latin typeface="Arial" pitchFamily="-1" charset="0"/>
                <a:ea typeface="Arial" pitchFamily="-1" charset="0"/>
                <a:cs typeface="Arial" pitchFamily="-1" charset="0"/>
              </a:rPr>
              <a:t>medication list?</a:t>
            </a:r>
          </a:p>
        </p:txBody>
      </p:sp>
      <p:sp>
        <p:nvSpPr>
          <p:cNvPr id="9" name="Flowchart: Process 8"/>
          <p:cNvSpPr/>
          <p:nvPr/>
        </p:nvSpPr>
        <p:spPr>
          <a:xfrm>
            <a:off x="5638800" y="685800"/>
            <a:ext cx="10668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MA performs medication reconciliation (med rec) with patient using med list</a:t>
            </a:r>
          </a:p>
        </p:txBody>
      </p:sp>
      <p:sp>
        <p:nvSpPr>
          <p:cNvPr id="12" name="Flowchart: Process 11"/>
          <p:cNvSpPr/>
          <p:nvPr/>
        </p:nvSpPr>
        <p:spPr>
          <a:xfrm>
            <a:off x="5791200" y="4648200"/>
            <a:ext cx="10668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MA/clinician prints out after visit summary with updated medication list</a:t>
            </a:r>
          </a:p>
        </p:txBody>
      </p:sp>
      <p:sp>
        <p:nvSpPr>
          <p:cNvPr id="14" name="Flowchart: Decision 13"/>
          <p:cNvSpPr/>
          <p:nvPr/>
        </p:nvSpPr>
        <p:spPr>
          <a:xfrm>
            <a:off x="1600200" y="2057400"/>
            <a:ext cx="1295400" cy="7620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800">
                <a:solidFill>
                  <a:srgbClr val="FFFFFF"/>
                </a:solidFill>
                <a:latin typeface="Arial" pitchFamily="-1" charset="0"/>
                <a:ea typeface="Arial" pitchFamily="-1" charset="0"/>
                <a:cs typeface="Arial" pitchFamily="-1" charset="0"/>
              </a:rPr>
              <a:t>Did </a:t>
            </a:r>
          </a:p>
          <a:p>
            <a:pPr algn="ctr">
              <a:defRPr/>
            </a:pPr>
            <a:r>
              <a:rPr lang="en-US" sz="800">
                <a:solidFill>
                  <a:srgbClr val="FFFFFF"/>
                </a:solidFill>
                <a:latin typeface="Arial" pitchFamily="-1" charset="0"/>
                <a:ea typeface="Arial" pitchFamily="-1" charset="0"/>
                <a:cs typeface="Arial" pitchFamily="-1" charset="0"/>
              </a:rPr>
              <a:t>the patient bring </a:t>
            </a:r>
          </a:p>
          <a:p>
            <a:pPr algn="ctr">
              <a:defRPr/>
            </a:pPr>
            <a:r>
              <a:rPr lang="en-US" sz="800">
                <a:solidFill>
                  <a:srgbClr val="FFFFFF"/>
                </a:solidFill>
                <a:latin typeface="Arial" pitchFamily="-1" charset="0"/>
                <a:ea typeface="Arial" pitchFamily="-1" charset="0"/>
                <a:cs typeface="Arial" pitchFamily="-1" charset="0"/>
              </a:rPr>
              <a:t>in all their </a:t>
            </a:r>
          </a:p>
          <a:p>
            <a:pPr algn="ctr">
              <a:defRPr/>
            </a:pPr>
            <a:r>
              <a:rPr lang="en-US" sz="800">
                <a:solidFill>
                  <a:srgbClr val="FFFFFF"/>
                </a:solidFill>
                <a:latin typeface="Arial" pitchFamily="-1" charset="0"/>
                <a:ea typeface="Arial" pitchFamily="-1" charset="0"/>
                <a:cs typeface="Arial" pitchFamily="-1" charset="0"/>
              </a:rPr>
              <a:t>medications?</a:t>
            </a:r>
          </a:p>
        </p:txBody>
      </p:sp>
      <p:cxnSp>
        <p:nvCxnSpPr>
          <p:cNvPr id="16" name="Straight Arrow Connector 15"/>
          <p:cNvCxnSpPr>
            <a:stCxn id="6" idx="3"/>
            <a:endCxn id="7" idx="1"/>
          </p:cNvCxnSpPr>
          <p:nvPr/>
        </p:nvCxnSpPr>
        <p:spPr>
          <a:xfrm>
            <a:off x="2743200" y="10668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44" idx="3"/>
            <a:endCxn id="6" idx="1"/>
          </p:cNvCxnSpPr>
          <p:nvPr/>
        </p:nvCxnSpPr>
        <p:spPr>
          <a:xfrm>
            <a:off x="1219200" y="10668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138" idx="2"/>
            <a:endCxn id="155" idx="0"/>
          </p:cNvCxnSpPr>
          <p:nvPr/>
        </p:nvCxnSpPr>
        <p:spPr>
          <a:xfrm rot="5400000">
            <a:off x="7467601" y="3124200"/>
            <a:ext cx="6096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4" idx="2"/>
            <a:endCxn id="54" idx="0"/>
          </p:cNvCxnSpPr>
          <p:nvPr/>
        </p:nvCxnSpPr>
        <p:spPr>
          <a:xfrm rot="5400000">
            <a:off x="1943101" y="3124200"/>
            <a:ext cx="6096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4524" name="TextBox 42"/>
          <p:cNvSpPr txBox="1">
            <a:spLocks noChangeArrowheads="1"/>
          </p:cNvSpPr>
          <p:nvPr/>
        </p:nvSpPr>
        <p:spPr bwMode="auto">
          <a:xfrm>
            <a:off x="4800600" y="838200"/>
            <a:ext cx="457200" cy="214313"/>
          </a:xfrm>
          <a:prstGeom prst="rect">
            <a:avLst/>
          </a:prstGeom>
          <a:noFill/>
          <a:ln w="9525">
            <a:noFill/>
            <a:miter lim="800000"/>
            <a:headEnd/>
            <a:tailEnd/>
          </a:ln>
        </p:spPr>
        <p:txBody>
          <a:bodyPr>
            <a:spAutoFit/>
          </a:bodyPr>
          <a:lstStyle/>
          <a:p>
            <a:r>
              <a:rPr lang="en-US" sz="800">
                <a:cs typeface="Arial" charset="0"/>
              </a:rPr>
              <a:t>yes</a:t>
            </a:r>
          </a:p>
        </p:txBody>
      </p:sp>
      <p:sp>
        <p:nvSpPr>
          <p:cNvPr id="64525" name="TextBox 43"/>
          <p:cNvSpPr txBox="1">
            <a:spLocks noChangeArrowheads="1"/>
          </p:cNvSpPr>
          <p:nvPr/>
        </p:nvSpPr>
        <p:spPr bwMode="auto">
          <a:xfrm>
            <a:off x="3505200" y="1524000"/>
            <a:ext cx="304800" cy="214313"/>
          </a:xfrm>
          <a:prstGeom prst="rect">
            <a:avLst/>
          </a:prstGeom>
          <a:noFill/>
          <a:ln w="9525">
            <a:noFill/>
            <a:miter lim="800000"/>
            <a:headEnd/>
            <a:tailEnd/>
          </a:ln>
        </p:spPr>
        <p:txBody>
          <a:bodyPr>
            <a:spAutoFit/>
          </a:bodyPr>
          <a:lstStyle/>
          <a:p>
            <a:r>
              <a:rPr lang="en-US" sz="800">
                <a:cs typeface="Arial" charset="0"/>
              </a:rPr>
              <a:t>no</a:t>
            </a:r>
          </a:p>
        </p:txBody>
      </p:sp>
      <p:sp>
        <p:nvSpPr>
          <p:cNvPr id="64526" name="TextBox 46"/>
          <p:cNvSpPr txBox="1">
            <a:spLocks noChangeArrowheads="1"/>
          </p:cNvSpPr>
          <p:nvPr/>
        </p:nvSpPr>
        <p:spPr bwMode="auto">
          <a:xfrm>
            <a:off x="1828800" y="2819400"/>
            <a:ext cx="381000" cy="214313"/>
          </a:xfrm>
          <a:prstGeom prst="rect">
            <a:avLst/>
          </a:prstGeom>
          <a:noFill/>
          <a:ln w="9525">
            <a:noFill/>
            <a:miter lim="800000"/>
            <a:headEnd/>
            <a:tailEnd/>
          </a:ln>
        </p:spPr>
        <p:txBody>
          <a:bodyPr>
            <a:spAutoFit/>
          </a:bodyPr>
          <a:lstStyle/>
          <a:p>
            <a:r>
              <a:rPr lang="en-US" sz="800">
                <a:cs typeface="Arial" charset="0"/>
              </a:rPr>
              <a:t>no</a:t>
            </a:r>
          </a:p>
        </p:txBody>
      </p:sp>
      <p:sp>
        <p:nvSpPr>
          <p:cNvPr id="64527" name="TextBox 52"/>
          <p:cNvSpPr txBox="1">
            <a:spLocks noChangeArrowheads="1"/>
          </p:cNvSpPr>
          <p:nvPr/>
        </p:nvSpPr>
        <p:spPr bwMode="auto">
          <a:xfrm>
            <a:off x="2819400" y="2209800"/>
            <a:ext cx="457200" cy="214313"/>
          </a:xfrm>
          <a:prstGeom prst="rect">
            <a:avLst/>
          </a:prstGeom>
          <a:noFill/>
          <a:ln w="9525">
            <a:noFill/>
            <a:miter lim="800000"/>
            <a:headEnd/>
            <a:tailEnd/>
          </a:ln>
        </p:spPr>
        <p:txBody>
          <a:bodyPr>
            <a:spAutoFit/>
          </a:bodyPr>
          <a:lstStyle/>
          <a:p>
            <a:r>
              <a:rPr lang="en-US" sz="800">
                <a:cs typeface="Arial" charset="0"/>
              </a:rPr>
              <a:t>yes</a:t>
            </a:r>
          </a:p>
        </p:txBody>
      </p:sp>
      <p:cxnSp>
        <p:nvCxnSpPr>
          <p:cNvPr id="88" name="Straight Arrow Connector 87"/>
          <p:cNvCxnSpPr>
            <a:stCxn id="46" idx="1"/>
            <a:endCxn id="59" idx="3"/>
          </p:cNvCxnSpPr>
          <p:nvPr/>
        </p:nvCxnSpPr>
        <p:spPr>
          <a:xfrm rot="10800000">
            <a:off x="5029200" y="38100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61" idx="3"/>
            <a:endCxn id="57" idx="1"/>
          </p:cNvCxnSpPr>
          <p:nvPr/>
        </p:nvCxnSpPr>
        <p:spPr>
          <a:xfrm>
            <a:off x="5257800" y="24384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4530" name="TextBox 33"/>
          <p:cNvSpPr txBox="1">
            <a:spLocks noChangeArrowheads="1"/>
          </p:cNvSpPr>
          <p:nvPr/>
        </p:nvSpPr>
        <p:spPr bwMode="auto">
          <a:xfrm>
            <a:off x="457200" y="5715000"/>
            <a:ext cx="4800600" cy="641350"/>
          </a:xfrm>
          <a:prstGeom prst="rect">
            <a:avLst/>
          </a:prstGeom>
          <a:noFill/>
          <a:ln w="9525">
            <a:noFill/>
            <a:miter lim="800000"/>
            <a:headEnd/>
            <a:tailEnd/>
          </a:ln>
        </p:spPr>
        <p:txBody>
          <a:bodyPr>
            <a:spAutoFit/>
          </a:bodyPr>
          <a:lstStyle/>
          <a:p>
            <a:r>
              <a:rPr lang="en-US">
                <a:cs typeface="Arial" charset="0"/>
              </a:rPr>
              <a:t>Medication reconciliation itself is a separate process that will not be discussed here</a:t>
            </a:r>
          </a:p>
        </p:txBody>
      </p:sp>
      <p:cxnSp>
        <p:nvCxnSpPr>
          <p:cNvPr id="35" name="Straight Arrow Connector 34"/>
          <p:cNvCxnSpPr>
            <a:stCxn id="14" idx="3"/>
            <a:endCxn id="63" idx="1"/>
          </p:cNvCxnSpPr>
          <p:nvPr/>
        </p:nvCxnSpPr>
        <p:spPr>
          <a:xfrm>
            <a:off x="2895600" y="24384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6" name="Flowchart: Decision 45"/>
          <p:cNvSpPr/>
          <p:nvPr/>
        </p:nvSpPr>
        <p:spPr>
          <a:xfrm>
            <a:off x="5715000" y="3429000"/>
            <a:ext cx="1219200" cy="7620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800">
                <a:solidFill>
                  <a:srgbClr val="FFFFFF"/>
                </a:solidFill>
                <a:latin typeface="Arial" pitchFamily="-1" charset="0"/>
                <a:ea typeface="Arial" pitchFamily="-1" charset="0"/>
                <a:cs typeface="Arial" pitchFamily="-1" charset="0"/>
              </a:rPr>
              <a:t>Does clinician </a:t>
            </a:r>
          </a:p>
          <a:p>
            <a:pPr algn="ctr">
              <a:defRPr/>
            </a:pPr>
            <a:r>
              <a:rPr lang="en-US" sz="800">
                <a:solidFill>
                  <a:srgbClr val="FFFFFF"/>
                </a:solidFill>
                <a:latin typeface="Arial" pitchFamily="-1" charset="0"/>
                <a:ea typeface="Arial" pitchFamily="-1" charset="0"/>
                <a:cs typeface="Arial" pitchFamily="-1" charset="0"/>
              </a:rPr>
              <a:t>change </a:t>
            </a:r>
          </a:p>
          <a:p>
            <a:pPr algn="ctr">
              <a:defRPr/>
            </a:pPr>
            <a:r>
              <a:rPr lang="en-US" sz="800">
                <a:solidFill>
                  <a:srgbClr val="FFFFFF"/>
                </a:solidFill>
                <a:latin typeface="Arial" pitchFamily="-1" charset="0"/>
                <a:ea typeface="Arial" pitchFamily="-1" charset="0"/>
                <a:cs typeface="Arial" pitchFamily="-1" charset="0"/>
              </a:rPr>
              <a:t>medications?</a:t>
            </a:r>
          </a:p>
        </p:txBody>
      </p:sp>
      <p:sp>
        <p:nvSpPr>
          <p:cNvPr id="57" name="Flowchart: Process 56"/>
          <p:cNvSpPr/>
          <p:nvPr/>
        </p:nvSpPr>
        <p:spPr>
          <a:xfrm>
            <a:off x="5638800" y="2057400"/>
            <a:ext cx="10668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800">
                <a:solidFill>
                  <a:srgbClr val="FFFFFF"/>
                </a:solidFill>
                <a:latin typeface="Arial" charset="0"/>
                <a:ea typeface="ＭＳ Ｐゴシック" pitchFamily="-1" charset="-128"/>
                <a:cs typeface="Arial" charset="0"/>
              </a:rPr>
              <a:t>MA inputs medication name, dose, and instructions in patient’s medication list</a:t>
            </a:r>
          </a:p>
        </p:txBody>
      </p:sp>
      <p:sp>
        <p:nvSpPr>
          <p:cNvPr id="58" name="Flowchart: Process 57"/>
          <p:cNvSpPr/>
          <p:nvPr/>
        </p:nvSpPr>
        <p:spPr>
          <a:xfrm>
            <a:off x="5791200" y="5715000"/>
            <a:ext cx="10668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MA checks for patient understanding of medications </a:t>
            </a:r>
          </a:p>
        </p:txBody>
      </p:sp>
      <p:sp>
        <p:nvSpPr>
          <p:cNvPr id="59" name="Flowchart: Process 58"/>
          <p:cNvSpPr/>
          <p:nvPr/>
        </p:nvSpPr>
        <p:spPr>
          <a:xfrm>
            <a:off x="3962400" y="3429000"/>
            <a:ext cx="10668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800">
                <a:solidFill>
                  <a:srgbClr val="FFFFFF"/>
                </a:solidFill>
                <a:latin typeface="Arial" charset="0"/>
                <a:ea typeface="ＭＳ Ｐゴシック" pitchFamily="-1" charset="-128"/>
                <a:cs typeface="Arial" charset="0"/>
              </a:rPr>
              <a:t>Clinician updates patient’s medication list in EHR</a:t>
            </a:r>
          </a:p>
        </p:txBody>
      </p:sp>
      <p:cxnSp>
        <p:nvCxnSpPr>
          <p:cNvPr id="60" name="Straight Arrow Connector 59"/>
          <p:cNvCxnSpPr>
            <a:endCxn id="9" idx="1"/>
          </p:cNvCxnSpPr>
          <p:nvPr/>
        </p:nvCxnSpPr>
        <p:spPr>
          <a:xfrm>
            <a:off x="4419600" y="1066800"/>
            <a:ext cx="1219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9" idx="3"/>
            <a:endCxn id="45" idx="1"/>
          </p:cNvCxnSpPr>
          <p:nvPr/>
        </p:nvCxnSpPr>
        <p:spPr>
          <a:xfrm>
            <a:off x="6705600" y="10668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4538" name="TextBox 42"/>
          <p:cNvSpPr txBox="1">
            <a:spLocks noChangeArrowheads="1"/>
          </p:cNvSpPr>
          <p:nvPr/>
        </p:nvSpPr>
        <p:spPr bwMode="auto">
          <a:xfrm>
            <a:off x="5181600" y="3581400"/>
            <a:ext cx="381000" cy="214313"/>
          </a:xfrm>
          <a:prstGeom prst="rect">
            <a:avLst/>
          </a:prstGeom>
          <a:noFill/>
          <a:ln w="9525">
            <a:noFill/>
            <a:miter lim="800000"/>
            <a:headEnd/>
            <a:tailEnd/>
          </a:ln>
        </p:spPr>
        <p:txBody>
          <a:bodyPr>
            <a:spAutoFit/>
          </a:bodyPr>
          <a:lstStyle/>
          <a:p>
            <a:r>
              <a:rPr lang="en-US" sz="800">
                <a:cs typeface="Arial" charset="0"/>
              </a:rPr>
              <a:t>yes</a:t>
            </a:r>
          </a:p>
        </p:txBody>
      </p:sp>
      <p:cxnSp>
        <p:nvCxnSpPr>
          <p:cNvPr id="82" name="Straight Arrow Connector 81"/>
          <p:cNvCxnSpPr>
            <a:stCxn id="46" idx="2"/>
            <a:endCxn id="12" idx="0"/>
          </p:cNvCxnSpPr>
          <p:nvPr/>
        </p:nvCxnSpPr>
        <p:spPr>
          <a:xfrm rot="5400000">
            <a:off x="6096001" y="4419600"/>
            <a:ext cx="4572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4540" name="TextBox 43"/>
          <p:cNvSpPr txBox="1">
            <a:spLocks noChangeArrowheads="1"/>
          </p:cNvSpPr>
          <p:nvPr/>
        </p:nvSpPr>
        <p:spPr bwMode="auto">
          <a:xfrm rot="10800000" flipV="1">
            <a:off x="6019800" y="4267200"/>
            <a:ext cx="381000" cy="214313"/>
          </a:xfrm>
          <a:prstGeom prst="rect">
            <a:avLst/>
          </a:prstGeom>
          <a:noFill/>
          <a:ln w="9525">
            <a:noFill/>
            <a:miter lim="800000"/>
            <a:headEnd/>
            <a:tailEnd/>
          </a:ln>
        </p:spPr>
        <p:txBody>
          <a:bodyPr>
            <a:spAutoFit/>
          </a:bodyPr>
          <a:lstStyle/>
          <a:p>
            <a:r>
              <a:rPr lang="en-US" sz="800">
                <a:cs typeface="Arial" charset="0"/>
              </a:rPr>
              <a:t>no</a:t>
            </a:r>
          </a:p>
        </p:txBody>
      </p:sp>
      <p:cxnSp>
        <p:nvCxnSpPr>
          <p:cNvPr id="106" name="Straight Arrow Connector 105"/>
          <p:cNvCxnSpPr>
            <a:stCxn id="12" idx="2"/>
            <a:endCxn id="58" idx="0"/>
          </p:cNvCxnSpPr>
          <p:nvPr/>
        </p:nvCxnSpPr>
        <p:spPr>
          <a:xfrm rot="5400000">
            <a:off x="6172201" y="5562600"/>
            <a:ext cx="304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4542" name="TextBox 52"/>
          <p:cNvSpPr txBox="1">
            <a:spLocks noChangeArrowheads="1"/>
          </p:cNvSpPr>
          <p:nvPr/>
        </p:nvSpPr>
        <p:spPr bwMode="auto">
          <a:xfrm>
            <a:off x="4800600" y="2057400"/>
            <a:ext cx="457200" cy="214313"/>
          </a:xfrm>
          <a:prstGeom prst="rect">
            <a:avLst/>
          </a:prstGeom>
          <a:noFill/>
          <a:ln w="9525">
            <a:noFill/>
            <a:miter lim="800000"/>
            <a:headEnd/>
            <a:tailEnd/>
          </a:ln>
        </p:spPr>
        <p:txBody>
          <a:bodyPr>
            <a:spAutoFit/>
          </a:bodyPr>
          <a:lstStyle/>
          <a:p>
            <a:r>
              <a:rPr lang="en-US" sz="800">
                <a:cs typeface="Arial" charset="0"/>
              </a:rPr>
              <a:t>yes</a:t>
            </a:r>
          </a:p>
        </p:txBody>
      </p:sp>
      <p:cxnSp>
        <p:nvCxnSpPr>
          <p:cNvPr id="123" name="Straight Arrow Connector 122"/>
          <p:cNvCxnSpPr>
            <a:stCxn id="58" idx="3"/>
            <a:endCxn id="47" idx="1"/>
          </p:cNvCxnSpPr>
          <p:nvPr/>
        </p:nvCxnSpPr>
        <p:spPr>
          <a:xfrm>
            <a:off x="6858000" y="60960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4" name="Rounded Rectangle 43"/>
          <p:cNvSpPr/>
          <p:nvPr/>
        </p:nvSpPr>
        <p:spPr>
          <a:xfrm>
            <a:off x="228600" y="838200"/>
            <a:ext cx="990600" cy="4572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endParaRPr lang="en-US" sz="800">
              <a:solidFill>
                <a:srgbClr val="FFFFFF"/>
              </a:solidFill>
              <a:latin typeface="Arial" charset="0"/>
              <a:ea typeface="ＭＳ Ｐゴシック" pitchFamily="-1" charset="-128"/>
              <a:cs typeface="Arial" charset="0"/>
            </a:endParaRPr>
          </a:p>
          <a:p>
            <a:pPr algn="ctr"/>
            <a:r>
              <a:rPr lang="en-US" sz="800">
                <a:solidFill>
                  <a:srgbClr val="FFFFFF"/>
                </a:solidFill>
                <a:latin typeface="Arial" charset="0"/>
                <a:ea typeface="ＭＳ Ｐゴシック" pitchFamily="-1" charset="-128"/>
                <a:cs typeface="Arial" charset="0"/>
              </a:rPr>
              <a:t>MA rooms patients</a:t>
            </a:r>
          </a:p>
          <a:p>
            <a:pPr algn="ctr"/>
            <a:endParaRPr lang="en-US" sz="800">
              <a:solidFill>
                <a:srgbClr val="FFFFFF"/>
              </a:solidFill>
              <a:latin typeface="Arial" charset="0"/>
              <a:ea typeface="ＭＳ Ｐゴシック" pitchFamily="-1" charset="-128"/>
              <a:cs typeface="Arial" charset="0"/>
            </a:endParaRPr>
          </a:p>
        </p:txBody>
      </p:sp>
      <p:sp>
        <p:nvSpPr>
          <p:cNvPr id="47" name="Rounded Rectangle 46"/>
          <p:cNvSpPr/>
          <p:nvPr/>
        </p:nvSpPr>
        <p:spPr>
          <a:xfrm>
            <a:off x="7696200" y="5867400"/>
            <a:ext cx="990600" cy="4572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800">
                <a:solidFill>
                  <a:srgbClr val="FFFFFF"/>
                </a:solidFill>
                <a:latin typeface="Arial" pitchFamily="-1" charset="0"/>
                <a:ea typeface="Arial" pitchFamily="-1" charset="0"/>
                <a:cs typeface="Arial" pitchFamily="-1" charset="0"/>
              </a:rPr>
              <a:t>End visit</a:t>
            </a:r>
          </a:p>
        </p:txBody>
      </p:sp>
      <p:sp>
        <p:nvSpPr>
          <p:cNvPr id="54" name="Rounded Rectangle 53"/>
          <p:cNvSpPr/>
          <p:nvPr/>
        </p:nvSpPr>
        <p:spPr>
          <a:xfrm>
            <a:off x="1676400" y="3429000"/>
            <a:ext cx="1143000" cy="5334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en-US" sz="800">
                <a:solidFill>
                  <a:srgbClr val="FFFFFF"/>
                </a:solidFill>
                <a:latin typeface="Arial" charset="0"/>
                <a:ea typeface="ＭＳ Ｐゴシック" pitchFamily="-1" charset="-128"/>
                <a:cs typeface="Arial" charset="0"/>
              </a:rPr>
              <a:t>Obtain patient’s </a:t>
            </a:r>
          </a:p>
          <a:p>
            <a:pPr algn="ctr"/>
            <a:r>
              <a:rPr lang="en-US" sz="800">
                <a:solidFill>
                  <a:srgbClr val="FFFFFF"/>
                </a:solidFill>
                <a:latin typeface="Arial" charset="0"/>
                <a:ea typeface="ＭＳ Ｐゴシック" pitchFamily="-1" charset="-128"/>
                <a:cs typeface="Arial" charset="0"/>
              </a:rPr>
              <a:t>medication history</a:t>
            </a:r>
          </a:p>
          <a:p>
            <a:pPr algn="ctr"/>
            <a:r>
              <a:rPr lang="en-US" sz="800">
                <a:solidFill>
                  <a:srgbClr val="FFFFFF"/>
                </a:solidFill>
                <a:latin typeface="Arial" charset="0"/>
                <a:ea typeface="ＭＳ Ｐゴシック" pitchFamily="-1" charset="-128"/>
                <a:cs typeface="Arial" charset="0"/>
              </a:rPr>
              <a:t>from former primary </a:t>
            </a:r>
          </a:p>
          <a:p>
            <a:pPr algn="ctr"/>
            <a:r>
              <a:rPr lang="en-US" sz="800">
                <a:solidFill>
                  <a:srgbClr val="FFFFFF"/>
                </a:solidFill>
                <a:latin typeface="Arial" charset="0"/>
                <a:ea typeface="ＭＳ Ｐゴシック" pitchFamily="-1" charset="-128"/>
                <a:cs typeface="Arial" charset="0"/>
              </a:rPr>
              <a:t>care clinic</a:t>
            </a:r>
          </a:p>
        </p:txBody>
      </p:sp>
      <p:sp>
        <p:nvSpPr>
          <p:cNvPr id="45" name="Flowchart: Off-page Connector 44"/>
          <p:cNvSpPr/>
          <p:nvPr/>
        </p:nvSpPr>
        <p:spPr>
          <a:xfrm>
            <a:off x="7467600" y="685800"/>
            <a:ext cx="609600" cy="762000"/>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See med rec</a:t>
            </a:r>
          </a:p>
          <a:p>
            <a:pPr algn="ctr">
              <a:defRPr/>
            </a:pPr>
            <a:r>
              <a:rPr lang="en-US" sz="800">
                <a:solidFill>
                  <a:srgbClr val="FFFFFF"/>
                </a:solidFill>
                <a:latin typeface="Arial" pitchFamily="-1" charset="0"/>
                <a:ea typeface="Arial" pitchFamily="-1" charset="0"/>
                <a:cs typeface="Arial" pitchFamily="-1" charset="0"/>
              </a:rPr>
              <a:t> workflow</a:t>
            </a:r>
          </a:p>
        </p:txBody>
      </p:sp>
      <p:cxnSp>
        <p:nvCxnSpPr>
          <p:cNvPr id="56" name="Shape 55"/>
          <p:cNvCxnSpPr>
            <a:stCxn id="59" idx="2"/>
            <a:endCxn id="12" idx="1"/>
          </p:cNvCxnSpPr>
          <p:nvPr/>
        </p:nvCxnSpPr>
        <p:spPr>
          <a:xfrm rot="16200000" flipH="1">
            <a:off x="4724400" y="3962400"/>
            <a:ext cx="838200" cy="12954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61" name="Flowchart: Off-page Connector 60"/>
          <p:cNvSpPr/>
          <p:nvPr/>
        </p:nvSpPr>
        <p:spPr>
          <a:xfrm>
            <a:off x="4648200" y="2057400"/>
            <a:ext cx="609600" cy="762000"/>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See med rec</a:t>
            </a:r>
          </a:p>
          <a:p>
            <a:pPr algn="ctr">
              <a:defRPr/>
            </a:pPr>
            <a:r>
              <a:rPr lang="en-US" sz="800">
                <a:solidFill>
                  <a:srgbClr val="FFFFFF"/>
                </a:solidFill>
                <a:latin typeface="Arial" pitchFamily="-1" charset="0"/>
                <a:ea typeface="Arial" pitchFamily="-1" charset="0"/>
                <a:cs typeface="Arial" pitchFamily="-1" charset="0"/>
              </a:rPr>
              <a:t> workflow</a:t>
            </a:r>
          </a:p>
        </p:txBody>
      </p:sp>
      <p:sp>
        <p:nvSpPr>
          <p:cNvPr id="63" name="Flowchart: Process 62"/>
          <p:cNvSpPr/>
          <p:nvPr/>
        </p:nvSpPr>
        <p:spPr>
          <a:xfrm>
            <a:off x="3352800" y="2057400"/>
            <a:ext cx="9906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MA performs medication reconciliation (med rec) with patient</a:t>
            </a:r>
          </a:p>
          <a:p>
            <a:pPr algn="ctr">
              <a:defRPr/>
            </a:pPr>
            <a:r>
              <a:rPr lang="en-US" sz="800">
                <a:solidFill>
                  <a:srgbClr val="FFFFFF"/>
                </a:solidFill>
                <a:latin typeface="Arial" pitchFamily="-1" charset="0"/>
                <a:ea typeface="Arial" pitchFamily="-1" charset="0"/>
                <a:cs typeface="Arial" pitchFamily="-1" charset="0"/>
              </a:rPr>
              <a:t>using bottles</a:t>
            </a:r>
          </a:p>
        </p:txBody>
      </p:sp>
      <p:cxnSp>
        <p:nvCxnSpPr>
          <p:cNvPr id="73" name="Straight Arrow Connector 72"/>
          <p:cNvCxnSpPr>
            <a:stCxn id="63" idx="3"/>
            <a:endCxn id="61" idx="1"/>
          </p:cNvCxnSpPr>
          <p:nvPr/>
        </p:nvCxnSpPr>
        <p:spPr>
          <a:xfrm>
            <a:off x="4343400" y="24384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5" name="Elbow Connector 124"/>
          <p:cNvCxnSpPr>
            <a:stCxn id="7" idx="2"/>
            <a:endCxn id="14" idx="0"/>
          </p:cNvCxnSpPr>
          <p:nvPr/>
        </p:nvCxnSpPr>
        <p:spPr>
          <a:xfrm rot="5400000">
            <a:off x="2743200" y="952500"/>
            <a:ext cx="609600" cy="16002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38" name="Flowchart: Process 137"/>
          <p:cNvSpPr/>
          <p:nvPr/>
        </p:nvSpPr>
        <p:spPr>
          <a:xfrm>
            <a:off x="7239000" y="2057400"/>
            <a:ext cx="10668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MA updates list as needed</a:t>
            </a:r>
          </a:p>
        </p:txBody>
      </p:sp>
      <p:cxnSp>
        <p:nvCxnSpPr>
          <p:cNvPr id="142" name="Straight Arrow Connector 141"/>
          <p:cNvCxnSpPr>
            <a:stCxn id="45" idx="2"/>
            <a:endCxn id="138" idx="0"/>
          </p:cNvCxnSpPr>
          <p:nvPr/>
        </p:nvCxnSpPr>
        <p:spPr>
          <a:xfrm rot="5400000">
            <a:off x="7467601" y="1752600"/>
            <a:ext cx="6096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5" name="Flowchart: Process 154"/>
          <p:cNvSpPr/>
          <p:nvPr/>
        </p:nvSpPr>
        <p:spPr>
          <a:xfrm>
            <a:off x="7239000" y="3429000"/>
            <a:ext cx="10668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Patient sees clinician</a:t>
            </a:r>
          </a:p>
        </p:txBody>
      </p:sp>
      <p:cxnSp>
        <p:nvCxnSpPr>
          <p:cNvPr id="165" name="Straight Arrow Connector 164"/>
          <p:cNvCxnSpPr>
            <a:stCxn id="155" idx="1"/>
            <a:endCxn id="46" idx="3"/>
          </p:cNvCxnSpPr>
          <p:nvPr/>
        </p:nvCxnSpPr>
        <p:spPr>
          <a:xfrm rot="10800000">
            <a:off x="6934200" y="38100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2" name="Shape 201"/>
          <p:cNvCxnSpPr>
            <a:stCxn id="57" idx="2"/>
          </p:cNvCxnSpPr>
          <p:nvPr/>
        </p:nvCxnSpPr>
        <p:spPr>
          <a:xfrm rot="16200000" flipH="1">
            <a:off x="6819900" y="2171700"/>
            <a:ext cx="304800" cy="16002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1"/>
          <p:cNvSpPr txBox="1">
            <a:spLocks noChangeArrowheads="1"/>
          </p:cNvSpPr>
          <p:nvPr/>
        </p:nvSpPr>
        <p:spPr bwMode="auto">
          <a:xfrm>
            <a:off x="762000" y="228600"/>
            <a:ext cx="7924800" cy="366713"/>
          </a:xfrm>
          <a:prstGeom prst="rect">
            <a:avLst/>
          </a:prstGeom>
          <a:noFill/>
          <a:ln w="9525">
            <a:noFill/>
            <a:miter lim="800000"/>
            <a:headEnd/>
            <a:tailEnd/>
          </a:ln>
        </p:spPr>
        <p:txBody>
          <a:bodyPr>
            <a:spAutoFit/>
          </a:bodyPr>
          <a:lstStyle/>
          <a:p>
            <a:pPr algn="ctr">
              <a:defRPr/>
            </a:pPr>
            <a:r>
              <a:rPr lang="en-US" b="1">
                <a:effectLst>
                  <a:outerShdw blurRad="38100" dist="38100" dir="2700000" algn="tl">
                    <a:srgbClr val="DDDDDD"/>
                  </a:outerShdw>
                </a:effectLst>
                <a:latin typeface="Arial" pitchFamily="-1" charset="0"/>
                <a:ea typeface="Arial" pitchFamily="-1" charset="0"/>
                <a:cs typeface="Arial" pitchFamily="-1" charset="0"/>
              </a:rPr>
              <a:t>Example flowchart: maintaining active allergy lists</a:t>
            </a:r>
          </a:p>
        </p:txBody>
      </p:sp>
      <p:sp>
        <p:nvSpPr>
          <p:cNvPr id="10" name="Flowchart: Process 9"/>
          <p:cNvSpPr/>
          <p:nvPr/>
        </p:nvSpPr>
        <p:spPr>
          <a:xfrm>
            <a:off x="381000" y="2286000"/>
            <a:ext cx="1066800" cy="914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000">
                <a:solidFill>
                  <a:srgbClr val="FFFFFF"/>
                </a:solidFill>
                <a:latin typeface="Arial" charset="0"/>
                <a:ea typeface="ＭＳ Ｐゴシック" pitchFamily="-1" charset="-128"/>
                <a:cs typeface="Arial" charset="0"/>
              </a:rPr>
              <a:t>MA opens patient’s allergy list</a:t>
            </a:r>
          </a:p>
        </p:txBody>
      </p:sp>
      <p:sp>
        <p:nvSpPr>
          <p:cNvPr id="12" name="Flowchart: Process 11"/>
          <p:cNvSpPr/>
          <p:nvPr/>
        </p:nvSpPr>
        <p:spPr>
          <a:xfrm>
            <a:off x="4191000" y="2286000"/>
            <a:ext cx="1066800" cy="914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a:solidFill>
                  <a:srgbClr val="FFFFFF"/>
                </a:solidFill>
                <a:latin typeface="Arial" pitchFamily="-1" charset="0"/>
                <a:ea typeface="Arial" pitchFamily="-1" charset="0"/>
                <a:cs typeface="Arial" pitchFamily="-1" charset="0"/>
              </a:rPr>
              <a:t>MA asks patient if they have any allergies </a:t>
            </a:r>
          </a:p>
        </p:txBody>
      </p:sp>
      <p:cxnSp>
        <p:nvCxnSpPr>
          <p:cNvPr id="20" name="Straight Arrow Connector 19"/>
          <p:cNvCxnSpPr>
            <a:stCxn id="10" idx="3"/>
            <a:endCxn id="110" idx="1"/>
          </p:cNvCxnSpPr>
          <p:nvPr/>
        </p:nvCxnSpPr>
        <p:spPr>
          <a:xfrm>
            <a:off x="1447800" y="2743200"/>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30" idx="2"/>
            <a:endCxn id="10" idx="0"/>
          </p:cNvCxnSpPr>
          <p:nvPr/>
        </p:nvCxnSpPr>
        <p:spPr>
          <a:xfrm rot="5400000">
            <a:off x="609601" y="1981200"/>
            <a:ext cx="6096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6567" name="TextBox 42"/>
          <p:cNvSpPr txBox="1">
            <a:spLocks noChangeArrowheads="1"/>
          </p:cNvSpPr>
          <p:nvPr/>
        </p:nvSpPr>
        <p:spPr bwMode="auto">
          <a:xfrm>
            <a:off x="6172200" y="1828800"/>
            <a:ext cx="457200" cy="244475"/>
          </a:xfrm>
          <a:prstGeom prst="rect">
            <a:avLst/>
          </a:prstGeom>
          <a:noFill/>
          <a:ln w="9525">
            <a:noFill/>
            <a:miter lim="800000"/>
            <a:headEnd/>
            <a:tailEnd/>
          </a:ln>
        </p:spPr>
        <p:txBody>
          <a:bodyPr>
            <a:spAutoFit/>
          </a:bodyPr>
          <a:lstStyle/>
          <a:p>
            <a:r>
              <a:rPr lang="en-US" sz="1000">
                <a:cs typeface="Arial" charset="0"/>
              </a:rPr>
              <a:t>yes</a:t>
            </a:r>
          </a:p>
        </p:txBody>
      </p:sp>
      <p:sp>
        <p:nvSpPr>
          <p:cNvPr id="66568" name="TextBox 52"/>
          <p:cNvSpPr txBox="1">
            <a:spLocks noChangeArrowheads="1"/>
          </p:cNvSpPr>
          <p:nvPr/>
        </p:nvSpPr>
        <p:spPr bwMode="auto">
          <a:xfrm>
            <a:off x="2438400" y="1905000"/>
            <a:ext cx="457200" cy="244475"/>
          </a:xfrm>
          <a:prstGeom prst="rect">
            <a:avLst/>
          </a:prstGeom>
          <a:noFill/>
          <a:ln w="9525">
            <a:noFill/>
            <a:miter lim="800000"/>
            <a:headEnd/>
            <a:tailEnd/>
          </a:ln>
        </p:spPr>
        <p:txBody>
          <a:bodyPr>
            <a:spAutoFit/>
          </a:bodyPr>
          <a:lstStyle/>
          <a:p>
            <a:r>
              <a:rPr lang="en-US" sz="1000">
                <a:cs typeface="Arial" charset="0"/>
              </a:rPr>
              <a:t>yes</a:t>
            </a:r>
          </a:p>
        </p:txBody>
      </p:sp>
      <p:sp>
        <p:nvSpPr>
          <p:cNvPr id="66569" name="TextBox 58"/>
          <p:cNvSpPr txBox="1">
            <a:spLocks noChangeArrowheads="1"/>
          </p:cNvSpPr>
          <p:nvPr/>
        </p:nvSpPr>
        <p:spPr bwMode="auto">
          <a:xfrm>
            <a:off x="3733800" y="2514600"/>
            <a:ext cx="381000" cy="244475"/>
          </a:xfrm>
          <a:prstGeom prst="rect">
            <a:avLst/>
          </a:prstGeom>
          <a:noFill/>
          <a:ln w="9525">
            <a:noFill/>
            <a:miter lim="800000"/>
            <a:headEnd/>
            <a:tailEnd/>
          </a:ln>
        </p:spPr>
        <p:txBody>
          <a:bodyPr>
            <a:spAutoFit/>
          </a:bodyPr>
          <a:lstStyle/>
          <a:p>
            <a:r>
              <a:rPr lang="en-US" sz="1000">
                <a:cs typeface="Arial" charset="0"/>
              </a:rPr>
              <a:t>no</a:t>
            </a:r>
          </a:p>
        </p:txBody>
      </p:sp>
      <p:sp>
        <p:nvSpPr>
          <p:cNvPr id="72" name="Flowchart: Process 71"/>
          <p:cNvSpPr/>
          <p:nvPr/>
        </p:nvSpPr>
        <p:spPr>
          <a:xfrm>
            <a:off x="2286000" y="762000"/>
            <a:ext cx="1066800" cy="914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a:solidFill>
                  <a:srgbClr val="FFFFFF"/>
                </a:solidFill>
                <a:latin typeface="Arial" pitchFamily="-1" charset="0"/>
                <a:ea typeface="Arial" pitchFamily="-1" charset="0"/>
                <a:cs typeface="Arial" pitchFamily="-1" charset="0"/>
              </a:rPr>
              <a:t>MA confirms allergy list with patient</a:t>
            </a:r>
          </a:p>
        </p:txBody>
      </p:sp>
      <p:sp>
        <p:nvSpPr>
          <p:cNvPr id="110" name="Flowchart: Decision 109"/>
          <p:cNvSpPr/>
          <p:nvPr/>
        </p:nvSpPr>
        <p:spPr>
          <a:xfrm>
            <a:off x="2057400" y="2286000"/>
            <a:ext cx="1524000" cy="9144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1000">
                <a:solidFill>
                  <a:srgbClr val="FFFFFF"/>
                </a:solidFill>
                <a:latin typeface="Arial" pitchFamily="-1" charset="0"/>
                <a:ea typeface="Arial" pitchFamily="-1" charset="0"/>
                <a:cs typeface="Arial" pitchFamily="-1" charset="0"/>
              </a:rPr>
              <a:t>Does patient</a:t>
            </a:r>
          </a:p>
          <a:p>
            <a:pPr algn="ctr">
              <a:defRPr/>
            </a:pPr>
            <a:r>
              <a:rPr lang="en-US" sz="1000">
                <a:solidFill>
                  <a:srgbClr val="FFFFFF"/>
                </a:solidFill>
                <a:latin typeface="Arial" pitchFamily="-1" charset="0"/>
                <a:ea typeface="Arial" pitchFamily="-1" charset="0"/>
                <a:cs typeface="Arial" pitchFamily="-1" charset="0"/>
              </a:rPr>
              <a:t> have an active </a:t>
            </a:r>
          </a:p>
          <a:p>
            <a:pPr algn="ctr">
              <a:defRPr/>
            </a:pPr>
            <a:r>
              <a:rPr lang="en-US" sz="1000">
                <a:solidFill>
                  <a:srgbClr val="FFFFFF"/>
                </a:solidFill>
                <a:latin typeface="Arial" pitchFamily="-1" charset="0"/>
                <a:ea typeface="Arial" pitchFamily="-1" charset="0"/>
                <a:cs typeface="Arial" pitchFamily="-1" charset="0"/>
              </a:rPr>
              <a:t>allergy list? </a:t>
            </a:r>
          </a:p>
        </p:txBody>
      </p:sp>
      <p:cxnSp>
        <p:nvCxnSpPr>
          <p:cNvPr id="146" name="Straight Arrow Connector 145"/>
          <p:cNvCxnSpPr>
            <a:stCxn id="190" idx="2"/>
            <a:endCxn id="147" idx="0"/>
          </p:cNvCxnSpPr>
          <p:nvPr/>
        </p:nvCxnSpPr>
        <p:spPr>
          <a:xfrm rot="5400000">
            <a:off x="6248401" y="1981200"/>
            <a:ext cx="6096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7" name="Flowchart: Process 146"/>
          <p:cNvSpPr/>
          <p:nvPr/>
        </p:nvSpPr>
        <p:spPr>
          <a:xfrm>
            <a:off x="6019800" y="2286000"/>
            <a:ext cx="1066800" cy="914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000">
                <a:solidFill>
                  <a:srgbClr val="FFFFFF"/>
                </a:solidFill>
                <a:latin typeface="Arial" charset="0"/>
                <a:ea typeface="ＭＳ Ｐゴシック" pitchFamily="-1" charset="-128"/>
                <a:cs typeface="Arial" charset="0"/>
              </a:rPr>
              <a:t>MA inputs  allergies into patient’s allergy list</a:t>
            </a:r>
          </a:p>
        </p:txBody>
      </p:sp>
      <p:cxnSp>
        <p:nvCxnSpPr>
          <p:cNvPr id="181" name="Straight Arrow Connector 180"/>
          <p:cNvCxnSpPr>
            <a:stCxn id="110" idx="0"/>
            <a:endCxn id="72" idx="2"/>
          </p:cNvCxnSpPr>
          <p:nvPr/>
        </p:nvCxnSpPr>
        <p:spPr>
          <a:xfrm rot="5400000" flipH="1" flipV="1">
            <a:off x="2514601" y="1981200"/>
            <a:ext cx="6096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5" name="Straight Arrow Connector 184"/>
          <p:cNvCxnSpPr>
            <a:stCxn id="110" idx="3"/>
            <a:endCxn id="12" idx="1"/>
          </p:cNvCxnSpPr>
          <p:nvPr/>
        </p:nvCxnSpPr>
        <p:spPr>
          <a:xfrm>
            <a:off x="3581400" y="2743200"/>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0" name="Flowchart: Decision 189"/>
          <p:cNvSpPr/>
          <p:nvPr/>
        </p:nvSpPr>
        <p:spPr>
          <a:xfrm>
            <a:off x="5791200" y="762000"/>
            <a:ext cx="1524000" cy="9144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1000">
                <a:solidFill>
                  <a:srgbClr val="FFFFFF"/>
                </a:solidFill>
                <a:latin typeface="Arial" pitchFamily="-1" charset="0"/>
                <a:ea typeface="Arial" pitchFamily="-1" charset="0"/>
                <a:cs typeface="Arial" pitchFamily="-1" charset="0"/>
              </a:rPr>
              <a:t>Does patient</a:t>
            </a:r>
          </a:p>
          <a:p>
            <a:pPr algn="ctr">
              <a:defRPr/>
            </a:pPr>
            <a:r>
              <a:rPr lang="en-US" sz="1000">
                <a:solidFill>
                  <a:srgbClr val="FFFFFF"/>
                </a:solidFill>
                <a:latin typeface="Arial" pitchFamily="-1" charset="0"/>
                <a:ea typeface="Arial" pitchFamily="-1" charset="0"/>
                <a:cs typeface="Arial" pitchFamily="-1" charset="0"/>
              </a:rPr>
              <a:t> have any new </a:t>
            </a:r>
          </a:p>
          <a:p>
            <a:pPr algn="ctr">
              <a:defRPr/>
            </a:pPr>
            <a:r>
              <a:rPr lang="en-US" sz="1000">
                <a:solidFill>
                  <a:srgbClr val="FFFFFF"/>
                </a:solidFill>
                <a:latin typeface="Arial" pitchFamily="-1" charset="0"/>
                <a:ea typeface="Arial" pitchFamily="-1" charset="0"/>
                <a:cs typeface="Arial" pitchFamily="-1" charset="0"/>
              </a:rPr>
              <a:t>allergies?</a:t>
            </a:r>
          </a:p>
        </p:txBody>
      </p:sp>
      <p:cxnSp>
        <p:nvCxnSpPr>
          <p:cNvPr id="209" name="Straight Arrow Connector 208"/>
          <p:cNvCxnSpPr>
            <a:stCxn id="72" idx="3"/>
            <a:endCxn id="190" idx="1"/>
          </p:cNvCxnSpPr>
          <p:nvPr/>
        </p:nvCxnSpPr>
        <p:spPr>
          <a:xfrm>
            <a:off x="3352800" y="1219200"/>
            <a:ext cx="2438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2" name="Straight Arrow Connector 231"/>
          <p:cNvCxnSpPr>
            <a:stCxn id="12" idx="3"/>
            <a:endCxn id="147" idx="1"/>
          </p:cNvCxnSpPr>
          <p:nvPr/>
        </p:nvCxnSpPr>
        <p:spPr>
          <a:xfrm>
            <a:off x="5257800" y="27432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6579" name="TextBox 58"/>
          <p:cNvSpPr txBox="1">
            <a:spLocks noChangeArrowheads="1"/>
          </p:cNvSpPr>
          <p:nvPr/>
        </p:nvSpPr>
        <p:spPr bwMode="auto">
          <a:xfrm>
            <a:off x="7467600" y="990600"/>
            <a:ext cx="533400" cy="244475"/>
          </a:xfrm>
          <a:prstGeom prst="rect">
            <a:avLst/>
          </a:prstGeom>
          <a:noFill/>
          <a:ln w="9525">
            <a:noFill/>
            <a:miter lim="800000"/>
            <a:headEnd/>
            <a:tailEnd/>
          </a:ln>
        </p:spPr>
        <p:txBody>
          <a:bodyPr>
            <a:spAutoFit/>
          </a:bodyPr>
          <a:lstStyle/>
          <a:p>
            <a:r>
              <a:rPr lang="en-US" sz="1000">
                <a:cs typeface="Arial" charset="0"/>
              </a:rPr>
              <a:t>no</a:t>
            </a:r>
          </a:p>
        </p:txBody>
      </p:sp>
      <p:cxnSp>
        <p:nvCxnSpPr>
          <p:cNvPr id="245" name="Straight Arrow Connector 244"/>
          <p:cNvCxnSpPr>
            <a:stCxn id="147" idx="3"/>
          </p:cNvCxnSpPr>
          <p:nvPr/>
        </p:nvCxnSpPr>
        <p:spPr>
          <a:xfrm>
            <a:off x="7086600" y="2743200"/>
            <a:ext cx="1295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304800" y="1066800"/>
            <a:ext cx="1219200" cy="6096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1000">
                <a:solidFill>
                  <a:srgbClr val="FFFFFF"/>
                </a:solidFill>
                <a:latin typeface="Arial" pitchFamily="-1" charset="0"/>
                <a:ea typeface="Arial" pitchFamily="-1" charset="0"/>
                <a:cs typeface="Arial" pitchFamily="-1" charset="0"/>
              </a:rPr>
              <a:t>MA rooms patients</a:t>
            </a:r>
          </a:p>
        </p:txBody>
      </p:sp>
      <p:sp>
        <p:nvSpPr>
          <p:cNvPr id="31" name="Rounded Rectangle 30"/>
          <p:cNvSpPr/>
          <p:nvPr/>
        </p:nvSpPr>
        <p:spPr>
          <a:xfrm>
            <a:off x="7772400" y="5715000"/>
            <a:ext cx="1219200" cy="6096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1000">
                <a:solidFill>
                  <a:srgbClr val="FFFFFF"/>
                </a:solidFill>
                <a:latin typeface="Arial" pitchFamily="-1" charset="0"/>
                <a:ea typeface="Arial" pitchFamily="-1" charset="0"/>
                <a:cs typeface="Arial" pitchFamily="-1" charset="0"/>
              </a:rPr>
              <a:t>Allergy list </a:t>
            </a:r>
          </a:p>
          <a:p>
            <a:pPr algn="ctr">
              <a:defRPr/>
            </a:pPr>
            <a:r>
              <a:rPr lang="en-US" sz="1000">
                <a:solidFill>
                  <a:srgbClr val="FFFFFF"/>
                </a:solidFill>
                <a:latin typeface="Arial" pitchFamily="-1" charset="0"/>
                <a:ea typeface="Arial" pitchFamily="-1" charset="0"/>
                <a:cs typeface="Arial" pitchFamily="-1" charset="0"/>
              </a:rPr>
              <a:t>updated</a:t>
            </a:r>
          </a:p>
        </p:txBody>
      </p:sp>
      <p:cxnSp>
        <p:nvCxnSpPr>
          <p:cNvPr id="34" name="Elbow Connector 33"/>
          <p:cNvCxnSpPr>
            <a:stCxn id="190" idx="3"/>
            <a:endCxn id="31" idx="0"/>
          </p:cNvCxnSpPr>
          <p:nvPr/>
        </p:nvCxnSpPr>
        <p:spPr>
          <a:xfrm>
            <a:off x="7315200" y="1219200"/>
            <a:ext cx="1066800" cy="44958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1"/>
          <p:cNvSpPr txBox="1">
            <a:spLocks noChangeArrowheads="1"/>
          </p:cNvSpPr>
          <p:nvPr/>
        </p:nvSpPr>
        <p:spPr bwMode="auto">
          <a:xfrm>
            <a:off x="533400" y="228600"/>
            <a:ext cx="8153400" cy="366713"/>
          </a:xfrm>
          <a:prstGeom prst="rect">
            <a:avLst/>
          </a:prstGeom>
          <a:noFill/>
          <a:ln w="9525">
            <a:noFill/>
            <a:miter lim="800000"/>
            <a:headEnd/>
            <a:tailEnd/>
          </a:ln>
        </p:spPr>
        <p:txBody>
          <a:bodyPr>
            <a:spAutoFit/>
          </a:bodyPr>
          <a:lstStyle/>
          <a:p>
            <a:pPr algn="ctr"/>
            <a:r>
              <a:rPr lang="en-US" b="1">
                <a:effectLst>
                  <a:outerShdw blurRad="38100" dist="38100" dir="2700000" algn="tl">
                    <a:srgbClr val="C0C0C0"/>
                  </a:outerShdw>
                </a:effectLst>
                <a:cs typeface="Arial" charset="0"/>
              </a:rPr>
              <a:t>Example flowchart: documenting smoking status for patients 13 and up</a:t>
            </a:r>
            <a:endParaRPr lang="en-US">
              <a:cs typeface="Arial" charset="0"/>
            </a:endParaRPr>
          </a:p>
        </p:txBody>
      </p:sp>
      <p:sp>
        <p:nvSpPr>
          <p:cNvPr id="6" name="Flowchart: Process 5"/>
          <p:cNvSpPr/>
          <p:nvPr/>
        </p:nvSpPr>
        <p:spPr>
          <a:xfrm>
            <a:off x="2590800" y="2362200"/>
            <a:ext cx="1219200" cy="8382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a:solidFill>
                  <a:srgbClr val="FFFFFF"/>
                </a:solidFill>
                <a:latin typeface="Arial" pitchFamily="-1" charset="0"/>
                <a:ea typeface="Arial" pitchFamily="-1" charset="0"/>
                <a:cs typeface="Arial" pitchFamily="-1" charset="0"/>
              </a:rPr>
              <a:t>MA checks EHR to see smoking status of patient</a:t>
            </a:r>
          </a:p>
        </p:txBody>
      </p:sp>
      <p:sp>
        <p:nvSpPr>
          <p:cNvPr id="7" name="Flowchart: Decision 6"/>
          <p:cNvSpPr/>
          <p:nvPr/>
        </p:nvSpPr>
        <p:spPr>
          <a:xfrm>
            <a:off x="2362200" y="838200"/>
            <a:ext cx="1676400" cy="9144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1000">
                <a:solidFill>
                  <a:srgbClr val="FFFFFF"/>
                </a:solidFill>
                <a:latin typeface="Arial" pitchFamily="-1" charset="0"/>
                <a:ea typeface="Arial" pitchFamily="-1" charset="0"/>
                <a:cs typeface="Arial" pitchFamily="-1" charset="0"/>
              </a:rPr>
              <a:t>Is the patient </a:t>
            </a:r>
          </a:p>
          <a:p>
            <a:pPr algn="ctr">
              <a:defRPr/>
            </a:pPr>
            <a:r>
              <a:rPr lang="en-US" sz="1000">
                <a:solidFill>
                  <a:srgbClr val="FFFFFF"/>
                </a:solidFill>
                <a:latin typeface="Arial" pitchFamily="-1" charset="0"/>
                <a:ea typeface="Arial" pitchFamily="-1" charset="0"/>
                <a:cs typeface="Arial" pitchFamily="-1" charset="0"/>
              </a:rPr>
              <a:t>13 years old </a:t>
            </a:r>
          </a:p>
          <a:p>
            <a:pPr algn="ctr">
              <a:defRPr/>
            </a:pPr>
            <a:r>
              <a:rPr lang="en-US" sz="1000">
                <a:solidFill>
                  <a:srgbClr val="FFFFFF"/>
                </a:solidFill>
                <a:latin typeface="Arial" pitchFamily="-1" charset="0"/>
                <a:ea typeface="Arial" pitchFamily="-1" charset="0"/>
                <a:cs typeface="Arial" pitchFamily="-1" charset="0"/>
              </a:rPr>
              <a:t>and up?</a:t>
            </a:r>
          </a:p>
        </p:txBody>
      </p:sp>
      <p:sp>
        <p:nvSpPr>
          <p:cNvPr id="9" name="Flowchart: Process 8"/>
          <p:cNvSpPr/>
          <p:nvPr/>
        </p:nvSpPr>
        <p:spPr>
          <a:xfrm>
            <a:off x="5181600" y="5410200"/>
            <a:ext cx="1219200" cy="914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a:solidFill>
                  <a:srgbClr val="FFFFFF"/>
                </a:solidFill>
                <a:latin typeface="Arial" pitchFamily="-1" charset="0"/>
                <a:ea typeface="Arial" pitchFamily="-1" charset="0"/>
                <a:cs typeface="Arial" pitchFamily="-1" charset="0"/>
              </a:rPr>
              <a:t>MA documents smoking status in EHR</a:t>
            </a:r>
          </a:p>
        </p:txBody>
      </p:sp>
      <p:sp>
        <p:nvSpPr>
          <p:cNvPr id="14" name="Flowchart: Decision 13"/>
          <p:cNvSpPr/>
          <p:nvPr/>
        </p:nvSpPr>
        <p:spPr>
          <a:xfrm>
            <a:off x="5029200" y="2362200"/>
            <a:ext cx="1524000" cy="9144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1000">
                <a:solidFill>
                  <a:srgbClr val="FFFFFF"/>
                </a:solidFill>
                <a:latin typeface="Arial" pitchFamily="-1" charset="0"/>
                <a:ea typeface="Arial" pitchFamily="-1" charset="0"/>
                <a:cs typeface="Arial" pitchFamily="-1" charset="0"/>
              </a:rPr>
              <a:t>Is the</a:t>
            </a:r>
          </a:p>
          <a:p>
            <a:pPr algn="ctr">
              <a:defRPr/>
            </a:pPr>
            <a:r>
              <a:rPr lang="en-US" sz="1000">
                <a:solidFill>
                  <a:srgbClr val="FFFFFF"/>
                </a:solidFill>
                <a:latin typeface="Arial" pitchFamily="-1" charset="0"/>
                <a:ea typeface="Arial" pitchFamily="-1" charset="0"/>
                <a:cs typeface="Arial" pitchFamily="-1" charset="0"/>
              </a:rPr>
              <a:t> smoking status  </a:t>
            </a:r>
          </a:p>
          <a:p>
            <a:pPr algn="ctr">
              <a:defRPr/>
            </a:pPr>
            <a:r>
              <a:rPr lang="en-US" sz="1000">
                <a:solidFill>
                  <a:srgbClr val="FFFFFF"/>
                </a:solidFill>
                <a:latin typeface="Arial" pitchFamily="-1" charset="0"/>
                <a:ea typeface="Arial" pitchFamily="-1" charset="0"/>
                <a:cs typeface="Arial" pitchFamily="-1" charset="0"/>
              </a:rPr>
              <a:t>date older than </a:t>
            </a:r>
          </a:p>
          <a:p>
            <a:pPr algn="ctr">
              <a:defRPr/>
            </a:pPr>
            <a:r>
              <a:rPr lang="en-US" sz="1000">
                <a:solidFill>
                  <a:srgbClr val="FFFFFF"/>
                </a:solidFill>
                <a:latin typeface="Arial" pitchFamily="-1" charset="0"/>
                <a:ea typeface="Arial" pitchFamily="-1" charset="0"/>
                <a:cs typeface="Arial" pitchFamily="-1" charset="0"/>
              </a:rPr>
              <a:t>one year?</a:t>
            </a:r>
          </a:p>
        </p:txBody>
      </p:sp>
      <p:cxnSp>
        <p:nvCxnSpPr>
          <p:cNvPr id="16" name="Straight Arrow Connector 15"/>
          <p:cNvCxnSpPr>
            <a:stCxn id="7" idx="3"/>
            <a:endCxn id="31" idx="1"/>
          </p:cNvCxnSpPr>
          <p:nvPr/>
        </p:nvCxnSpPr>
        <p:spPr>
          <a:xfrm>
            <a:off x="4038600" y="1295400"/>
            <a:ext cx="1066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43" idx="3"/>
            <a:endCxn id="7" idx="1"/>
          </p:cNvCxnSpPr>
          <p:nvPr/>
        </p:nvCxnSpPr>
        <p:spPr>
          <a:xfrm>
            <a:off x="1676400" y="12954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endCxn id="6" idx="0"/>
          </p:cNvCxnSpPr>
          <p:nvPr/>
        </p:nvCxnSpPr>
        <p:spPr>
          <a:xfrm rot="5400000">
            <a:off x="2896394" y="2056606"/>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14" idx="1"/>
          </p:cNvCxnSpPr>
          <p:nvPr/>
        </p:nvCxnSpPr>
        <p:spPr>
          <a:xfrm>
            <a:off x="3657600" y="2819400"/>
            <a:ext cx="1371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9" idx="3"/>
            <a:endCxn id="23" idx="1"/>
          </p:cNvCxnSpPr>
          <p:nvPr/>
        </p:nvCxnSpPr>
        <p:spPr>
          <a:xfrm>
            <a:off x="6400800" y="58674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8620" name="TextBox 42"/>
          <p:cNvSpPr txBox="1">
            <a:spLocks noChangeArrowheads="1"/>
          </p:cNvSpPr>
          <p:nvPr/>
        </p:nvSpPr>
        <p:spPr bwMode="auto">
          <a:xfrm>
            <a:off x="2667000" y="1752600"/>
            <a:ext cx="457200" cy="244475"/>
          </a:xfrm>
          <a:prstGeom prst="rect">
            <a:avLst/>
          </a:prstGeom>
          <a:noFill/>
          <a:ln w="9525">
            <a:noFill/>
            <a:miter lim="800000"/>
            <a:headEnd/>
            <a:tailEnd/>
          </a:ln>
        </p:spPr>
        <p:txBody>
          <a:bodyPr>
            <a:spAutoFit/>
          </a:bodyPr>
          <a:lstStyle/>
          <a:p>
            <a:r>
              <a:rPr lang="en-US" sz="1000">
                <a:cs typeface="Arial" charset="0"/>
              </a:rPr>
              <a:t>yes</a:t>
            </a:r>
          </a:p>
        </p:txBody>
      </p:sp>
      <p:sp>
        <p:nvSpPr>
          <p:cNvPr id="68621" name="TextBox 43"/>
          <p:cNvSpPr txBox="1">
            <a:spLocks noChangeArrowheads="1"/>
          </p:cNvSpPr>
          <p:nvPr/>
        </p:nvSpPr>
        <p:spPr bwMode="auto">
          <a:xfrm>
            <a:off x="4114800" y="990600"/>
            <a:ext cx="381000" cy="244475"/>
          </a:xfrm>
          <a:prstGeom prst="rect">
            <a:avLst/>
          </a:prstGeom>
          <a:noFill/>
          <a:ln w="9525">
            <a:noFill/>
            <a:miter lim="800000"/>
            <a:headEnd/>
            <a:tailEnd/>
          </a:ln>
        </p:spPr>
        <p:txBody>
          <a:bodyPr>
            <a:spAutoFit/>
          </a:bodyPr>
          <a:lstStyle/>
          <a:p>
            <a:r>
              <a:rPr lang="en-US" sz="1000">
                <a:cs typeface="Arial" charset="0"/>
              </a:rPr>
              <a:t>no</a:t>
            </a:r>
          </a:p>
        </p:txBody>
      </p:sp>
      <p:sp>
        <p:nvSpPr>
          <p:cNvPr id="68622" name="TextBox 46"/>
          <p:cNvSpPr txBox="1">
            <a:spLocks noChangeArrowheads="1"/>
          </p:cNvSpPr>
          <p:nvPr/>
        </p:nvSpPr>
        <p:spPr bwMode="auto">
          <a:xfrm>
            <a:off x="5486400" y="1981200"/>
            <a:ext cx="381000" cy="244475"/>
          </a:xfrm>
          <a:prstGeom prst="rect">
            <a:avLst/>
          </a:prstGeom>
          <a:noFill/>
          <a:ln w="9525">
            <a:noFill/>
            <a:miter lim="800000"/>
            <a:headEnd/>
            <a:tailEnd/>
          </a:ln>
        </p:spPr>
        <p:txBody>
          <a:bodyPr>
            <a:spAutoFit/>
          </a:bodyPr>
          <a:lstStyle/>
          <a:p>
            <a:r>
              <a:rPr lang="en-US" sz="1000">
                <a:cs typeface="Arial" charset="0"/>
              </a:rPr>
              <a:t>no</a:t>
            </a:r>
          </a:p>
        </p:txBody>
      </p:sp>
      <p:sp>
        <p:nvSpPr>
          <p:cNvPr id="68623" name="TextBox 52"/>
          <p:cNvSpPr txBox="1">
            <a:spLocks noChangeArrowheads="1"/>
          </p:cNvSpPr>
          <p:nvPr/>
        </p:nvSpPr>
        <p:spPr bwMode="auto">
          <a:xfrm>
            <a:off x="5562600" y="3429000"/>
            <a:ext cx="457200" cy="244475"/>
          </a:xfrm>
          <a:prstGeom prst="rect">
            <a:avLst/>
          </a:prstGeom>
          <a:noFill/>
          <a:ln w="9525">
            <a:noFill/>
            <a:miter lim="800000"/>
            <a:headEnd/>
            <a:tailEnd/>
          </a:ln>
        </p:spPr>
        <p:txBody>
          <a:bodyPr>
            <a:spAutoFit/>
          </a:bodyPr>
          <a:lstStyle/>
          <a:p>
            <a:r>
              <a:rPr lang="en-US" sz="1000">
                <a:cs typeface="Arial" charset="0"/>
              </a:rPr>
              <a:t>yes</a:t>
            </a:r>
          </a:p>
        </p:txBody>
      </p:sp>
      <p:sp>
        <p:nvSpPr>
          <p:cNvPr id="72" name="Flowchart: Process 71"/>
          <p:cNvSpPr/>
          <p:nvPr/>
        </p:nvSpPr>
        <p:spPr>
          <a:xfrm>
            <a:off x="5181600" y="3962400"/>
            <a:ext cx="1219200" cy="8382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a:solidFill>
                  <a:srgbClr val="FFFFFF"/>
                </a:solidFill>
                <a:latin typeface="Arial" pitchFamily="-1" charset="0"/>
                <a:ea typeface="Arial" pitchFamily="-1" charset="0"/>
                <a:cs typeface="Arial" pitchFamily="-1" charset="0"/>
              </a:rPr>
              <a:t>MA asks patient if they smoke</a:t>
            </a:r>
          </a:p>
        </p:txBody>
      </p:sp>
      <p:cxnSp>
        <p:nvCxnSpPr>
          <p:cNvPr id="58" name="Straight Arrow Connector 57"/>
          <p:cNvCxnSpPr>
            <a:stCxn id="72" idx="2"/>
            <a:endCxn id="9" idx="0"/>
          </p:cNvCxnSpPr>
          <p:nvPr/>
        </p:nvCxnSpPr>
        <p:spPr>
          <a:xfrm rot="5400000">
            <a:off x="5486401" y="5105400"/>
            <a:ext cx="6096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endCxn id="31" idx="2"/>
          </p:cNvCxnSpPr>
          <p:nvPr/>
        </p:nvCxnSpPr>
        <p:spPr>
          <a:xfrm rot="5400000" flipH="1" flipV="1">
            <a:off x="5408613" y="1981200"/>
            <a:ext cx="763588"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14" idx="2"/>
            <a:endCxn id="72" idx="0"/>
          </p:cNvCxnSpPr>
          <p:nvPr/>
        </p:nvCxnSpPr>
        <p:spPr>
          <a:xfrm rot="5400000">
            <a:off x="5448301" y="3619500"/>
            <a:ext cx="685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Rounded Rectangle 22"/>
          <p:cNvSpPr/>
          <p:nvPr/>
        </p:nvSpPr>
        <p:spPr>
          <a:xfrm>
            <a:off x="7239000" y="5562600"/>
            <a:ext cx="1295400" cy="6096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a:solidFill>
                  <a:srgbClr val="FFFFFF"/>
                </a:solidFill>
                <a:latin typeface="Arial" pitchFamily="-1" charset="0"/>
                <a:ea typeface="Arial" pitchFamily="-1" charset="0"/>
                <a:cs typeface="Arial" pitchFamily="-1" charset="0"/>
              </a:rPr>
              <a:t>Smoking status </a:t>
            </a:r>
          </a:p>
          <a:p>
            <a:pPr algn="ctr">
              <a:defRPr/>
            </a:pPr>
            <a:r>
              <a:rPr lang="en-US" sz="1000">
                <a:solidFill>
                  <a:srgbClr val="FFFFFF"/>
                </a:solidFill>
                <a:latin typeface="Arial" pitchFamily="-1" charset="0"/>
                <a:ea typeface="Arial" pitchFamily="-1" charset="0"/>
                <a:cs typeface="Arial" pitchFamily="-1" charset="0"/>
              </a:rPr>
              <a:t>documented </a:t>
            </a:r>
          </a:p>
          <a:p>
            <a:pPr algn="ctr">
              <a:defRPr/>
            </a:pPr>
            <a:r>
              <a:rPr lang="en-US" sz="1000">
                <a:solidFill>
                  <a:srgbClr val="FFFFFF"/>
                </a:solidFill>
                <a:latin typeface="Arial" pitchFamily="-1" charset="0"/>
                <a:ea typeface="Arial" pitchFamily="-1" charset="0"/>
                <a:cs typeface="Arial" pitchFamily="-1" charset="0"/>
              </a:rPr>
              <a:t>in EHR</a:t>
            </a:r>
          </a:p>
        </p:txBody>
      </p:sp>
      <p:sp>
        <p:nvSpPr>
          <p:cNvPr id="31" name="Rounded Rectangle 30"/>
          <p:cNvSpPr/>
          <p:nvPr/>
        </p:nvSpPr>
        <p:spPr>
          <a:xfrm>
            <a:off x="5105400" y="990600"/>
            <a:ext cx="1371600" cy="6096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endParaRPr lang="en-US" sz="1000">
              <a:solidFill>
                <a:srgbClr val="FFFFFF"/>
              </a:solidFill>
              <a:latin typeface="Arial" charset="0"/>
              <a:ea typeface="ＭＳ Ｐゴシック" pitchFamily="-1" charset="-128"/>
              <a:cs typeface="Arial" charset="0"/>
            </a:endParaRPr>
          </a:p>
          <a:p>
            <a:pPr algn="ctr"/>
            <a:r>
              <a:rPr lang="en-US" sz="1000">
                <a:solidFill>
                  <a:srgbClr val="FFFFFF"/>
                </a:solidFill>
                <a:latin typeface="Arial" charset="0"/>
                <a:ea typeface="ＭＳ Ｐゴシック" pitchFamily="-1" charset="-128"/>
                <a:cs typeface="Arial" charset="0"/>
              </a:rPr>
              <a:t>Not required </a:t>
            </a:r>
          </a:p>
          <a:p>
            <a:pPr algn="ctr"/>
            <a:r>
              <a:rPr lang="en-US" sz="1000">
                <a:solidFill>
                  <a:srgbClr val="FFFFFF"/>
                </a:solidFill>
                <a:latin typeface="Arial" charset="0"/>
                <a:ea typeface="ＭＳ Ｐゴシック" pitchFamily="-1" charset="-128"/>
                <a:cs typeface="Arial" charset="0"/>
              </a:rPr>
              <a:t>to document </a:t>
            </a:r>
          </a:p>
          <a:p>
            <a:pPr algn="ctr"/>
            <a:r>
              <a:rPr lang="en-US" sz="1000">
                <a:solidFill>
                  <a:srgbClr val="FFFFFF"/>
                </a:solidFill>
                <a:latin typeface="Arial" charset="0"/>
                <a:ea typeface="ＭＳ Ｐゴシック" pitchFamily="-1" charset="-128"/>
                <a:cs typeface="Arial" charset="0"/>
              </a:rPr>
              <a:t>smoking status</a:t>
            </a:r>
          </a:p>
          <a:p>
            <a:pPr algn="ctr"/>
            <a:endParaRPr lang="en-US" sz="1000">
              <a:solidFill>
                <a:srgbClr val="FFFFFF"/>
              </a:solidFill>
              <a:latin typeface="Arial" charset="0"/>
              <a:ea typeface="ＭＳ Ｐゴシック" pitchFamily="-1" charset="-128"/>
              <a:cs typeface="Arial" charset="0"/>
            </a:endParaRPr>
          </a:p>
        </p:txBody>
      </p:sp>
      <p:sp>
        <p:nvSpPr>
          <p:cNvPr id="43" name="Rounded Rectangle 42"/>
          <p:cNvSpPr/>
          <p:nvPr/>
        </p:nvSpPr>
        <p:spPr>
          <a:xfrm>
            <a:off x="304800" y="990600"/>
            <a:ext cx="1371600" cy="6096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endParaRPr lang="en-US" sz="1000">
              <a:solidFill>
                <a:srgbClr val="FFFFFF"/>
              </a:solidFill>
              <a:latin typeface="Arial" charset="0"/>
              <a:ea typeface="ＭＳ Ｐゴシック" pitchFamily="-1" charset="-128"/>
              <a:cs typeface="Arial" charset="0"/>
            </a:endParaRPr>
          </a:p>
          <a:p>
            <a:pPr algn="ctr"/>
            <a:r>
              <a:rPr lang="en-US" sz="1000">
                <a:solidFill>
                  <a:srgbClr val="FFFFFF"/>
                </a:solidFill>
                <a:latin typeface="Arial" charset="0"/>
                <a:ea typeface="ＭＳ Ｐゴシック" pitchFamily="-1" charset="-128"/>
                <a:cs typeface="Arial" charset="0"/>
              </a:rPr>
              <a:t>MA rooms patient</a:t>
            </a:r>
          </a:p>
          <a:p>
            <a:pPr algn="ctr"/>
            <a:endParaRPr lang="en-US" sz="1000">
              <a:solidFill>
                <a:srgbClr val="FFFFFF"/>
              </a:solidFill>
              <a:latin typeface="Arial" charset="0"/>
              <a:ea typeface="ＭＳ Ｐゴシック" pitchFamily="-1" charset="-128"/>
              <a:cs typeface="Arial"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1"/>
          <p:cNvSpPr txBox="1">
            <a:spLocks noChangeArrowheads="1"/>
          </p:cNvSpPr>
          <p:nvPr/>
        </p:nvSpPr>
        <p:spPr bwMode="auto">
          <a:xfrm>
            <a:off x="685800" y="228600"/>
            <a:ext cx="7924800" cy="915988"/>
          </a:xfrm>
          <a:prstGeom prst="rect">
            <a:avLst/>
          </a:prstGeom>
          <a:noFill/>
          <a:ln w="9525">
            <a:noFill/>
            <a:miter lim="800000"/>
            <a:headEnd/>
            <a:tailEnd/>
          </a:ln>
        </p:spPr>
        <p:txBody>
          <a:bodyPr>
            <a:spAutoFit/>
          </a:bodyPr>
          <a:lstStyle/>
          <a:p>
            <a:pPr algn="ctr"/>
            <a:r>
              <a:rPr lang="en-US" b="1">
                <a:effectLst>
                  <a:outerShdw blurRad="38100" dist="38100" dir="2700000" algn="tl">
                    <a:srgbClr val="C0C0C0"/>
                  </a:outerShdw>
                </a:effectLst>
                <a:cs typeface="Arial" charset="0"/>
              </a:rPr>
              <a:t>Example flowchart: providing clinical summaries </a:t>
            </a:r>
          </a:p>
          <a:p>
            <a:pPr algn="ctr"/>
            <a:r>
              <a:rPr lang="en-US" b="1">
                <a:effectLst>
                  <a:outerShdw blurRad="38100" dist="38100" dir="2700000" algn="tl">
                    <a:srgbClr val="C0C0C0"/>
                  </a:outerShdw>
                </a:effectLst>
                <a:cs typeface="Arial" charset="0"/>
              </a:rPr>
              <a:t>at the conclusion of appointments</a:t>
            </a:r>
            <a:r>
              <a:rPr lang="en-US">
                <a:cs typeface="Arial" charset="0"/>
              </a:rPr>
              <a:t> </a:t>
            </a:r>
          </a:p>
          <a:p>
            <a:endParaRPr lang="en-US">
              <a:cs typeface="Arial" charset="0"/>
            </a:endParaRPr>
          </a:p>
        </p:txBody>
      </p:sp>
      <p:cxnSp>
        <p:nvCxnSpPr>
          <p:cNvPr id="17" name="Straight Arrow Connector 16"/>
          <p:cNvCxnSpPr>
            <a:stCxn id="40" idx="3"/>
            <a:endCxn id="76" idx="1"/>
          </p:cNvCxnSpPr>
          <p:nvPr/>
        </p:nvCxnSpPr>
        <p:spPr>
          <a:xfrm>
            <a:off x="1447800" y="15240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81" idx="2"/>
            <a:endCxn id="62" idx="0"/>
          </p:cNvCxnSpPr>
          <p:nvPr/>
        </p:nvCxnSpPr>
        <p:spPr>
          <a:xfrm rot="5400000">
            <a:off x="1790701" y="4533900"/>
            <a:ext cx="19050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0" name="Flowchart: Process 49"/>
          <p:cNvSpPr/>
          <p:nvPr/>
        </p:nvSpPr>
        <p:spPr>
          <a:xfrm>
            <a:off x="4343400" y="2667000"/>
            <a:ext cx="10668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a:solidFill>
                  <a:srgbClr val="FFFFFF"/>
                </a:solidFill>
                <a:latin typeface="Arial" pitchFamily="-1" charset="0"/>
                <a:ea typeface="Arial" pitchFamily="-1" charset="0"/>
                <a:cs typeface="Arial" pitchFamily="-1" charset="0"/>
              </a:rPr>
              <a:t>MA/nurse  performs task and documents appropriately</a:t>
            </a:r>
          </a:p>
        </p:txBody>
      </p:sp>
      <p:sp>
        <p:nvSpPr>
          <p:cNvPr id="76" name="Flowchart: Decision 75"/>
          <p:cNvSpPr/>
          <p:nvPr/>
        </p:nvSpPr>
        <p:spPr>
          <a:xfrm>
            <a:off x="1981200" y="1066800"/>
            <a:ext cx="1524000" cy="9144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en-US" sz="900">
                <a:solidFill>
                  <a:srgbClr val="FFFFFF"/>
                </a:solidFill>
                <a:latin typeface="Arial" charset="0"/>
                <a:ea typeface="ＭＳ Ｐゴシック" pitchFamily="-1" charset="-128"/>
                <a:cs typeface="Arial" charset="0"/>
              </a:rPr>
              <a:t>Does </a:t>
            </a:r>
          </a:p>
          <a:p>
            <a:pPr algn="ctr"/>
            <a:r>
              <a:rPr lang="en-US" sz="900">
                <a:solidFill>
                  <a:srgbClr val="FFFFFF"/>
                </a:solidFill>
                <a:latin typeface="Arial" charset="0"/>
                <a:ea typeface="ＭＳ Ｐゴシック" pitchFamily="-1" charset="-128"/>
                <a:cs typeface="Arial" charset="0"/>
              </a:rPr>
              <a:t>clinician finish </a:t>
            </a:r>
          </a:p>
          <a:p>
            <a:pPr algn="ctr"/>
            <a:r>
              <a:rPr lang="en-US" sz="900">
                <a:solidFill>
                  <a:srgbClr val="FFFFFF"/>
                </a:solidFill>
                <a:latin typeface="Arial" charset="0"/>
                <a:ea typeface="ＭＳ Ｐゴシック" pitchFamily="-1" charset="-128"/>
                <a:cs typeface="Arial" charset="0"/>
              </a:rPr>
              <a:t>documenting patient’s </a:t>
            </a:r>
          </a:p>
          <a:p>
            <a:pPr algn="ctr"/>
            <a:r>
              <a:rPr lang="en-US" sz="900">
                <a:solidFill>
                  <a:srgbClr val="FFFFFF"/>
                </a:solidFill>
                <a:latin typeface="Arial" charset="0"/>
                <a:ea typeface="ＭＳ Ｐゴシック" pitchFamily="-1" charset="-128"/>
                <a:cs typeface="Arial" charset="0"/>
              </a:rPr>
              <a:t>progress note?</a:t>
            </a:r>
          </a:p>
        </p:txBody>
      </p:sp>
      <p:sp>
        <p:nvSpPr>
          <p:cNvPr id="81" name="Flowchart: Process 80"/>
          <p:cNvSpPr/>
          <p:nvPr/>
        </p:nvSpPr>
        <p:spPr>
          <a:xfrm>
            <a:off x="2209800" y="2819400"/>
            <a:ext cx="10668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a:solidFill>
                  <a:srgbClr val="FFFFFF"/>
                </a:solidFill>
                <a:latin typeface="Arial" pitchFamily="-1" charset="0"/>
                <a:ea typeface="Arial" pitchFamily="-1" charset="0"/>
                <a:cs typeface="Arial" pitchFamily="-1" charset="0"/>
              </a:rPr>
              <a:t>Clinician finishes writing progress note within 3 business days</a:t>
            </a:r>
          </a:p>
        </p:txBody>
      </p:sp>
      <p:sp>
        <p:nvSpPr>
          <p:cNvPr id="70664" name="TextBox 42"/>
          <p:cNvSpPr txBox="1">
            <a:spLocks noChangeArrowheads="1"/>
          </p:cNvSpPr>
          <p:nvPr/>
        </p:nvSpPr>
        <p:spPr bwMode="auto">
          <a:xfrm>
            <a:off x="3505200" y="1295400"/>
            <a:ext cx="457200" cy="228600"/>
          </a:xfrm>
          <a:prstGeom prst="rect">
            <a:avLst/>
          </a:prstGeom>
          <a:noFill/>
          <a:ln w="9525">
            <a:noFill/>
            <a:miter lim="800000"/>
            <a:headEnd/>
            <a:tailEnd/>
          </a:ln>
        </p:spPr>
        <p:txBody>
          <a:bodyPr>
            <a:spAutoFit/>
          </a:bodyPr>
          <a:lstStyle/>
          <a:p>
            <a:r>
              <a:rPr lang="en-US" sz="900">
                <a:cs typeface="Arial" charset="0"/>
              </a:rPr>
              <a:t>yes</a:t>
            </a:r>
          </a:p>
        </p:txBody>
      </p:sp>
      <p:sp>
        <p:nvSpPr>
          <p:cNvPr id="40" name="Rounded Rectangle 39"/>
          <p:cNvSpPr/>
          <p:nvPr/>
        </p:nvSpPr>
        <p:spPr>
          <a:xfrm>
            <a:off x="304800" y="1219200"/>
            <a:ext cx="1143000" cy="6096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900">
                <a:solidFill>
                  <a:srgbClr val="FFFFFF"/>
                </a:solidFill>
                <a:latin typeface="Arial" pitchFamily="-1" charset="0"/>
                <a:ea typeface="Arial" pitchFamily="-1" charset="0"/>
                <a:cs typeface="Arial" pitchFamily="-1" charset="0"/>
              </a:rPr>
              <a:t>Clinician finishes </a:t>
            </a:r>
          </a:p>
          <a:p>
            <a:pPr algn="ctr">
              <a:defRPr/>
            </a:pPr>
            <a:r>
              <a:rPr lang="en-US" sz="900">
                <a:solidFill>
                  <a:srgbClr val="FFFFFF"/>
                </a:solidFill>
                <a:latin typeface="Arial" pitchFamily="-1" charset="0"/>
                <a:ea typeface="Arial" pitchFamily="-1" charset="0"/>
                <a:cs typeface="Arial" pitchFamily="-1" charset="0"/>
              </a:rPr>
              <a:t>visit with patient</a:t>
            </a:r>
          </a:p>
        </p:txBody>
      </p:sp>
      <p:cxnSp>
        <p:nvCxnSpPr>
          <p:cNvPr id="64" name="Straight Connector 63"/>
          <p:cNvCxnSpPr>
            <a:endCxn id="51" idx="3"/>
          </p:cNvCxnSpPr>
          <p:nvPr/>
        </p:nvCxnSpPr>
        <p:spPr>
          <a:xfrm>
            <a:off x="7391400" y="2667000"/>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59" name="Flowchart: Decision 58"/>
          <p:cNvSpPr/>
          <p:nvPr/>
        </p:nvSpPr>
        <p:spPr>
          <a:xfrm>
            <a:off x="4114800" y="1066800"/>
            <a:ext cx="1524000" cy="9144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900">
                <a:solidFill>
                  <a:srgbClr val="FFFFFF"/>
                </a:solidFill>
                <a:latin typeface="Arial" pitchFamily="-1" charset="0"/>
                <a:ea typeface="Arial" pitchFamily="-1" charset="0"/>
                <a:cs typeface="Arial" pitchFamily="-1" charset="0"/>
              </a:rPr>
              <a:t>Does patient </a:t>
            </a:r>
          </a:p>
          <a:p>
            <a:pPr algn="ctr">
              <a:defRPr/>
            </a:pPr>
            <a:r>
              <a:rPr lang="en-US" sz="900">
                <a:solidFill>
                  <a:srgbClr val="FFFFFF"/>
                </a:solidFill>
                <a:latin typeface="Arial" pitchFamily="-1" charset="0"/>
                <a:ea typeface="Arial" pitchFamily="-1" charset="0"/>
                <a:cs typeface="Arial" pitchFamily="-1" charset="0"/>
              </a:rPr>
              <a:t>require further  </a:t>
            </a:r>
          </a:p>
          <a:p>
            <a:pPr algn="ctr">
              <a:defRPr/>
            </a:pPr>
            <a:r>
              <a:rPr lang="en-US" sz="900">
                <a:solidFill>
                  <a:srgbClr val="FFFFFF"/>
                </a:solidFill>
                <a:latin typeface="Arial" pitchFamily="-1" charset="0"/>
                <a:ea typeface="Arial" pitchFamily="-1" charset="0"/>
                <a:cs typeface="Arial" pitchFamily="-1" charset="0"/>
              </a:rPr>
              <a:t>procedures from </a:t>
            </a:r>
          </a:p>
          <a:p>
            <a:pPr algn="ctr">
              <a:defRPr/>
            </a:pPr>
            <a:r>
              <a:rPr lang="en-US" sz="900">
                <a:solidFill>
                  <a:srgbClr val="FFFFFF"/>
                </a:solidFill>
                <a:latin typeface="Arial" pitchFamily="-1" charset="0"/>
                <a:ea typeface="Arial" pitchFamily="-1" charset="0"/>
                <a:cs typeface="Arial" pitchFamily="-1" charset="0"/>
              </a:rPr>
              <a:t>MA/nurse?</a:t>
            </a:r>
          </a:p>
        </p:txBody>
      </p:sp>
      <p:cxnSp>
        <p:nvCxnSpPr>
          <p:cNvPr id="61" name="Straight Arrow Connector 60"/>
          <p:cNvCxnSpPr>
            <a:stCxn id="76" idx="3"/>
            <a:endCxn id="59" idx="1"/>
          </p:cNvCxnSpPr>
          <p:nvPr/>
        </p:nvCxnSpPr>
        <p:spPr>
          <a:xfrm>
            <a:off x="3505200" y="1524000"/>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2" name="Flowchart: Process 61"/>
          <p:cNvSpPr/>
          <p:nvPr/>
        </p:nvSpPr>
        <p:spPr>
          <a:xfrm>
            <a:off x="2209800" y="5486400"/>
            <a:ext cx="10668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a:solidFill>
                  <a:srgbClr val="FFFFFF"/>
                </a:solidFill>
                <a:latin typeface="Arial" pitchFamily="-1" charset="0"/>
                <a:ea typeface="Arial" pitchFamily="-1" charset="0"/>
                <a:cs typeface="Arial" pitchFamily="-1" charset="0"/>
              </a:rPr>
              <a:t>Clinician informs MA/nurse that note is complete</a:t>
            </a:r>
          </a:p>
        </p:txBody>
      </p:sp>
      <p:sp>
        <p:nvSpPr>
          <p:cNvPr id="63" name="Flowchart: Process 62"/>
          <p:cNvSpPr/>
          <p:nvPr/>
        </p:nvSpPr>
        <p:spPr>
          <a:xfrm>
            <a:off x="6172200" y="1143000"/>
            <a:ext cx="10668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a:solidFill>
                  <a:srgbClr val="FFFFFF"/>
                </a:solidFill>
                <a:latin typeface="Arial" pitchFamily="-1" charset="0"/>
                <a:ea typeface="Arial" pitchFamily="-1" charset="0"/>
                <a:cs typeface="Arial" pitchFamily="-1" charset="0"/>
              </a:rPr>
              <a:t>MA/nurse prints out clinical summary</a:t>
            </a:r>
          </a:p>
        </p:txBody>
      </p:sp>
      <p:sp>
        <p:nvSpPr>
          <p:cNvPr id="69" name="Flowchart: Process 68"/>
          <p:cNvSpPr/>
          <p:nvPr/>
        </p:nvSpPr>
        <p:spPr>
          <a:xfrm>
            <a:off x="7620000" y="1143000"/>
            <a:ext cx="10668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a:solidFill>
                  <a:srgbClr val="FFFFFF"/>
                </a:solidFill>
                <a:latin typeface="Arial" pitchFamily="-1" charset="0"/>
                <a:ea typeface="Arial" pitchFamily="-1" charset="0"/>
                <a:cs typeface="Arial" pitchFamily="-1" charset="0"/>
              </a:rPr>
              <a:t>MA/nurse hands clinical summary to patient</a:t>
            </a:r>
          </a:p>
        </p:txBody>
      </p:sp>
      <p:sp>
        <p:nvSpPr>
          <p:cNvPr id="92" name="Rounded Rectangle 91"/>
          <p:cNvSpPr/>
          <p:nvPr/>
        </p:nvSpPr>
        <p:spPr>
          <a:xfrm>
            <a:off x="7543800" y="2438400"/>
            <a:ext cx="1219200" cy="6096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900">
                <a:solidFill>
                  <a:srgbClr val="FFFFFF"/>
                </a:solidFill>
                <a:latin typeface="Arial" pitchFamily="-1" charset="0"/>
                <a:ea typeface="Arial" pitchFamily="-1" charset="0"/>
                <a:cs typeface="Arial" pitchFamily="-1" charset="0"/>
              </a:rPr>
              <a:t>Patient receives </a:t>
            </a:r>
          </a:p>
          <a:p>
            <a:pPr algn="ctr">
              <a:defRPr/>
            </a:pPr>
            <a:r>
              <a:rPr lang="en-US" sz="900">
                <a:solidFill>
                  <a:srgbClr val="FFFFFF"/>
                </a:solidFill>
                <a:latin typeface="Arial" pitchFamily="-1" charset="0"/>
                <a:ea typeface="Arial" pitchFamily="-1" charset="0"/>
                <a:cs typeface="Arial" pitchFamily="-1" charset="0"/>
              </a:rPr>
              <a:t>summary</a:t>
            </a:r>
          </a:p>
        </p:txBody>
      </p:sp>
      <p:cxnSp>
        <p:nvCxnSpPr>
          <p:cNvPr id="106" name="Straight Arrow Connector 105"/>
          <p:cNvCxnSpPr>
            <a:stCxn id="76" idx="2"/>
            <a:endCxn id="81" idx="0"/>
          </p:cNvCxnSpPr>
          <p:nvPr/>
        </p:nvCxnSpPr>
        <p:spPr>
          <a:xfrm rot="5400000">
            <a:off x="2324101" y="2400300"/>
            <a:ext cx="8382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1" name="Straight Arrow Connector 110"/>
          <p:cNvCxnSpPr>
            <a:stCxn id="59" idx="3"/>
            <a:endCxn id="63" idx="1"/>
          </p:cNvCxnSpPr>
          <p:nvPr/>
        </p:nvCxnSpPr>
        <p:spPr>
          <a:xfrm>
            <a:off x="5638800" y="15240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a:stCxn id="63" idx="3"/>
            <a:endCxn id="69" idx="1"/>
          </p:cNvCxnSpPr>
          <p:nvPr/>
        </p:nvCxnSpPr>
        <p:spPr>
          <a:xfrm>
            <a:off x="7239000" y="15240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5" name="Straight Arrow Connector 114"/>
          <p:cNvCxnSpPr>
            <a:stCxn id="69" idx="2"/>
            <a:endCxn id="92" idx="0"/>
          </p:cNvCxnSpPr>
          <p:nvPr/>
        </p:nvCxnSpPr>
        <p:spPr>
          <a:xfrm rot="5400000">
            <a:off x="7886701" y="2171700"/>
            <a:ext cx="5334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0" name="Flowchart: Process 119"/>
          <p:cNvSpPr/>
          <p:nvPr/>
        </p:nvSpPr>
        <p:spPr>
          <a:xfrm>
            <a:off x="5867400" y="4343400"/>
            <a:ext cx="10668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a:solidFill>
                  <a:srgbClr val="FFFFFF"/>
                </a:solidFill>
                <a:latin typeface="Arial" pitchFamily="-1" charset="0"/>
                <a:ea typeface="Arial" pitchFamily="-1" charset="0"/>
                <a:cs typeface="Arial" pitchFamily="-1" charset="0"/>
              </a:rPr>
              <a:t>MA/nurse mails clinical summary to patient</a:t>
            </a:r>
          </a:p>
        </p:txBody>
      </p:sp>
      <p:cxnSp>
        <p:nvCxnSpPr>
          <p:cNvPr id="123" name="Straight Arrow Connector 122"/>
          <p:cNvCxnSpPr>
            <a:stCxn id="62" idx="3"/>
            <a:endCxn id="156" idx="1"/>
          </p:cNvCxnSpPr>
          <p:nvPr/>
        </p:nvCxnSpPr>
        <p:spPr>
          <a:xfrm>
            <a:off x="3276600" y="58674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a:stCxn id="59" idx="2"/>
            <a:endCxn id="50" idx="0"/>
          </p:cNvCxnSpPr>
          <p:nvPr/>
        </p:nvCxnSpPr>
        <p:spPr>
          <a:xfrm rot="5400000">
            <a:off x="4533901" y="2324100"/>
            <a:ext cx="685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6" name="Shape 145"/>
          <p:cNvCxnSpPr>
            <a:stCxn id="50" idx="3"/>
            <a:endCxn id="63" idx="2"/>
          </p:cNvCxnSpPr>
          <p:nvPr/>
        </p:nvCxnSpPr>
        <p:spPr>
          <a:xfrm flipV="1">
            <a:off x="5410200" y="1905000"/>
            <a:ext cx="1295400" cy="11430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156" name="Flowchart: Decision 155"/>
          <p:cNvSpPr/>
          <p:nvPr/>
        </p:nvSpPr>
        <p:spPr>
          <a:xfrm>
            <a:off x="3810000" y="5410200"/>
            <a:ext cx="1524000" cy="9144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900">
                <a:solidFill>
                  <a:srgbClr val="FFFFFF"/>
                </a:solidFill>
                <a:latin typeface="Arial" pitchFamily="-1" charset="0"/>
                <a:ea typeface="Arial" pitchFamily="-1" charset="0"/>
                <a:cs typeface="Arial" pitchFamily="-1" charset="0"/>
              </a:rPr>
              <a:t>How does </a:t>
            </a:r>
          </a:p>
          <a:p>
            <a:pPr algn="ctr">
              <a:defRPr/>
            </a:pPr>
            <a:r>
              <a:rPr lang="en-US" sz="900">
                <a:solidFill>
                  <a:srgbClr val="FFFFFF"/>
                </a:solidFill>
                <a:latin typeface="Arial" pitchFamily="-1" charset="0"/>
                <a:ea typeface="Arial" pitchFamily="-1" charset="0"/>
                <a:cs typeface="Arial" pitchFamily="-1" charset="0"/>
              </a:rPr>
              <a:t>patient receive clinical </a:t>
            </a:r>
          </a:p>
          <a:p>
            <a:pPr algn="ctr">
              <a:defRPr/>
            </a:pPr>
            <a:r>
              <a:rPr lang="en-US" sz="900">
                <a:solidFill>
                  <a:srgbClr val="FFFFFF"/>
                </a:solidFill>
                <a:latin typeface="Arial" pitchFamily="-1" charset="0"/>
                <a:ea typeface="Arial" pitchFamily="-1" charset="0"/>
                <a:cs typeface="Arial" pitchFamily="-1" charset="0"/>
              </a:rPr>
              <a:t>summary?</a:t>
            </a:r>
          </a:p>
        </p:txBody>
      </p:sp>
      <p:sp>
        <p:nvSpPr>
          <p:cNvPr id="159" name="Flowchart: Process 158"/>
          <p:cNvSpPr/>
          <p:nvPr/>
        </p:nvSpPr>
        <p:spPr>
          <a:xfrm>
            <a:off x="4038600" y="4343400"/>
            <a:ext cx="10668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a:solidFill>
                  <a:srgbClr val="FFFFFF"/>
                </a:solidFill>
                <a:latin typeface="Arial" pitchFamily="-1" charset="0"/>
                <a:ea typeface="Arial" pitchFamily="-1" charset="0"/>
                <a:cs typeface="Arial" pitchFamily="-1" charset="0"/>
              </a:rPr>
              <a:t>MA/nurse prints out clinical summary</a:t>
            </a:r>
          </a:p>
        </p:txBody>
      </p:sp>
      <p:sp>
        <p:nvSpPr>
          <p:cNvPr id="160" name="Flowchart: Process 159"/>
          <p:cNvSpPr/>
          <p:nvPr/>
        </p:nvSpPr>
        <p:spPr>
          <a:xfrm>
            <a:off x="6172200" y="5486400"/>
            <a:ext cx="10668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a:solidFill>
                  <a:srgbClr val="FFFFFF"/>
                </a:solidFill>
                <a:latin typeface="Arial" pitchFamily="-1" charset="0"/>
                <a:ea typeface="Arial" pitchFamily="-1" charset="0"/>
                <a:cs typeface="Arial" pitchFamily="-1" charset="0"/>
              </a:rPr>
              <a:t>MA/nurse sends clinical summary via secure patient portal</a:t>
            </a:r>
          </a:p>
        </p:txBody>
      </p:sp>
      <p:cxnSp>
        <p:nvCxnSpPr>
          <p:cNvPr id="162" name="Straight Arrow Connector 161"/>
          <p:cNvCxnSpPr>
            <a:stCxn id="156" idx="0"/>
            <a:endCxn id="159" idx="2"/>
          </p:cNvCxnSpPr>
          <p:nvPr/>
        </p:nvCxnSpPr>
        <p:spPr>
          <a:xfrm rot="5400000" flipH="1" flipV="1">
            <a:off x="4419601" y="5257800"/>
            <a:ext cx="304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5" name="Straight Arrow Connector 164"/>
          <p:cNvCxnSpPr>
            <a:stCxn id="156" idx="3"/>
            <a:endCxn id="160" idx="1"/>
          </p:cNvCxnSpPr>
          <p:nvPr/>
        </p:nvCxnSpPr>
        <p:spPr>
          <a:xfrm>
            <a:off x="5334000" y="58674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a:stCxn id="159" idx="3"/>
            <a:endCxn id="120" idx="1"/>
          </p:cNvCxnSpPr>
          <p:nvPr/>
        </p:nvCxnSpPr>
        <p:spPr>
          <a:xfrm>
            <a:off x="5105400" y="47244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0" name="Shape 169"/>
          <p:cNvCxnSpPr>
            <a:stCxn id="160" idx="3"/>
            <a:endCxn id="92" idx="2"/>
          </p:cNvCxnSpPr>
          <p:nvPr/>
        </p:nvCxnSpPr>
        <p:spPr>
          <a:xfrm flipV="1">
            <a:off x="7239000" y="3048000"/>
            <a:ext cx="914400" cy="28194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2" name="Straight Arrow Connector 171"/>
          <p:cNvCxnSpPr>
            <a:stCxn id="120" idx="3"/>
          </p:cNvCxnSpPr>
          <p:nvPr/>
        </p:nvCxnSpPr>
        <p:spPr>
          <a:xfrm>
            <a:off x="6934200" y="4724400"/>
            <a:ext cx="1219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0689" name="TextBox 42"/>
          <p:cNvSpPr txBox="1">
            <a:spLocks noChangeArrowheads="1"/>
          </p:cNvSpPr>
          <p:nvPr/>
        </p:nvSpPr>
        <p:spPr bwMode="auto">
          <a:xfrm>
            <a:off x="2438400" y="2209800"/>
            <a:ext cx="457200" cy="228600"/>
          </a:xfrm>
          <a:prstGeom prst="rect">
            <a:avLst/>
          </a:prstGeom>
          <a:noFill/>
          <a:ln w="9525">
            <a:noFill/>
            <a:miter lim="800000"/>
            <a:headEnd/>
            <a:tailEnd/>
          </a:ln>
        </p:spPr>
        <p:txBody>
          <a:bodyPr>
            <a:spAutoFit/>
          </a:bodyPr>
          <a:lstStyle/>
          <a:p>
            <a:r>
              <a:rPr lang="en-US" sz="900">
                <a:cs typeface="Arial" charset="0"/>
              </a:rPr>
              <a:t>no</a:t>
            </a:r>
          </a:p>
        </p:txBody>
      </p:sp>
      <p:sp>
        <p:nvSpPr>
          <p:cNvPr id="70690" name="TextBox 42"/>
          <p:cNvSpPr txBox="1">
            <a:spLocks noChangeArrowheads="1"/>
          </p:cNvSpPr>
          <p:nvPr/>
        </p:nvSpPr>
        <p:spPr bwMode="auto">
          <a:xfrm>
            <a:off x="4419600" y="2133600"/>
            <a:ext cx="457200" cy="228600"/>
          </a:xfrm>
          <a:prstGeom prst="rect">
            <a:avLst/>
          </a:prstGeom>
          <a:noFill/>
          <a:ln w="9525">
            <a:noFill/>
            <a:miter lim="800000"/>
            <a:headEnd/>
            <a:tailEnd/>
          </a:ln>
        </p:spPr>
        <p:txBody>
          <a:bodyPr>
            <a:spAutoFit/>
          </a:bodyPr>
          <a:lstStyle/>
          <a:p>
            <a:r>
              <a:rPr lang="en-US" sz="900">
                <a:cs typeface="Arial" charset="0"/>
              </a:rPr>
              <a:t>yes</a:t>
            </a:r>
          </a:p>
        </p:txBody>
      </p:sp>
      <p:sp>
        <p:nvSpPr>
          <p:cNvPr id="70691" name="TextBox 42"/>
          <p:cNvSpPr txBox="1">
            <a:spLocks noChangeArrowheads="1"/>
          </p:cNvSpPr>
          <p:nvPr/>
        </p:nvSpPr>
        <p:spPr bwMode="auto">
          <a:xfrm>
            <a:off x="5638800" y="1295400"/>
            <a:ext cx="457200" cy="228600"/>
          </a:xfrm>
          <a:prstGeom prst="rect">
            <a:avLst/>
          </a:prstGeom>
          <a:noFill/>
          <a:ln w="9525">
            <a:noFill/>
            <a:miter lim="800000"/>
            <a:headEnd/>
            <a:tailEnd/>
          </a:ln>
        </p:spPr>
        <p:txBody>
          <a:bodyPr>
            <a:spAutoFit/>
          </a:bodyPr>
          <a:lstStyle/>
          <a:p>
            <a:r>
              <a:rPr lang="en-US" sz="900">
                <a:cs typeface="Arial" charset="0"/>
              </a:rPr>
              <a:t>no</a:t>
            </a:r>
          </a:p>
        </p:txBody>
      </p:sp>
      <p:sp>
        <p:nvSpPr>
          <p:cNvPr id="70692" name="TextBox 42"/>
          <p:cNvSpPr txBox="1">
            <a:spLocks noChangeArrowheads="1"/>
          </p:cNvSpPr>
          <p:nvPr/>
        </p:nvSpPr>
        <p:spPr bwMode="auto">
          <a:xfrm>
            <a:off x="5257800" y="5638800"/>
            <a:ext cx="990600" cy="228600"/>
          </a:xfrm>
          <a:prstGeom prst="rect">
            <a:avLst/>
          </a:prstGeom>
          <a:noFill/>
          <a:ln w="9525">
            <a:noFill/>
            <a:miter lim="800000"/>
            <a:headEnd/>
            <a:tailEnd/>
          </a:ln>
        </p:spPr>
        <p:txBody>
          <a:bodyPr>
            <a:spAutoFit/>
          </a:bodyPr>
          <a:lstStyle/>
          <a:p>
            <a:r>
              <a:rPr lang="en-US" sz="900">
                <a:cs typeface="Arial" charset="0"/>
              </a:rPr>
              <a:t>electronically</a:t>
            </a:r>
          </a:p>
        </p:txBody>
      </p:sp>
      <p:sp>
        <p:nvSpPr>
          <p:cNvPr id="70693" name="TextBox 42"/>
          <p:cNvSpPr txBox="1">
            <a:spLocks noChangeArrowheads="1"/>
          </p:cNvSpPr>
          <p:nvPr/>
        </p:nvSpPr>
        <p:spPr bwMode="auto">
          <a:xfrm>
            <a:off x="4114800" y="5181600"/>
            <a:ext cx="457200" cy="228600"/>
          </a:xfrm>
          <a:prstGeom prst="rect">
            <a:avLst/>
          </a:prstGeom>
          <a:noFill/>
          <a:ln w="9525">
            <a:noFill/>
            <a:miter lim="800000"/>
            <a:headEnd/>
            <a:tailEnd/>
          </a:ln>
        </p:spPr>
        <p:txBody>
          <a:bodyPr>
            <a:spAutoFit/>
          </a:bodyPr>
          <a:lstStyle/>
          <a:p>
            <a:r>
              <a:rPr lang="en-US" sz="900">
                <a:cs typeface="Arial" charset="0"/>
              </a:rPr>
              <a:t>mail</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1"/>
          <p:cNvSpPr txBox="1">
            <a:spLocks noChangeArrowheads="1"/>
          </p:cNvSpPr>
          <p:nvPr/>
        </p:nvSpPr>
        <p:spPr bwMode="auto">
          <a:xfrm>
            <a:off x="762000" y="152400"/>
            <a:ext cx="7924800" cy="641350"/>
          </a:xfrm>
          <a:prstGeom prst="rect">
            <a:avLst/>
          </a:prstGeom>
          <a:noFill/>
          <a:ln w="9525">
            <a:noFill/>
            <a:miter lim="800000"/>
            <a:headEnd/>
            <a:tailEnd/>
          </a:ln>
        </p:spPr>
        <p:txBody>
          <a:bodyPr>
            <a:spAutoFit/>
          </a:bodyPr>
          <a:lstStyle/>
          <a:p>
            <a:pPr algn="ctr"/>
            <a:r>
              <a:rPr lang="en-US" b="1">
                <a:effectLst>
                  <a:outerShdw blurRad="38100" dist="38100" dir="2700000" algn="tl">
                    <a:srgbClr val="C0C0C0"/>
                  </a:outerShdw>
                </a:effectLst>
                <a:cs typeface="Arial" charset="0"/>
              </a:rPr>
              <a:t>Example flowchart: reporting on clinical quality measures to CMS </a:t>
            </a:r>
          </a:p>
          <a:p>
            <a:pPr algn="ctr"/>
            <a:r>
              <a:rPr lang="en-US" b="1">
                <a:effectLst>
                  <a:outerShdw blurRad="38100" dist="38100" dir="2700000" algn="tl">
                    <a:srgbClr val="C0C0C0"/>
                  </a:outerShdw>
                </a:effectLst>
                <a:cs typeface="Arial" charset="0"/>
              </a:rPr>
              <a:t>(example: % of diabetes patients with A1c&gt;9)</a:t>
            </a:r>
            <a:endParaRPr lang="en-US">
              <a:cs typeface="Arial" charset="0"/>
            </a:endParaRPr>
          </a:p>
        </p:txBody>
      </p:sp>
      <p:sp>
        <p:nvSpPr>
          <p:cNvPr id="6" name="Flowchart: Process 5"/>
          <p:cNvSpPr/>
          <p:nvPr/>
        </p:nvSpPr>
        <p:spPr>
          <a:xfrm>
            <a:off x="4038600" y="2057400"/>
            <a:ext cx="914400" cy="8382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Data manager opens registry or data reporting program </a:t>
            </a:r>
          </a:p>
        </p:txBody>
      </p:sp>
      <p:sp>
        <p:nvSpPr>
          <p:cNvPr id="10" name="Flowchart: Process 9"/>
          <p:cNvSpPr/>
          <p:nvPr/>
        </p:nvSpPr>
        <p:spPr>
          <a:xfrm>
            <a:off x="7543800" y="3581400"/>
            <a:ext cx="990600"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Data manager inputs numerator and denominator into excel spreadsheet</a:t>
            </a:r>
          </a:p>
        </p:txBody>
      </p:sp>
      <p:cxnSp>
        <p:nvCxnSpPr>
          <p:cNvPr id="26" name="Straight Arrow Connector 25"/>
          <p:cNvCxnSpPr>
            <a:stCxn id="36" idx="2"/>
            <a:endCxn id="49" idx="0"/>
          </p:cNvCxnSpPr>
          <p:nvPr/>
        </p:nvCxnSpPr>
        <p:spPr>
          <a:xfrm rot="5400000">
            <a:off x="6134101" y="2324100"/>
            <a:ext cx="3810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48" idx="3"/>
            <a:endCxn id="40" idx="1"/>
          </p:cNvCxnSpPr>
          <p:nvPr/>
        </p:nvCxnSpPr>
        <p:spPr>
          <a:xfrm>
            <a:off x="1295400" y="24765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2711" name="TextBox 43"/>
          <p:cNvSpPr txBox="1">
            <a:spLocks noChangeArrowheads="1"/>
          </p:cNvSpPr>
          <p:nvPr/>
        </p:nvSpPr>
        <p:spPr bwMode="auto">
          <a:xfrm>
            <a:off x="6477000" y="685800"/>
            <a:ext cx="381000" cy="198438"/>
          </a:xfrm>
          <a:prstGeom prst="rect">
            <a:avLst/>
          </a:prstGeom>
          <a:noFill/>
          <a:ln w="9525">
            <a:noFill/>
            <a:miter lim="800000"/>
            <a:headEnd/>
            <a:tailEnd/>
          </a:ln>
        </p:spPr>
        <p:txBody>
          <a:bodyPr>
            <a:spAutoFit/>
          </a:bodyPr>
          <a:lstStyle/>
          <a:p>
            <a:r>
              <a:rPr lang="en-US" sz="700">
                <a:cs typeface="Arial" charset="0"/>
              </a:rPr>
              <a:t>no</a:t>
            </a:r>
          </a:p>
        </p:txBody>
      </p:sp>
      <p:sp>
        <p:nvSpPr>
          <p:cNvPr id="48" name="Flowchart: Decision 47"/>
          <p:cNvSpPr/>
          <p:nvPr/>
        </p:nvSpPr>
        <p:spPr>
          <a:xfrm>
            <a:off x="152400" y="2133600"/>
            <a:ext cx="1143000" cy="6858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700">
                <a:solidFill>
                  <a:srgbClr val="FFFFFF"/>
                </a:solidFill>
                <a:latin typeface="Arial" pitchFamily="-1" charset="0"/>
                <a:ea typeface="Arial" pitchFamily="-1" charset="0"/>
                <a:cs typeface="Arial" pitchFamily="-1" charset="0"/>
              </a:rPr>
              <a:t>Does your </a:t>
            </a:r>
          </a:p>
          <a:p>
            <a:pPr algn="ctr">
              <a:defRPr/>
            </a:pPr>
            <a:r>
              <a:rPr lang="en-US" sz="700">
                <a:solidFill>
                  <a:srgbClr val="FFFFFF"/>
                </a:solidFill>
                <a:latin typeface="Arial" pitchFamily="-1" charset="0"/>
                <a:ea typeface="Arial" pitchFamily="-1" charset="0"/>
                <a:cs typeface="Arial" pitchFamily="-1" charset="0"/>
              </a:rPr>
              <a:t>practice have a</a:t>
            </a:r>
          </a:p>
          <a:p>
            <a:pPr algn="ctr">
              <a:defRPr/>
            </a:pPr>
            <a:r>
              <a:rPr lang="en-US" sz="700">
                <a:solidFill>
                  <a:srgbClr val="FFFFFF"/>
                </a:solidFill>
                <a:latin typeface="Arial" pitchFamily="-1" charset="0"/>
                <a:ea typeface="Arial" pitchFamily="-1" charset="0"/>
                <a:cs typeface="Arial" pitchFamily="-1" charset="0"/>
              </a:rPr>
              <a:t>registry?</a:t>
            </a:r>
          </a:p>
        </p:txBody>
      </p:sp>
      <p:sp>
        <p:nvSpPr>
          <p:cNvPr id="72713" name="TextBox 52"/>
          <p:cNvSpPr txBox="1">
            <a:spLocks noChangeArrowheads="1"/>
          </p:cNvSpPr>
          <p:nvPr/>
        </p:nvSpPr>
        <p:spPr bwMode="auto">
          <a:xfrm>
            <a:off x="6324600" y="1981200"/>
            <a:ext cx="457200" cy="198438"/>
          </a:xfrm>
          <a:prstGeom prst="rect">
            <a:avLst/>
          </a:prstGeom>
          <a:noFill/>
          <a:ln w="9525">
            <a:noFill/>
            <a:miter lim="800000"/>
            <a:headEnd/>
            <a:tailEnd/>
          </a:ln>
        </p:spPr>
        <p:txBody>
          <a:bodyPr>
            <a:spAutoFit/>
          </a:bodyPr>
          <a:lstStyle/>
          <a:p>
            <a:r>
              <a:rPr lang="en-US" sz="700">
                <a:cs typeface="Arial" charset="0"/>
              </a:rPr>
              <a:t>yes</a:t>
            </a:r>
          </a:p>
        </p:txBody>
      </p:sp>
      <p:sp>
        <p:nvSpPr>
          <p:cNvPr id="36" name="Flowchart: Decision 35"/>
          <p:cNvSpPr/>
          <p:nvPr/>
        </p:nvSpPr>
        <p:spPr>
          <a:xfrm>
            <a:off x="5638800" y="1371600"/>
            <a:ext cx="1371600" cy="7620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700">
                <a:solidFill>
                  <a:srgbClr val="FFFFFF"/>
                </a:solidFill>
                <a:latin typeface="Arial" pitchFamily="-1" charset="0"/>
                <a:ea typeface="Arial" pitchFamily="-1" charset="0"/>
                <a:cs typeface="Arial" pitchFamily="-1" charset="0"/>
              </a:rPr>
              <a:t>Are reports pre-made?</a:t>
            </a:r>
          </a:p>
        </p:txBody>
      </p:sp>
      <p:sp>
        <p:nvSpPr>
          <p:cNvPr id="43" name="Flowchart: Process 42"/>
          <p:cNvSpPr/>
          <p:nvPr/>
        </p:nvSpPr>
        <p:spPr>
          <a:xfrm>
            <a:off x="7467600" y="4800600"/>
            <a:ext cx="1143000" cy="914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Data manager calculates % by dividing numerator by the denominator</a:t>
            </a:r>
          </a:p>
          <a:p>
            <a:pPr algn="ctr">
              <a:defRPr/>
            </a:pPr>
            <a:r>
              <a:rPr lang="en-US" sz="700">
                <a:solidFill>
                  <a:srgbClr val="FFFFFF"/>
                </a:solidFill>
                <a:latin typeface="Arial" pitchFamily="-1" charset="0"/>
                <a:ea typeface="Arial" pitchFamily="-1" charset="0"/>
                <a:cs typeface="Arial" pitchFamily="-1" charset="0"/>
              </a:rPr>
              <a:t>(%DM  pts with A1c&gt;9=#DM pts with A1c&gt;9/# DM pts)</a:t>
            </a:r>
          </a:p>
        </p:txBody>
      </p:sp>
      <p:sp>
        <p:nvSpPr>
          <p:cNvPr id="44" name="Flowchart: Process 43"/>
          <p:cNvSpPr/>
          <p:nvPr/>
        </p:nvSpPr>
        <p:spPr>
          <a:xfrm>
            <a:off x="7543800" y="1905000"/>
            <a:ext cx="990600" cy="8382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Data manager  queries number of patients in numerator (numerator=# of DM patients with A1c&gt;9)</a:t>
            </a:r>
          </a:p>
        </p:txBody>
      </p:sp>
      <p:sp>
        <p:nvSpPr>
          <p:cNvPr id="45" name="Flowchart: Process 44"/>
          <p:cNvSpPr/>
          <p:nvPr/>
        </p:nvSpPr>
        <p:spPr>
          <a:xfrm>
            <a:off x="7543800" y="762000"/>
            <a:ext cx="990600" cy="8382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Data manager  queries number of patients in denominator (denominator=# diabetes patients)</a:t>
            </a:r>
          </a:p>
        </p:txBody>
      </p:sp>
      <p:sp>
        <p:nvSpPr>
          <p:cNvPr id="47" name="Flowchart: Process 46"/>
          <p:cNvSpPr/>
          <p:nvPr/>
        </p:nvSpPr>
        <p:spPr>
          <a:xfrm>
            <a:off x="5867400" y="3581400"/>
            <a:ext cx="914400"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Data manager finds numerator  and denominator from report</a:t>
            </a:r>
          </a:p>
        </p:txBody>
      </p:sp>
      <p:sp>
        <p:nvSpPr>
          <p:cNvPr id="49" name="Flowchart: Process 48"/>
          <p:cNvSpPr/>
          <p:nvPr/>
        </p:nvSpPr>
        <p:spPr>
          <a:xfrm>
            <a:off x="5867400" y="2514600"/>
            <a:ext cx="914400" cy="685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Data manager generates pre-made report</a:t>
            </a:r>
          </a:p>
        </p:txBody>
      </p:sp>
      <p:cxnSp>
        <p:nvCxnSpPr>
          <p:cNvPr id="51" name="Straight Arrow Connector 50"/>
          <p:cNvCxnSpPr>
            <a:stCxn id="49" idx="2"/>
            <a:endCxn id="47" idx="0"/>
          </p:cNvCxnSpPr>
          <p:nvPr/>
        </p:nvCxnSpPr>
        <p:spPr>
          <a:xfrm rot="5400000">
            <a:off x="6134101" y="3390900"/>
            <a:ext cx="3810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45" idx="2"/>
            <a:endCxn id="44" idx="0"/>
          </p:cNvCxnSpPr>
          <p:nvPr/>
        </p:nvCxnSpPr>
        <p:spPr>
          <a:xfrm rot="5400000">
            <a:off x="7886701" y="1752600"/>
            <a:ext cx="304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44" idx="2"/>
            <a:endCxn id="10" idx="0"/>
          </p:cNvCxnSpPr>
          <p:nvPr/>
        </p:nvCxnSpPr>
        <p:spPr>
          <a:xfrm rot="5400000">
            <a:off x="7620001" y="3162300"/>
            <a:ext cx="8382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43" idx="2"/>
            <a:endCxn id="37" idx="0"/>
          </p:cNvCxnSpPr>
          <p:nvPr/>
        </p:nvCxnSpPr>
        <p:spPr>
          <a:xfrm rot="5400000">
            <a:off x="7848601" y="5905500"/>
            <a:ext cx="3810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2724" name="TextBox 52"/>
          <p:cNvSpPr txBox="1">
            <a:spLocks noChangeArrowheads="1"/>
          </p:cNvSpPr>
          <p:nvPr/>
        </p:nvSpPr>
        <p:spPr bwMode="auto">
          <a:xfrm>
            <a:off x="1447800" y="2133600"/>
            <a:ext cx="457200" cy="198438"/>
          </a:xfrm>
          <a:prstGeom prst="rect">
            <a:avLst/>
          </a:prstGeom>
          <a:noFill/>
          <a:ln w="9525">
            <a:noFill/>
            <a:miter lim="800000"/>
            <a:headEnd/>
            <a:tailEnd/>
          </a:ln>
        </p:spPr>
        <p:txBody>
          <a:bodyPr>
            <a:spAutoFit/>
          </a:bodyPr>
          <a:lstStyle/>
          <a:p>
            <a:r>
              <a:rPr lang="en-US" sz="700">
                <a:cs typeface="Arial" charset="0"/>
              </a:rPr>
              <a:t>yes</a:t>
            </a:r>
          </a:p>
        </p:txBody>
      </p:sp>
      <p:sp>
        <p:nvSpPr>
          <p:cNvPr id="96" name="Flowchart: Delay 95"/>
          <p:cNvSpPr/>
          <p:nvPr/>
        </p:nvSpPr>
        <p:spPr>
          <a:xfrm>
            <a:off x="2209800" y="3276600"/>
            <a:ext cx="914400" cy="68580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1400" b="1">
                <a:solidFill>
                  <a:srgbClr val="FFFFFF"/>
                </a:solidFill>
                <a:latin typeface="Arial" pitchFamily="-1" charset="0"/>
                <a:ea typeface="Arial" pitchFamily="-1" charset="0"/>
                <a:cs typeface="Arial" pitchFamily="-1" charset="0"/>
              </a:rPr>
              <a:t>DELAY</a:t>
            </a:r>
            <a:endParaRPr lang="en-US" sz="1400">
              <a:solidFill>
                <a:srgbClr val="FFFFFF"/>
              </a:solidFill>
              <a:latin typeface="Arial" pitchFamily="-1" charset="0"/>
              <a:ea typeface="Arial" pitchFamily="-1" charset="0"/>
              <a:cs typeface="Arial" pitchFamily="-1" charset="0"/>
            </a:endParaRPr>
          </a:p>
          <a:p>
            <a:pPr algn="ctr">
              <a:defRPr/>
            </a:pPr>
            <a:r>
              <a:rPr lang="en-US" sz="700">
                <a:solidFill>
                  <a:srgbClr val="FFFFFF"/>
                </a:solidFill>
                <a:latin typeface="Arial" pitchFamily="-1" charset="0"/>
                <a:ea typeface="Arial" pitchFamily="-1" charset="0"/>
                <a:cs typeface="Arial" pitchFamily="-1" charset="0"/>
              </a:rPr>
              <a:t>Contact REC </a:t>
            </a:r>
          </a:p>
          <a:p>
            <a:pPr algn="ctr">
              <a:defRPr/>
            </a:pPr>
            <a:r>
              <a:rPr lang="en-US" sz="700">
                <a:solidFill>
                  <a:srgbClr val="FFFFFF"/>
                </a:solidFill>
                <a:latin typeface="Arial" pitchFamily="-1" charset="0"/>
                <a:ea typeface="Arial" pitchFamily="-1" charset="0"/>
                <a:cs typeface="Arial" pitchFamily="-1" charset="0"/>
              </a:rPr>
              <a:t>or LEC</a:t>
            </a:r>
          </a:p>
        </p:txBody>
      </p:sp>
      <p:sp>
        <p:nvSpPr>
          <p:cNvPr id="35" name="Rounded Rectangle 34"/>
          <p:cNvSpPr/>
          <p:nvPr/>
        </p:nvSpPr>
        <p:spPr>
          <a:xfrm>
            <a:off x="228600" y="1371600"/>
            <a:ext cx="990600" cy="4572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700">
                <a:solidFill>
                  <a:srgbClr val="FFFFFF"/>
                </a:solidFill>
                <a:latin typeface="Arial" pitchFamily="-1" charset="0"/>
                <a:ea typeface="Arial" pitchFamily="-1" charset="0"/>
                <a:cs typeface="Arial" pitchFamily="-1" charset="0"/>
              </a:rPr>
              <a:t>Reporting </a:t>
            </a:r>
          </a:p>
          <a:p>
            <a:pPr algn="ctr">
              <a:defRPr/>
            </a:pPr>
            <a:r>
              <a:rPr lang="en-US" sz="700">
                <a:solidFill>
                  <a:srgbClr val="FFFFFF"/>
                </a:solidFill>
                <a:latin typeface="Arial" pitchFamily="-1" charset="0"/>
                <a:ea typeface="Arial" pitchFamily="-1" charset="0"/>
                <a:cs typeface="Arial" pitchFamily="-1" charset="0"/>
              </a:rPr>
              <a:t>deadline </a:t>
            </a:r>
          </a:p>
          <a:p>
            <a:pPr algn="ctr">
              <a:defRPr/>
            </a:pPr>
            <a:r>
              <a:rPr lang="en-US" sz="700">
                <a:solidFill>
                  <a:srgbClr val="FFFFFF"/>
                </a:solidFill>
                <a:latin typeface="Arial" pitchFamily="-1" charset="0"/>
                <a:ea typeface="Arial" pitchFamily="-1" charset="0"/>
                <a:cs typeface="Arial" pitchFamily="-1" charset="0"/>
              </a:rPr>
              <a:t>Within 7 days</a:t>
            </a:r>
          </a:p>
        </p:txBody>
      </p:sp>
      <p:sp>
        <p:nvSpPr>
          <p:cNvPr id="37" name="Rounded Rectangle 36"/>
          <p:cNvSpPr/>
          <p:nvPr/>
        </p:nvSpPr>
        <p:spPr>
          <a:xfrm>
            <a:off x="7467600" y="6096000"/>
            <a:ext cx="1143000" cy="4572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700">
                <a:solidFill>
                  <a:srgbClr val="FFFFFF"/>
                </a:solidFill>
                <a:latin typeface="Arial" pitchFamily="-1" charset="0"/>
                <a:ea typeface="Arial" pitchFamily="-1" charset="0"/>
                <a:cs typeface="Arial" pitchFamily="-1" charset="0"/>
              </a:rPr>
              <a:t>Data manager sends </a:t>
            </a:r>
          </a:p>
          <a:p>
            <a:pPr algn="ctr">
              <a:defRPr/>
            </a:pPr>
            <a:r>
              <a:rPr lang="en-US" sz="700">
                <a:solidFill>
                  <a:srgbClr val="FFFFFF"/>
                </a:solidFill>
                <a:latin typeface="Arial" pitchFamily="-1" charset="0"/>
                <a:ea typeface="Arial" pitchFamily="-1" charset="0"/>
                <a:cs typeface="Arial" pitchFamily="-1" charset="0"/>
              </a:rPr>
              <a:t>report to CMS </a:t>
            </a:r>
          </a:p>
        </p:txBody>
      </p:sp>
      <p:cxnSp>
        <p:nvCxnSpPr>
          <p:cNvPr id="39" name="Shape 38"/>
          <p:cNvCxnSpPr>
            <a:stCxn id="36" idx="0"/>
            <a:endCxn id="45" idx="1"/>
          </p:cNvCxnSpPr>
          <p:nvPr/>
        </p:nvCxnSpPr>
        <p:spPr>
          <a:xfrm rot="5400000" flipH="1" flipV="1">
            <a:off x="6838950" y="666750"/>
            <a:ext cx="190500" cy="12192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Shape 40"/>
          <p:cNvCxnSpPr>
            <a:stCxn id="6" idx="0"/>
            <a:endCxn id="36" idx="1"/>
          </p:cNvCxnSpPr>
          <p:nvPr/>
        </p:nvCxnSpPr>
        <p:spPr>
          <a:xfrm rot="5400000" flipH="1" flipV="1">
            <a:off x="4914900" y="1333500"/>
            <a:ext cx="304800" cy="11430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40" name="Flowchart: Decision 39"/>
          <p:cNvSpPr/>
          <p:nvPr/>
        </p:nvSpPr>
        <p:spPr>
          <a:xfrm>
            <a:off x="1981200" y="2057400"/>
            <a:ext cx="1371600" cy="8382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700">
                <a:solidFill>
                  <a:srgbClr val="FFFFFF"/>
                </a:solidFill>
                <a:latin typeface="Arial" pitchFamily="-1" charset="0"/>
                <a:ea typeface="Arial" pitchFamily="-1" charset="0"/>
                <a:cs typeface="Arial" pitchFamily="-1" charset="0"/>
              </a:rPr>
              <a:t>Is your </a:t>
            </a:r>
          </a:p>
          <a:p>
            <a:pPr algn="ctr">
              <a:defRPr/>
            </a:pPr>
            <a:r>
              <a:rPr lang="en-US" sz="700">
                <a:solidFill>
                  <a:srgbClr val="FFFFFF"/>
                </a:solidFill>
                <a:latin typeface="Arial" pitchFamily="-1" charset="0"/>
                <a:ea typeface="Arial" pitchFamily="-1" charset="0"/>
                <a:cs typeface="Arial" pitchFamily="-1" charset="0"/>
              </a:rPr>
              <a:t>data manager familiar </a:t>
            </a:r>
          </a:p>
          <a:p>
            <a:pPr algn="ctr">
              <a:defRPr/>
            </a:pPr>
            <a:r>
              <a:rPr lang="en-US" sz="700">
                <a:solidFill>
                  <a:srgbClr val="FFFFFF"/>
                </a:solidFill>
                <a:latin typeface="Arial" pitchFamily="-1" charset="0"/>
                <a:ea typeface="Arial" pitchFamily="-1" charset="0"/>
                <a:cs typeface="Arial" pitchFamily="-1" charset="0"/>
              </a:rPr>
              <a:t>with data reporting?</a:t>
            </a:r>
          </a:p>
        </p:txBody>
      </p:sp>
      <p:sp>
        <p:nvSpPr>
          <p:cNvPr id="34" name="Rounded Rectangle 33"/>
          <p:cNvSpPr/>
          <p:nvPr/>
        </p:nvSpPr>
        <p:spPr>
          <a:xfrm>
            <a:off x="152400" y="3200400"/>
            <a:ext cx="1143000" cy="4572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700">
                <a:solidFill>
                  <a:srgbClr val="FFFFFF"/>
                </a:solidFill>
                <a:latin typeface="Arial" pitchFamily="-1" charset="0"/>
                <a:ea typeface="Arial" pitchFamily="-1" charset="0"/>
                <a:cs typeface="Arial" pitchFamily="-1" charset="0"/>
              </a:rPr>
              <a:t>Practice should talk</a:t>
            </a:r>
          </a:p>
          <a:p>
            <a:pPr algn="ctr">
              <a:defRPr/>
            </a:pPr>
            <a:r>
              <a:rPr lang="en-US" sz="700">
                <a:solidFill>
                  <a:srgbClr val="FFFFFF"/>
                </a:solidFill>
                <a:latin typeface="Arial" pitchFamily="-1" charset="0"/>
                <a:ea typeface="Arial" pitchFamily="-1" charset="0"/>
                <a:cs typeface="Arial" pitchFamily="-1" charset="0"/>
              </a:rPr>
              <a:t> to EHR vendor about </a:t>
            </a:r>
          </a:p>
          <a:p>
            <a:pPr algn="ctr">
              <a:defRPr/>
            </a:pPr>
            <a:r>
              <a:rPr lang="en-US" sz="700">
                <a:solidFill>
                  <a:srgbClr val="FFFFFF"/>
                </a:solidFill>
                <a:latin typeface="Arial" pitchFamily="-1" charset="0"/>
                <a:ea typeface="Arial" pitchFamily="-1" charset="0"/>
                <a:cs typeface="Arial" pitchFamily="-1" charset="0"/>
              </a:rPr>
              <a:t>reporting functions</a:t>
            </a:r>
          </a:p>
        </p:txBody>
      </p:sp>
      <p:cxnSp>
        <p:nvCxnSpPr>
          <p:cNvPr id="98" name="Straight Arrow Connector 97"/>
          <p:cNvCxnSpPr>
            <a:stCxn id="40" idx="2"/>
            <a:endCxn id="96" idx="0"/>
          </p:cNvCxnSpPr>
          <p:nvPr/>
        </p:nvCxnSpPr>
        <p:spPr>
          <a:xfrm rot="5400000">
            <a:off x="2476501" y="3086100"/>
            <a:ext cx="3810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a:stCxn id="40" idx="3"/>
            <a:endCxn id="6" idx="1"/>
          </p:cNvCxnSpPr>
          <p:nvPr/>
        </p:nvCxnSpPr>
        <p:spPr>
          <a:xfrm>
            <a:off x="3352800" y="24765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1" name="Shape 110"/>
          <p:cNvCxnSpPr>
            <a:stCxn id="96" idx="3"/>
            <a:endCxn id="6" idx="2"/>
          </p:cNvCxnSpPr>
          <p:nvPr/>
        </p:nvCxnSpPr>
        <p:spPr>
          <a:xfrm flipV="1">
            <a:off x="3124200" y="2895600"/>
            <a:ext cx="1371600" cy="7239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72735" name="TextBox 43"/>
          <p:cNvSpPr txBox="1">
            <a:spLocks noChangeArrowheads="1"/>
          </p:cNvSpPr>
          <p:nvPr/>
        </p:nvSpPr>
        <p:spPr bwMode="auto">
          <a:xfrm>
            <a:off x="2286000" y="2743200"/>
            <a:ext cx="381000" cy="198438"/>
          </a:xfrm>
          <a:prstGeom prst="rect">
            <a:avLst/>
          </a:prstGeom>
          <a:noFill/>
          <a:ln w="9525">
            <a:noFill/>
            <a:miter lim="800000"/>
            <a:headEnd/>
            <a:tailEnd/>
          </a:ln>
        </p:spPr>
        <p:txBody>
          <a:bodyPr>
            <a:spAutoFit/>
          </a:bodyPr>
          <a:lstStyle/>
          <a:p>
            <a:r>
              <a:rPr lang="en-US" sz="700">
                <a:cs typeface="Arial" charset="0"/>
              </a:rPr>
              <a:t>no</a:t>
            </a:r>
          </a:p>
        </p:txBody>
      </p:sp>
      <p:sp>
        <p:nvSpPr>
          <p:cNvPr id="72736" name="TextBox 52"/>
          <p:cNvSpPr txBox="1">
            <a:spLocks noChangeArrowheads="1"/>
          </p:cNvSpPr>
          <p:nvPr/>
        </p:nvSpPr>
        <p:spPr bwMode="auto">
          <a:xfrm>
            <a:off x="3429000" y="2133600"/>
            <a:ext cx="457200" cy="198438"/>
          </a:xfrm>
          <a:prstGeom prst="rect">
            <a:avLst/>
          </a:prstGeom>
          <a:noFill/>
          <a:ln w="9525">
            <a:noFill/>
            <a:miter lim="800000"/>
            <a:headEnd/>
            <a:tailEnd/>
          </a:ln>
        </p:spPr>
        <p:txBody>
          <a:bodyPr>
            <a:spAutoFit/>
          </a:bodyPr>
          <a:lstStyle/>
          <a:p>
            <a:r>
              <a:rPr lang="en-US" sz="700">
                <a:cs typeface="Arial" charset="0"/>
              </a:rPr>
              <a:t>yes</a:t>
            </a:r>
          </a:p>
        </p:txBody>
      </p:sp>
      <p:cxnSp>
        <p:nvCxnSpPr>
          <p:cNvPr id="214" name="Straight Arrow Connector 213"/>
          <p:cNvCxnSpPr>
            <a:stCxn id="35" idx="2"/>
            <a:endCxn id="48" idx="0"/>
          </p:cNvCxnSpPr>
          <p:nvPr/>
        </p:nvCxnSpPr>
        <p:spPr>
          <a:xfrm rot="5400000">
            <a:off x="571501" y="1981200"/>
            <a:ext cx="304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6" name="Straight Arrow Connector 215"/>
          <p:cNvCxnSpPr>
            <a:stCxn id="48" idx="2"/>
            <a:endCxn id="34" idx="0"/>
          </p:cNvCxnSpPr>
          <p:nvPr/>
        </p:nvCxnSpPr>
        <p:spPr>
          <a:xfrm rot="5400000">
            <a:off x="533401" y="3009900"/>
            <a:ext cx="3810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9" name="Straight Arrow Connector 258"/>
          <p:cNvCxnSpPr>
            <a:stCxn id="47" idx="3"/>
            <a:endCxn id="10" idx="1"/>
          </p:cNvCxnSpPr>
          <p:nvPr/>
        </p:nvCxnSpPr>
        <p:spPr>
          <a:xfrm>
            <a:off x="6781800" y="39243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1" name="Straight Arrow Connector 260"/>
          <p:cNvCxnSpPr>
            <a:stCxn id="10" idx="2"/>
            <a:endCxn id="43" idx="0"/>
          </p:cNvCxnSpPr>
          <p:nvPr/>
        </p:nvCxnSpPr>
        <p:spPr>
          <a:xfrm rot="5400000">
            <a:off x="7772401" y="4533900"/>
            <a:ext cx="5334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743200" y="838200"/>
            <a:ext cx="762000" cy="3810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600">
                <a:solidFill>
                  <a:srgbClr val="FFFFFF"/>
                </a:solidFill>
                <a:latin typeface="Arial" pitchFamily="-1" charset="0"/>
                <a:ea typeface="Arial" pitchFamily="-1" charset="0"/>
                <a:cs typeface="Arial" pitchFamily="-1" charset="0"/>
              </a:rPr>
              <a:t>Lab results faxed </a:t>
            </a:r>
          </a:p>
        </p:txBody>
      </p:sp>
      <p:sp>
        <p:nvSpPr>
          <p:cNvPr id="5" name="Rectangle 4"/>
          <p:cNvSpPr/>
          <p:nvPr/>
        </p:nvSpPr>
        <p:spPr>
          <a:xfrm>
            <a:off x="4191000" y="8382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600">
                <a:solidFill>
                  <a:srgbClr val="FFFFFF"/>
                </a:solidFill>
                <a:latin typeface="Arial" pitchFamily="-1" charset="0"/>
                <a:ea typeface="Arial" pitchFamily="-1" charset="0"/>
                <a:cs typeface="Arial" pitchFamily="-1" charset="0"/>
              </a:rPr>
              <a:t>MA takes lab result from printer</a:t>
            </a:r>
          </a:p>
        </p:txBody>
      </p:sp>
      <p:sp>
        <p:nvSpPr>
          <p:cNvPr id="8" name="Rectangle 7"/>
          <p:cNvSpPr/>
          <p:nvPr/>
        </p:nvSpPr>
        <p:spPr>
          <a:xfrm>
            <a:off x="2286000" y="27432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600">
                <a:solidFill>
                  <a:srgbClr val="FFFFFF"/>
                </a:solidFill>
                <a:latin typeface="Arial" charset="0"/>
                <a:ea typeface="ＭＳ Ｐゴシック" pitchFamily="-1" charset="-128"/>
                <a:cs typeface="Arial" charset="0"/>
              </a:rPr>
              <a:t>MA places patient’s lab result on chart </a:t>
            </a:r>
          </a:p>
        </p:txBody>
      </p:sp>
      <p:sp>
        <p:nvSpPr>
          <p:cNvPr id="9" name="Rectangle 8"/>
          <p:cNvSpPr/>
          <p:nvPr/>
        </p:nvSpPr>
        <p:spPr>
          <a:xfrm>
            <a:off x="3276600" y="20574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600">
                <a:solidFill>
                  <a:srgbClr val="FFFFFF"/>
                </a:solidFill>
                <a:latin typeface="Arial" pitchFamily="-1" charset="0"/>
                <a:ea typeface="Arial" pitchFamily="-1" charset="0"/>
                <a:cs typeface="Arial" pitchFamily="-1" charset="0"/>
              </a:rPr>
              <a:t>MA keeps own copy </a:t>
            </a:r>
          </a:p>
        </p:txBody>
      </p:sp>
      <p:sp>
        <p:nvSpPr>
          <p:cNvPr id="10" name="Rectangle 9"/>
          <p:cNvSpPr/>
          <p:nvPr/>
        </p:nvSpPr>
        <p:spPr>
          <a:xfrm>
            <a:off x="2286000" y="20574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600">
                <a:solidFill>
                  <a:srgbClr val="FFFFFF"/>
                </a:solidFill>
                <a:latin typeface="Arial" pitchFamily="-1" charset="0"/>
                <a:ea typeface="Arial" pitchFamily="-1" charset="0"/>
                <a:cs typeface="Arial" pitchFamily="-1" charset="0"/>
              </a:rPr>
              <a:t>MA pulls patient chart</a:t>
            </a:r>
          </a:p>
        </p:txBody>
      </p:sp>
      <p:sp>
        <p:nvSpPr>
          <p:cNvPr id="11" name="Rectangle 10"/>
          <p:cNvSpPr/>
          <p:nvPr/>
        </p:nvSpPr>
        <p:spPr>
          <a:xfrm>
            <a:off x="5105400" y="20574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600">
                <a:solidFill>
                  <a:srgbClr val="FFFFFF"/>
                </a:solidFill>
                <a:latin typeface="Arial" pitchFamily="-1" charset="0"/>
                <a:ea typeface="Arial" pitchFamily="-1" charset="0"/>
                <a:cs typeface="Arial" pitchFamily="-1" charset="0"/>
              </a:rPr>
              <a:t>MA gives copy to  RN/LVN</a:t>
            </a:r>
          </a:p>
        </p:txBody>
      </p:sp>
      <p:sp>
        <p:nvSpPr>
          <p:cNvPr id="13" name="Rectangle 12"/>
          <p:cNvSpPr/>
          <p:nvPr/>
        </p:nvSpPr>
        <p:spPr>
          <a:xfrm>
            <a:off x="4191000" y="13716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600">
                <a:solidFill>
                  <a:srgbClr val="FFFFFF"/>
                </a:solidFill>
                <a:latin typeface="Arial" pitchFamily="-1" charset="0"/>
                <a:ea typeface="Arial" pitchFamily="-1" charset="0"/>
                <a:cs typeface="Arial" pitchFamily="-1" charset="0"/>
              </a:rPr>
              <a:t>MA makes 3 photocopies of lab result</a:t>
            </a:r>
          </a:p>
        </p:txBody>
      </p:sp>
      <p:sp>
        <p:nvSpPr>
          <p:cNvPr id="14" name="Rectangle 13"/>
          <p:cNvSpPr/>
          <p:nvPr/>
        </p:nvSpPr>
        <p:spPr>
          <a:xfrm>
            <a:off x="4191000" y="20574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600">
                <a:solidFill>
                  <a:srgbClr val="FFFFFF"/>
                </a:solidFill>
                <a:latin typeface="Arial" pitchFamily="-1" charset="0"/>
                <a:ea typeface="Arial" pitchFamily="-1" charset="0"/>
                <a:cs typeface="Arial" pitchFamily="-1" charset="0"/>
              </a:rPr>
              <a:t>MA gives copy to clinician</a:t>
            </a:r>
          </a:p>
        </p:txBody>
      </p:sp>
      <p:sp>
        <p:nvSpPr>
          <p:cNvPr id="17" name="Rectangle 16"/>
          <p:cNvSpPr/>
          <p:nvPr/>
        </p:nvSpPr>
        <p:spPr>
          <a:xfrm>
            <a:off x="4191000" y="41910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600">
                <a:solidFill>
                  <a:srgbClr val="FFFFFF"/>
                </a:solidFill>
                <a:latin typeface="Arial" pitchFamily="-1" charset="0"/>
                <a:ea typeface="Arial" pitchFamily="-1" charset="0"/>
                <a:cs typeface="Arial" pitchFamily="-1" charset="0"/>
              </a:rPr>
              <a:t>Clinician sorts</a:t>
            </a:r>
          </a:p>
          <a:p>
            <a:pPr algn="ctr">
              <a:defRPr/>
            </a:pPr>
            <a:r>
              <a:rPr lang="en-US" sz="600">
                <a:solidFill>
                  <a:srgbClr val="FFFFFF"/>
                </a:solidFill>
                <a:latin typeface="Arial" pitchFamily="-1" charset="0"/>
                <a:ea typeface="Arial" pitchFamily="-1" charset="0"/>
                <a:cs typeface="Arial" pitchFamily="-1" charset="0"/>
              </a:rPr>
              <a:t> lab results by </a:t>
            </a:r>
          </a:p>
          <a:p>
            <a:pPr algn="ctr">
              <a:defRPr/>
            </a:pPr>
            <a:r>
              <a:rPr lang="en-US" sz="600">
                <a:solidFill>
                  <a:srgbClr val="FFFFFF"/>
                </a:solidFill>
                <a:latin typeface="Arial" pitchFamily="-1" charset="0"/>
                <a:ea typeface="Arial" pitchFamily="-1" charset="0"/>
                <a:cs typeface="Arial" pitchFamily="-1" charset="0"/>
              </a:rPr>
              <a:t>patient </a:t>
            </a:r>
          </a:p>
        </p:txBody>
      </p:sp>
      <p:sp>
        <p:nvSpPr>
          <p:cNvPr id="18" name="Rectangle 17"/>
          <p:cNvSpPr/>
          <p:nvPr/>
        </p:nvSpPr>
        <p:spPr>
          <a:xfrm>
            <a:off x="4191000" y="35052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600">
                <a:solidFill>
                  <a:srgbClr val="FFFFFF"/>
                </a:solidFill>
                <a:latin typeface="Arial" pitchFamily="-1" charset="0"/>
                <a:ea typeface="Arial" pitchFamily="-1" charset="0"/>
                <a:cs typeface="Arial" pitchFamily="-1" charset="0"/>
              </a:rPr>
              <a:t>Clinician receives all 3 copies of lab result </a:t>
            </a:r>
          </a:p>
        </p:txBody>
      </p:sp>
      <p:sp>
        <p:nvSpPr>
          <p:cNvPr id="19" name="Rectangle 18"/>
          <p:cNvSpPr/>
          <p:nvPr/>
        </p:nvSpPr>
        <p:spPr>
          <a:xfrm>
            <a:off x="6172200" y="33528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600">
                <a:solidFill>
                  <a:srgbClr val="FFFFFF"/>
                </a:solidFill>
                <a:latin typeface="Arial" pitchFamily="-1" charset="0"/>
                <a:ea typeface="Arial" pitchFamily="-1" charset="0"/>
                <a:cs typeface="Arial" pitchFamily="-1" charset="0"/>
              </a:rPr>
              <a:t>RN/LVN gives lab result to clinician</a:t>
            </a:r>
          </a:p>
        </p:txBody>
      </p:sp>
      <p:sp>
        <p:nvSpPr>
          <p:cNvPr id="20" name="Rectangle 19"/>
          <p:cNvSpPr/>
          <p:nvPr/>
        </p:nvSpPr>
        <p:spPr>
          <a:xfrm>
            <a:off x="6172200" y="27432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600">
                <a:solidFill>
                  <a:srgbClr val="FFFFFF"/>
                </a:solidFill>
                <a:latin typeface="Arial" pitchFamily="-1" charset="0"/>
                <a:ea typeface="Arial" pitchFamily="-1" charset="0"/>
                <a:cs typeface="Arial" pitchFamily="-1" charset="0"/>
              </a:rPr>
              <a:t>RN/LVN </a:t>
            </a:r>
          </a:p>
          <a:p>
            <a:pPr algn="ctr">
              <a:defRPr/>
            </a:pPr>
            <a:r>
              <a:rPr lang="en-US" sz="600">
                <a:solidFill>
                  <a:srgbClr val="FFFFFF"/>
                </a:solidFill>
                <a:latin typeface="Arial" pitchFamily="-1" charset="0"/>
                <a:ea typeface="Arial" pitchFamily="-1" charset="0"/>
                <a:cs typeface="Arial" pitchFamily="-1" charset="0"/>
              </a:rPr>
              <a:t>writes normal,</a:t>
            </a:r>
          </a:p>
          <a:p>
            <a:pPr algn="ctr">
              <a:defRPr/>
            </a:pPr>
            <a:r>
              <a:rPr lang="en-US" sz="600">
                <a:solidFill>
                  <a:srgbClr val="FFFFFF"/>
                </a:solidFill>
                <a:latin typeface="Arial" pitchFamily="-1" charset="0"/>
                <a:ea typeface="Arial" pitchFamily="-1" charset="0"/>
                <a:cs typeface="Arial" pitchFamily="-1" charset="0"/>
              </a:rPr>
              <a:t> abnormal, or </a:t>
            </a:r>
          </a:p>
          <a:p>
            <a:pPr algn="ctr">
              <a:defRPr/>
            </a:pPr>
            <a:r>
              <a:rPr lang="en-US" sz="600">
                <a:solidFill>
                  <a:srgbClr val="FFFFFF"/>
                </a:solidFill>
                <a:latin typeface="Arial" pitchFamily="-1" charset="0"/>
                <a:ea typeface="Arial" pitchFamily="-1" charset="0"/>
                <a:cs typeface="Arial" pitchFamily="-1" charset="0"/>
              </a:rPr>
              <a:t>urgent</a:t>
            </a:r>
          </a:p>
        </p:txBody>
      </p:sp>
      <p:sp>
        <p:nvSpPr>
          <p:cNvPr id="21" name="Rectangle 20"/>
          <p:cNvSpPr/>
          <p:nvPr/>
        </p:nvSpPr>
        <p:spPr>
          <a:xfrm>
            <a:off x="6172200" y="20574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600">
                <a:solidFill>
                  <a:srgbClr val="FFFFFF"/>
                </a:solidFill>
                <a:latin typeface="Arial" pitchFamily="-1" charset="0"/>
                <a:ea typeface="Arial" pitchFamily="-1" charset="0"/>
                <a:cs typeface="Arial" pitchFamily="-1" charset="0"/>
              </a:rPr>
              <a:t>RN/LVN looks at lab result</a:t>
            </a:r>
          </a:p>
        </p:txBody>
      </p:sp>
      <p:sp>
        <p:nvSpPr>
          <p:cNvPr id="22" name="Rectangle 21"/>
          <p:cNvSpPr/>
          <p:nvPr/>
        </p:nvSpPr>
        <p:spPr>
          <a:xfrm>
            <a:off x="2286000" y="34290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600">
                <a:solidFill>
                  <a:srgbClr val="FFFFFF"/>
                </a:solidFill>
                <a:latin typeface="Arial" pitchFamily="-1" charset="0"/>
                <a:ea typeface="Arial" pitchFamily="-1" charset="0"/>
                <a:cs typeface="Arial" pitchFamily="-1" charset="0"/>
              </a:rPr>
              <a:t>MA gives chart to clinician</a:t>
            </a:r>
          </a:p>
        </p:txBody>
      </p:sp>
      <p:cxnSp>
        <p:nvCxnSpPr>
          <p:cNvPr id="24" name="Straight Arrow Connector 23"/>
          <p:cNvCxnSpPr>
            <a:stCxn id="4" idx="3"/>
            <a:endCxn id="5" idx="1"/>
          </p:cNvCxnSpPr>
          <p:nvPr/>
        </p:nvCxnSpPr>
        <p:spPr>
          <a:xfrm>
            <a:off x="3505200" y="10287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5" idx="2"/>
            <a:endCxn id="13" idx="0"/>
          </p:cNvCxnSpPr>
          <p:nvPr/>
        </p:nvCxnSpPr>
        <p:spPr>
          <a:xfrm rot="5400000">
            <a:off x="4419601" y="1295400"/>
            <a:ext cx="1524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3" idx="2"/>
            <a:endCxn id="14" idx="0"/>
          </p:cNvCxnSpPr>
          <p:nvPr/>
        </p:nvCxnSpPr>
        <p:spPr>
          <a:xfrm rot="5400000">
            <a:off x="4343401" y="1905000"/>
            <a:ext cx="304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4" idx="1"/>
            <a:endCxn id="9" idx="3"/>
          </p:cNvCxnSpPr>
          <p:nvPr/>
        </p:nvCxnSpPr>
        <p:spPr>
          <a:xfrm rot="10800000">
            <a:off x="3886200" y="22479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14" idx="3"/>
            <a:endCxn id="11" idx="1"/>
          </p:cNvCxnSpPr>
          <p:nvPr/>
        </p:nvCxnSpPr>
        <p:spPr>
          <a:xfrm>
            <a:off x="4800600" y="22479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11" idx="3"/>
            <a:endCxn id="21" idx="1"/>
          </p:cNvCxnSpPr>
          <p:nvPr/>
        </p:nvCxnSpPr>
        <p:spPr>
          <a:xfrm>
            <a:off x="5715000" y="22479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9" idx="1"/>
            <a:endCxn id="10" idx="3"/>
          </p:cNvCxnSpPr>
          <p:nvPr/>
        </p:nvCxnSpPr>
        <p:spPr>
          <a:xfrm rot="10800000">
            <a:off x="2895600" y="22479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10" idx="2"/>
            <a:endCxn id="8" idx="0"/>
          </p:cNvCxnSpPr>
          <p:nvPr/>
        </p:nvCxnSpPr>
        <p:spPr>
          <a:xfrm rot="5400000">
            <a:off x="2438401" y="2590800"/>
            <a:ext cx="304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8" idx="2"/>
            <a:endCxn id="22" idx="0"/>
          </p:cNvCxnSpPr>
          <p:nvPr/>
        </p:nvCxnSpPr>
        <p:spPr>
          <a:xfrm rot="5400000">
            <a:off x="2438401" y="3276600"/>
            <a:ext cx="304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21" idx="2"/>
            <a:endCxn id="20" idx="0"/>
          </p:cNvCxnSpPr>
          <p:nvPr/>
        </p:nvCxnSpPr>
        <p:spPr>
          <a:xfrm rot="5400000">
            <a:off x="6324601" y="2590800"/>
            <a:ext cx="304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20" idx="2"/>
            <a:endCxn id="19" idx="0"/>
          </p:cNvCxnSpPr>
          <p:nvPr/>
        </p:nvCxnSpPr>
        <p:spPr>
          <a:xfrm rot="5400000">
            <a:off x="6362701" y="3238500"/>
            <a:ext cx="2286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14" idx="2"/>
            <a:endCxn id="18" idx="0"/>
          </p:cNvCxnSpPr>
          <p:nvPr/>
        </p:nvCxnSpPr>
        <p:spPr>
          <a:xfrm rot="5400000">
            <a:off x="3962401" y="2971800"/>
            <a:ext cx="1066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4" name="Rectangle 53"/>
          <p:cNvSpPr/>
          <p:nvPr/>
        </p:nvSpPr>
        <p:spPr>
          <a:xfrm>
            <a:off x="6477000" y="4800600"/>
            <a:ext cx="6096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600">
                <a:solidFill>
                  <a:srgbClr val="FFFFFF"/>
                </a:solidFill>
                <a:latin typeface="Arial" pitchFamily="-1" charset="0"/>
                <a:ea typeface="Arial" pitchFamily="-1" charset="0"/>
                <a:cs typeface="Arial" pitchFamily="-1" charset="0"/>
              </a:rPr>
              <a:t>Clinician writes </a:t>
            </a:r>
          </a:p>
          <a:p>
            <a:pPr algn="ctr">
              <a:defRPr/>
            </a:pPr>
            <a:r>
              <a:rPr lang="en-US" sz="600">
                <a:solidFill>
                  <a:srgbClr val="FFFFFF"/>
                </a:solidFill>
                <a:latin typeface="Arial" pitchFamily="-1" charset="0"/>
                <a:ea typeface="Arial" pitchFamily="-1" charset="0"/>
                <a:cs typeface="Arial" pitchFamily="-1" charset="0"/>
              </a:rPr>
              <a:t>normal, </a:t>
            </a:r>
          </a:p>
          <a:p>
            <a:pPr algn="ctr">
              <a:defRPr/>
            </a:pPr>
            <a:r>
              <a:rPr lang="en-US" sz="600">
                <a:solidFill>
                  <a:srgbClr val="FFFFFF"/>
                </a:solidFill>
                <a:latin typeface="Arial" pitchFamily="-1" charset="0"/>
                <a:ea typeface="Arial" pitchFamily="-1" charset="0"/>
                <a:cs typeface="Arial" pitchFamily="-1" charset="0"/>
              </a:rPr>
              <a:t>abnormal, </a:t>
            </a:r>
          </a:p>
          <a:p>
            <a:pPr algn="ctr">
              <a:defRPr/>
            </a:pPr>
            <a:r>
              <a:rPr lang="en-US" sz="600">
                <a:solidFill>
                  <a:srgbClr val="FFFFFF"/>
                </a:solidFill>
                <a:latin typeface="Arial" pitchFamily="-1" charset="0"/>
                <a:ea typeface="Arial" pitchFamily="-1" charset="0"/>
                <a:cs typeface="Arial" pitchFamily="-1" charset="0"/>
              </a:rPr>
              <a:t>or urgent</a:t>
            </a:r>
          </a:p>
        </p:txBody>
      </p:sp>
      <p:cxnSp>
        <p:nvCxnSpPr>
          <p:cNvPr id="62" name="Straight Arrow Connector 61"/>
          <p:cNvCxnSpPr>
            <a:stCxn id="22" idx="3"/>
            <a:endCxn id="18" idx="1"/>
          </p:cNvCxnSpPr>
          <p:nvPr/>
        </p:nvCxnSpPr>
        <p:spPr>
          <a:xfrm>
            <a:off x="2895600" y="3619500"/>
            <a:ext cx="12954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19" idx="1"/>
            <a:endCxn id="18" idx="3"/>
          </p:cNvCxnSpPr>
          <p:nvPr/>
        </p:nvCxnSpPr>
        <p:spPr>
          <a:xfrm rot="10800000" flipV="1">
            <a:off x="4800600" y="3543300"/>
            <a:ext cx="13716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5" name="Flowchart: Decision 64"/>
          <p:cNvSpPr/>
          <p:nvPr/>
        </p:nvSpPr>
        <p:spPr>
          <a:xfrm>
            <a:off x="4038600" y="4800600"/>
            <a:ext cx="914400" cy="4572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600">
                <a:solidFill>
                  <a:srgbClr val="FFFFFF"/>
                </a:solidFill>
                <a:latin typeface="Arial" pitchFamily="-1" charset="0"/>
                <a:ea typeface="Arial" pitchFamily="-1" charset="0"/>
                <a:cs typeface="Arial" pitchFamily="-1" charset="0"/>
              </a:rPr>
              <a:t>Did </a:t>
            </a:r>
          </a:p>
          <a:p>
            <a:pPr algn="ctr">
              <a:defRPr/>
            </a:pPr>
            <a:r>
              <a:rPr lang="en-US" sz="600">
                <a:solidFill>
                  <a:srgbClr val="FFFFFF"/>
                </a:solidFill>
                <a:latin typeface="Arial" pitchFamily="-1" charset="0"/>
                <a:ea typeface="Arial" pitchFamily="-1" charset="0"/>
                <a:cs typeface="Arial" pitchFamily="-1" charset="0"/>
              </a:rPr>
              <a:t>RN/LVN  write on </a:t>
            </a:r>
          </a:p>
          <a:p>
            <a:pPr algn="ctr">
              <a:defRPr/>
            </a:pPr>
            <a:r>
              <a:rPr lang="en-US" sz="600">
                <a:solidFill>
                  <a:srgbClr val="FFFFFF"/>
                </a:solidFill>
                <a:latin typeface="Arial" pitchFamily="-1" charset="0"/>
                <a:ea typeface="Arial" pitchFamily="-1" charset="0"/>
                <a:cs typeface="Arial" pitchFamily="-1" charset="0"/>
              </a:rPr>
              <a:t>lab result?</a:t>
            </a:r>
          </a:p>
        </p:txBody>
      </p:sp>
      <p:cxnSp>
        <p:nvCxnSpPr>
          <p:cNvPr id="67" name="Straight Arrow Connector 66"/>
          <p:cNvCxnSpPr>
            <a:stCxn id="18" idx="2"/>
            <a:endCxn id="17" idx="0"/>
          </p:cNvCxnSpPr>
          <p:nvPr/>
        </p:nvCxnSpPr>
        <p:spPr>
          <a:xfrm rot="5400000">
            <a:off x="4343401" y="4038600"/>
            <a:ext cx="304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a:stCxn id="17" idx="2"/>
            <a:endCxn id="65" idx="0"/>
          </p:cNvCxnSpPr>
          <p:nvPr/>
        </p:nvCxnSpPr>
        <p:spPr>
          <a:xfrm rot="5400000">
            <a:off x="4381501" y="4686300"/>
            <a:ext cx="2286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stCxn id="65" idx="2"/>
          </p:cNvCxnSpPr>
          <p:nvPr/>
        </p:nvCxnSpPr>
        <p:spPr>
          <a:xfrm rot="5400000">
            <a:off x="4379913" y="5372100"/>
            <a:ext cx="230188"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a:endCxn id="98" idx="1"/>
          </p:cNvCxnSpPr>
          <p:nvPr/>
        </p:nvCxnSpPr>
        <p:spPr>
          <a:xfrm>
            <a:off x="4953000" y="50292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2" name="Elbow Connector 91"/>
          <p:cNvCxnSpPr/>
          <p:nvPr/>
        </p:nvCxnSpPr>
        <p:spPr>
          <a:xfrm rot="5400000">
            <a:off x="5657850" y="4476750"/>
            <a:ext cx="495300" cy="20574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a:stCxn id="97" idx="1"/>
            <a:endCxn id="137" idx="3"/>
          </p:cNvCxnSpPr>
          <p:nvPr/>
        </p:nvCxnSpPr>
        <p:spPr>
          <a:xfrm rot="10800000">
            <a:off x="1219200" y="57531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a:xfrm>
            <a:off x="2590800" y="55626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600">
                <a:solidFill>
                  <a:srgbClr val="FFFFFF"/>
                </a:solidFill>
                <a:latin typeface="Arial" pitchFamily="-1" charset="0"/>
                <a:ea typeface="Arial" pitchFamily="-1" charset="0"/>
                <a:cs typeface="Arial" pitchFamily="-1" charset="0"/>
              </a:rPr>
              <a:t>Clinician calls </a:t>
            </a:r>
          </a:p>
          <a:p>
            <a:pPr algn="ctr">
              <a:defRPr/>
            </a:pPr>
            <a:r>
              <a:rPr lang="en-US" sz="600">
                <a:solidFill>
                  <a:srgbClr val="FFFFFF"/>
                </a:solidFill>
                <a:latin typeface="Arial" pitchFamily="-1" charset="0"/>
                <a:ea typeface="Arial" pitchFamily="-1" charset="0"/>
                <a:cs typeface="Arial" pitchFamily="-1" charset="0"/>
              </a:rPr>
              <a:t>patients with </a:t>
            </a:r>
          </a:p>
          <a:p>
            <a:pPr algn="ctr">
              <a:defRPr/>
            </a:pPr>
            <a:r>
              <a:rPr lang="en-US" sz="600">
                <a:solidFill>
                  <a:srgbClr val="FFFFFF"/>
                </a:solidFill>
                <a:latin typeface="Arial" pitchFamily="-1" charset="0"/>
                <a:ea typeface="Arial" pitchFamily="-1" charset="0"/>
                <a:cs typeface="Arial" pitchFamily="-1" charset="0"/>
              </a:rPr>
              <a:t>urgent labs</a:t>
            </a:r>
          </a:p>
        </p:txBody>
      </p:sp>
      <p:sp>
        <p:nvSpPr>
          <p:cNvPr id="97" name="Rectangle 96"/>
          <p:cNvSpPr/>
          <p:nvPr/>
        </p:nvSpPr>
        <p:spPr>
          <a:xfrm>
            <a:off x="1676400" y="55626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600">
                <a:solidFill>
                  <a:srgbClr val="FFFFFF"/>
                </a:solidFill>
                <a:latin typeface="Arial" pitchFamily="-1" charset="0"/>
                <a:ea typeface="Arial" pitchFamily="-1" charset="0"/>
                <a:cs typeface="Arial" pitchFamily="-1" charset="0"/>
              </a:rPr>
              <a:t>Clinician calls</a:t>
            </a:r>
          </a:p>
          <a:p>
            <a:pPr algn="ctr">
              <a:defRPr/>
            </a:pPr>
            <a:r>
              <a:rPr lang="en-US" sz="600">
                <a:solidFill>
                  <a:srgbClr val="FFFFFF"/>
                </a:solidFill>
                <a:latin typeface="Arial" pitchFamily="-1" charset="0"/>
                <a:ea typeface="Arial" pitchFamily="-1" charset="0"/>
                <a:cs typeface="Arial" pitchFamily="-1" charset="0"/>
              </a:rPr>
              <a:t>patients with</a:t>
            </a:r>
          </a:p>
          <a:p>
            <a:pPr algn="ctr">
              <a:defRPr/>
            </a:pPr>
            <a:r>
              <a:rPr lang="en-US" sz="600">
                <a:solidFill>
                  <a:srgbClr val="FFFFFF"/>
                </a:solidFill>
                <a:latin typeface="Arial" pitchFamily="-1" charset="0"/>
                <a:ea typeface="Arial" pitchFamily="-1" charset="0"/>
                <a:cs typeface="Arial" pitchFamily="-1" charset="0"/>
              </a:rPr>
              <a:t>abnormal labs </a:t>
            </a:r>
          </a:p>
        </p:txBody>
      </p:sp>
      <p:sp>
        <p:nvSpPr>
          <p:cNvPr id="98" name="Flowchart: Delay 97"/>
          <p:cNvSpPr/>
          <p:nvPr/>
        </p:nvSpPr>
        <p:spPr>
          <a:xfrm>
            <a:off x="5334000" y="4800600"/>
            <a:ext cx="685800" cy="45720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600">
                <a:solidFill>
                  <a:srgbClr val="FFFFFF"/>
                </a:solidFill>
                <a:latin typeface="Arial" pitchFamily="-1" charset="0"/>
                <a:ea typeface="Arial" pitchFamily="-1" charset="0"/>
                <a:cs typeface="Arial" pitchFamily="-1" charset="0"/>
              </a:rPr>
              <a:t>Clinician looks </a:t>
            </a:r>
          </a:p>
          <a:p>
            <a:pPr algn="ctr">
              <a:defRPr/>
            </a:pPr>
            <a:r>
              <a:rPr lang="en-US" sz="600">
                <a:solidFill>
                  <a:srgbClr val="FFFFFF"/>
                </a:solidFill>
                <a:latin typeface="Arial" pitchFamily="-1" charset="0"/>
                <a:ea typeface="Arial" pitchFamily="-1" charset="0"/>
                <a:cs typeface="Arial" pitchFamily="-1" charset="0"/>
              </a:rPr>
              <a:t>at lab result</a:t>
            </a:r>
          </a:p>
        </p:txBody>
      </p:sp>
      <p:cxnSp>
        <p:nvCxnSpPr>
          <p:cNvPr id="102" name="Straight Arrow Connector 101"/>
          <p:cNvCxnSpPr>
            <a:stCxn id="98" idx="3"/>
            <a:endCxn id="54" idx="1"/>
          </p:cNvCxnSpPr>
          <p:nvPr/>
        </p:nvCxnSpPr>
        <p:spPr>
          <a:xfrm>
            <a:off x="6019800" y="50292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7" name="Flowchart: Decision 106"/>
          <p:cNvSpPr/>
          <p:nvPr/>
        </p:nvSpPr>
        <p:spPr>
          <a:xfrm>
            <a:off x="4038600" y="5486400"/>
            <a:ext cx="914400" cy="5334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600">
                <a:solidFill>
                  <a:srgbClr val="FFFFFF"/>
                </a:solidFill>
                <a:latin typeface="Arial" pitchFamily="-1" charset="0"/>
                <a:ea typeface="Arial" pitchFamily="-1" charset="0"/>
                <a:cs typeface="Arial" pitchFamily="-1" charset="0"/>
              </a:rPr>
              <a:t>Lab result is?</a:t>
            </a:r>
          </a:p>
        </p:txBody>
      </p:sp>
      <p:cxnSp>
        <p:nvCxnSpPr>
          <p:cNvPr id="111" name="Straight Arrow Connector 110"/>
          <p:cNvCxnSpPr>
            <a:stCxn id="107" idx="1"/>
            <a:endCxn id="95" idx="3"/>
          </p:cNvCxnSpPr>
          <p:nvPr/>
        </p:nvCxnSpPr>
        <p:spPr>
          <a:xfrm rot="10800000">
            <a:off x="3200400" y="57531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5" name="Straight Arrow Connector 114"/>
          <p:cNvCxnSpPr>
            <a:stCxn id="107" idx="2"/>
            <a:endCxn id="121" idx="0"/>
          </p:cNvCxnSpPr>
          <p:nvPr/>
        </p:nvCxnSpPr>
        <p:spPr>
          <a:xfrm rot="5400000">
            <a:off x="4343401" y="6172200"/>
            <a:ext cx="304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501" name="TextBox 119"/>
          <p:cNvSpPr txBox="1">
            <a:spLocks noChangeArrowheads="1"/>
          </p:cNvSpPr>
          <p:nvPr/>
        </p:nvSpPr>
        <p:spPr bwMode="auto">
          <a:xfrm>
            <a:off x="4419600" y="6019800"/>
            <a:ext cx="457200" cy="184150"/>
          </a:xfrm>
          <a:prstGeom prst="rect">
            <a:avLst/>
          </a:prstGeom>
          <a:noFill/>
          <a:ln w="9525">
            <a:noFill/>
            <a:miter lim="800000"/>
            <a:headEnd/>
            <a:tailEnd/>
          </a:ln>
        </p:spPr>
        <p:txBody>
          <a:bodyPr>
            <a:spAutoFit/>
          </a:bodyPr>
          <a:lstStyle/>
          <a:p>
            <a:r>
              <a:rPr lang="en-US" sz="600">
                <a:cs typeface="Arial" charset="0"/>
              </a:rPr>
              <a:t>normal</a:t>
            </a:r>
          </a:p>
        </p:txBody>
      </p:sp>
      <p:sp>
        <p:nvSpPr>
          <p:cNvPr id="121" name="Rounded Rectangle 120"/>
          <p:cNvSpPr/>
          <p:nvPr/>
        </p:nvSpPr>
        <p:spPr>
          <a:xfrm>
            <a:off x="4114800" y="6324600"/>
            <a:ext cx="762000" cy="3810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600">
                <a:solidFill>
                  <a:srgbClr val="FFFFFF"/>
                </a:solidFill>
                <a:latin typeface="Arial" pitchFamily="-1" charset="0"/>
                <a:ea typeface="Arial" pitchFamily="-1" charset="0"/>
                <a:cs typeface="Arial" pitchFamily="-1" charset="0"/>
              </a:rPr>
              <a:t>No action</a:t>
            </a:r>
          </a:p>
        </p:txBody>
      </p:sp>
      <p:sp>
        <p:nvSpPr>
          <p:cNvPr id="19503" name="TextBox 122"/>
          <p:cNvSpPr txBox="1">
            <a:spLocks noChangeArrowheads="1"/>
          </p:cNvSpPr>
          <p:nvPr/>
        </p:nvSpPr>
        <p:spPr bwMode="auto">
          <a:xfrm>
            <a:off x="3352800" y="5486400"/>
            <a:ext cx="533400" cy="276225"/>
          </a:xfrm>
          <a:prstGeom prst="rect">
            <a:avLst/>
          </a:prstGeom>
          <a:noFill/>
          <a:ln w="9525">
            <a:noFill/>
            <a:miter lim="800000"/>
            <a:headEnd/>
            <a:tailEnd/>
          </a:ln>
        </p:spPr>
        <p:txBody>
          <a:bodyPr>
            <a:spAutoFit/>
          </a:bodyPr>
          <a:lstStyle/>
          <a:p>
            <a:r>
              <a:rPr lang="en-US" sz="600">
                <a:cs typeface="Arial" charset="0"/>
              </a:rPr>
              <a:t>Urgent or abnormal</a:t>
            </a:r>
          </a:p>
        </p:txBody>
      </p:sp>
      <p:cxnSp>
        <p:nvCxnSpPr>
          <p:cNvPr id="127" name="Straight Arrow Connector 126"/>
          <p:cNvCxnSpPr>
            <a:stCxn id="95" idx="1"/>
            <a:endCxn id="97" idx="3"/>
          </p:cNvCxnSpPr>
          <p:nvPr/>
        </p:nvCxnSpPr>
        <p:spPr>
          <a:xfrm rot="10800000">
            <a:off x="2286000" y="57531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7" name="Rounded Rectangle 136"/>
          <p:cNvSpPr/>
          <p:nvPr/>
        </p:nvSpPr>
        <p:spPr>
          <a:xfrm>
            <a:off x="457200" y="5562600"/>
            <a:ext cx="762000" cy="3810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600">
                <a:solidFill>
                  <a:srgbClr val="FFFFFF"/>
                </a:solidFill>
                <a:latin typeface="Arial" pitchFamily="-1" charset="0"/>
                <a:ea typeface="Arial" pitchFamily="-1" charset="0"/>
                <a:cs typeface="Arial" pitchFamily="-1" charset="0"/>
              </a:rPr>
              <a:t>Patient informed of lab result</a:t>
            </a:r>
          </a:p>
        </p:txBody>
      </p:sp>
      <p:sp>
        <p:nvSpPr>
          <p:cNvPr id="19506" name="TextBox 141"/>
          <p:cNvSpPr txBox="1">
            <a:spLocks noChangeArrowheads="1"/>
          </p:cNvSpPr>
          <p:nvPr/>
        </p:nvSpPr>
        <p:spPr bwMode="auto">
          <a:xfrm>
            <a:off x="4953000" y="4876800"/>
            <a:ext cx="304800" cy="184150"/>
          </a:xfrm>
          <a:prstGeom prst="rect">
            <a:avLst/>
          </a:prstGeom>
          <a:noFill/>
          <a:ln w="9525">
            <a:noFill/>
            <a:miter lim="800000"/>
            <a:headEnd/>
            <a:tailEnd/>
          </a:ln>
        </p:spPr>
        <p:txBody>
          <a:bodyPr>
            <a:spAutoFit/>
          </a:bodyPr>
          <a:lstStyle/>
          <a:p>
            <a:r>
              <a:rPr lang="en-US" sz="600">
                <a:cs typeface="Arial" charset="0"/>
              </a:rPr>
              <a:t>no</a:t>
            </a:r>
          </a:p>
        </p:txBody>
      </p:sp>
      <p:sp>
        <p:nvSpPr>
          <p:cNvPr id="19507" name="TextBox 142"/>
          <p:cNvSpPr txBox="1">
            <a:spLocks noChangeArrowheads="1"/>
          </p:cNvSpPr>
          <p:nvPr/>
        </p:nvSpPr>
        <p:spPr bwMode="auto">
          <a:xfrm>
            <a:off x="4191000" y="5257800"/>
            <a:ext cx="304800" cy="184150"/>
          </a:xfrm>
          <a:prstGeom prst="rect">
            <a:avLst/>
          </a:prstGeom>
          <a:noFill/>
          <a:ln w="9525">
            <a:noFill/>
            <a:miter lim="800000"/>
            <a:headEnd/>
            <a:tailEnd/>
          </a:ln>
        </p:spPr>
        <p:txBody>
          <a:bodyPr>
            <a:spAutoFit/>
          </a:bodyPr>
          <a:lstStyle/>
          <a:p>
            <a:r>
              <a:rPr lang="en-US" sz="600">
                <a:cs typeface="Arial" charset="0"/>
              </a:rPr>
              <a:t>yes</a:t>
            </a:r>
          </a:p>
        </p:txBody>
      </p:sp>
      <p:sp>
        <p:nvSpPr>
          <p:cNvPr id="6196" name="Title 156"/>
          <p:cNvSpPr>
            <a:spLocks noGrp="1"/>
          </p:cNvSpPr>
          <p:nvPr>
            <p:ph type="title"/>
          </p:nvPr>
        </p:nvSpPr>
        <p:spPr>
          <a:xfrm>
            <a:off x="457200" y="274638"/>
            <a:ext cx="8229600" cy="334962"/>
          </a:xfrm>
        </p:spPr>
        <p:txBody>
          <a:bodyPr/>
          <a:lstStyle/>
          <a:p>
            <a:r>
              <a:rPr lang="en-US" sz="2000" b="1" smtClean="0">
                <a:effectLst>
                  <a:outerShdw blurRad="38100" dist="38100" dir="2700000" algn="tl">
                    <a:srgbClr val="C0C0C0"/>
                  </a:outerShdw>
                </a:effectLst>
                <a:latin typeface="Arial" charset="0"/>
                <a:cs typeface="Arial" charset="0"/>
              </a:rPr>
              <a:t>Example 1a: How </a:t>
            </a:r>
            <a:r>
              <a:rPr lang="en-US" sz="2000" b="1" i="1" smtClean="0">
                <a:effectLst>
                  <a:outerShdw blurRad="38100" dist="38100" dir="2700000" algn="tl">
                    <a:srgbClr val="C0C0C0"/>
                  </a:outerShdw>
                </a:effectLst>
                <a:latin typeface="Arial" charset="0"/>
                <a:cs typeface="Arial" charset="0"/>
              </a:rPr>
              <a:t>not</a:t>
            </a:r>
            <a:r>
              <a:rPr lang="en-US" sz="2000" b="1" smtClean="0">
                <a:effectLst>
                  <a:outerShdw blurRad="38100" dist="38100" dir="2700000" algn="tl">
                    <a:srgbClr val="C0C0C0"/>
                  </a:outerShdw>
                </a:effectLst>
                <a:latin typeface="Arial" charset="0"/>
                <a:cs typeface="Arial" charset="0"/>
              </a:rPr>
              <a:t> to provide lab results to your patients</a:t>
            </a:r>
            <a:endParaRPr lang="en-US" sz="2400" smtClean="0">
              <a:latin typeface="Arial" charset="0"/>
              <a:cs typeface="Arial" charset="0"/>
            </a:endParaRPr>
          </a:p>
        </p:txBody>
      </p:sp>
      <p:pic>
        <p:nvPicPr>
          <p:cNvPr id="6199" name="Picture 8" descr="C:\Documents and Settings\wongjenn.SOM\Local Settings\Temporary Internet Files\Content.IE5\N2TPO0E5\MC900078718[1].wmf"/>
          <p:cNvPicPr>
            <a:picLocks noChangeAspect="1" noChangeArrowheads="1"/>
          </p:cNvPicPr>
          <p:nvPr/>
        </p:nvPicPr>
        <p:blipFill>
          <a:blip r:embed="rId3" cstate="print"/>
          <a:srcRect/>
          <a:stretch>
            <a:fillRect/>
          </a:stretch>
        </p:blipFill>
        <p:spPr bwMode="auto">
          <a:xfrm>
            <a:off x="2819400" y="1752600"/>
            <a:ext cx="3632200" cy="3937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90000"/>
                                  </p:stCondLst>
                                  <p:childTnLst>
                                    <p:set>
                                      <p:cBhvr>
                                        <p:cTn id="6" dur="1" fill="hold">
                                          <p:stCondLst>
                                            <p:cond delay="0"/>
                                          </p:stCondLst>
                                        </p:cTn>
                                        <p:tgtEl>
                                          <p:spTgt spid="6199"/>
                                        </p:tgtEl>
                                        <p:attrNameLst>
                                          <p:attrName>style.visibility</p:attrName>
                                        </p:attrNameLst>
                                      </p:cBhvr>
                                      <p:to>
                                        <p:strVal val="visible"/>
                                      </p:to>
                                    </p:set>
                                    <p:anim calcmode="lin" valueType="num">
                                      <p:cBhvr additive="base">
                                        <p:cTn id="7" dur="1000" fill="hold"/>
                                        <p:tgtEl>
                                          <p:spTgt spid="6199"/>
                                        </p:tgtEl>
                                        <p:attrNameLst>
                                          <p:attrName>ppt_x</p:attrName>
                                        </p:attrNameLst>
                                      </p:cBhvr>
                                      <p:tavLst>
                                        <p:tav tm="0">
                                          <p:val>
                                            <p:strVal val="#ppt_x"/>
                                          </p:val>
                                        </p:tav>
                                        <p:tav tm="100000">
                                          <p:val>
                                            <p:strVal val="#ppt_x"/>
                                          </p:val>
                                        </p:tav>
                                      </p:tavLst>
                                    </p:anim>
                                    <p:anim calcmode="lin" valueType="num">
                                      <p:cBhvr additive="base">
                                        <p:cTn id="8" dur="1000" fill="hold"/>
                                        <p:tgtEl>
                                          <p:spTgt spid="61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1"/>
          <p:cNvSpPr txBox="1">
            <a:spLocks noChangeArrowheads="1"/>
          </p:cNvSpPr>
          <p:nvPr/>
        </p:nvSpPr>
        <p:spPr bwMode="auto">
          <a:xfrm>
            <a:off x="762000" y="228600"/>
            <a:ext cx="7924800" cy="641350"/>
          </a:xfrm>
          <a:prstGeom prst="rect">
            <a:avLst/>
          </a:prstGeom>
          <a:noFill/>
          <a:ln w="9525">
            <a:noFill/>
            <a:miter lim="800000"/>
            <a:headEnd/>
            <a:tailEnd/>
          </a:ln>
        </p:spPr>
        <p:txBody>
          <a:bodyPr>
            <a:spAutoFit/>
          </a:bodyPr>
          <a:lstStyle/>
          <a:p>
            <a:pPr algn="ctr"/>
            <a:r>
              <a:rPr lang="en-US" b="1">
                <a:effectLst>
                  <a:outerShdw blurRad="38100" dist="38100" dir="2700000" algn="tl">
                    <a:srgbClr val="C0C0C0"/>
                  </a:outerShdw>
                </a:effectLst>
                <a:cs typeface="Arial" charset="0"/>
              </a:rPr>
              <a:t>Example flowchart: reminders to patients for preventive and follow up care (example: outreach to patients due for annual FOBT)</a:t>
            </a:r>
            <a:endParaRPr lang="en-US">
              <a:cs typeface="Arial" charset="0"/>
            </a:endParaRPr>
          </a:p>
        </p:txBody>
      </p:sp>
      <p:sp>
        <p:nvSpPr>
          <p:cNvPr id="6" name="Flowchart: Process 5"/>
          <p:cNvSpPr/>
          <p:nvPr/>
        </p:nvSpPr>
        <p:spPr>
          <a:xfrm>
            <a:off x="2362200" y="1066800"/>
            <a:ext cx="1143000" cy="914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Care team member generates list of patients  who have not completed FOBT in the last 11 months</a:t>
            </a:r>
          </a:p>
        </p:txBody>
      </p:sp>
      <p:cxnSp>
        <p:nvCxnSpPr>
          <p:cNvPr id="16" name="Straight Arrow Connector 15"/>
          <p:cNvCxnSpPr>
            <a:stCxn id="46" idx="3"/>
            <a:endCxn id="72" idx="1"/>
          </p:cNvCxnSpPr>
          <p:nvPr/>
        </p:nvCxnSpPr>
        <p:spPr>
          <a:xfrm>
            <a:off x="6858000" y="15240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40" idx="2"/>
            <a:endCxn id="64" idx="0"/>
          </p:cNvCxnSpPr>
          <p:nvPr/>
        </p:nvCxnSpPr>
        <p:spPr>
          <a:xfrm rot="5400000">
            <a:off x="762001" y="1828800"/>
            <a:ext cx="4572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2" name="Flowchart: Process 71"/>
          <p:cNvSpPr/>
          <p:nvPr/>
        </p:nvSpPr>
        <p:spPr>
          <a:xfrm>
            <a:off x="7543800" y="1143000"/>
            <a:ext cx="10668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Care team member mails out letters with FOBT cards</a:t>
            </a:r>
          </a:p>
        </p:txBody>
      </p:sp>
      <p:sp>
        <p:nvSpPr>
          <p:cNvPr id="46" name="Flowchart: Process 45"/>
          <p:cNvSpPr/>
          <p:nvPr/>
        </p:nvSpPr>
        <p:spPr>
          <a:xfrm>
            <a:off x="5791200" y="1143000"/>
            <a:ext cx="10668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Care team member prints reminder letters and labels for all patients on query list</a:t>
            </a:r>
          </a:p>
        </p:txBody>
      </p:sp>
      <p:cxnSp>
        <p:nvCxnSpPr>
          <p:cNvPr id="47" name="Straight Arrow Connector 46"/>
          <p:cNvCxnSpPr>
            <a:stCxn id="6" idx="3"/>
            <a:endCxn id="266" idx="1"/>
          </p:cNvCxnSpPr>
          <p:nvPr/>
        </p:nvCxnSpPr>
        <p:spPr>
          <a:xfrm>
            <a:off x="3505200" y="15240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0" name="Rounded Rectangle 39"/>
          <p:cNvSpPr/>
          <p:nvPr/>
        </p:nvSpPr>
        <p:spPr>
          <a:xfrm>
            <a:off x="457200" y="1143000"/>
            <a:ext cx="1066800" cy="4572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800">
                <a:solidFill>
                  <a:srgbClr val="FFFFFF"/>
                </a:solidFill>
                <a:latin typeface="Arial" pitchFamily="-1" charset="0"/>
                <a:ea typeface="Arial" pitchFamily="-1" charset="0"/>
                <a:cs typeface="Arial" pitchFamily="-1" charset="0"/>
              </a:rPr>
              <a:t>First Friday of </a:t>
            </a:r>
          </a:p>
          <a:p>
            <a:pPr algn="ctr">
              <a:defRPr/>
            </a:pPr>
            <a:r>
              <a:rPr lang="en-US" sz="800">
                <a:solidFill>
                  <a:srgbClr val="FFFFFF"/>
                </a:solidFill>
                <a:latin typeface="Arial" pitchFamily="-1" charset="0"/>
                <a:ea typeface="Arial" pitchFamily="-1" charset="0"/>
                <a:cs typeface="Arial" pitchFamily="-1" charset="0"/>
              </a:rPr>
              <a:t>the quarter</a:t>
            </a:r>
          </a:p>
        </p:txBody>
      </p:sp>
      <p:sp>
        <p:nvSpPr>
          <p:cNvPr id="43" name="Rounded Rectangle 42"/>
          <p:cNvSpPr/>
          <p:nvPr/>
        </p:nvSpPr>
        <p:spPr>
          <a:xfrm>
            <a:off x="5638800" y="4953000"/>
            <a:ext cx="1219200" cy="4572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800">
                <a:solidFill>
                  <a:srgbClr val="FFFFFF"/>
                </a:solidFill>
                <a:latin typeface="Arial" pitchFamily="-1" charset="0"/>
                <a:ea typeface="Arial" pitchFamily="-1" charset="0"/>
                <a:cs typeface="Arial" pitchFamily="-1" charset="0"/>
              </a:rPr>
              <a:t>Patient completes</a:t>
            </a:r>
          </a:p>
          <a:p>
            <a:pPr algn="ctr">
              <a:defRPr/>
            </a:pPr>
            <a:r>
              <a:rPr lang="en-US" sz="800">
                <a:solidFill>
                  <a:srgbClr val="FFFFFF"/>
                </a:solidFill>
                <a:latin typeface="Arial" pitchFamily="-1" charset="0"/>
                <a:ea typeface="Arial" pitchFamily="-1" charset="0"/>
                <a:cs typeface="Arial" pitchFamily="-1" charset="0"/>
              </a:rPr>
              <a:t>FOBT</a:t>
            </a:r>
          </a:p>
        </p:txBody>
      </p:sp>
      <p:sp>
        <p:nvSpPr>
          <p:cNvPr id="178" name="Flowchart: Decision 177"/>
          <p:cNvSpPr/>
          <p:nvPr/>
        </p:nvSpPr>
        <p:spPr>
          <a:xfrm>
            <a:off x="5486400" y="5791200"/>
            <a:ext cx="1524000" cy="7620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800">
                <a:solidFill>
                  <a:srgbClr val="FFFFFF"/>
                </a:solidFill>
                <a:latin typeface="Arial" pitchFamily="-1" charset="0"/>
                <a:ea typeface="Arial" pitchFamily="-1" charset="0"/>
                <a:cs typeface="Arial" pitchFamily="-1" charset="0"/>
              </a:rPr>
              <a:t>Are there </a:t>
            </a:r>
          </a:p>
          <a:p>
            <a:pPr algn="ctr">
              <a:defRPr/>
            </a:pPr>
            <a:r>
              <a:rPr lang="en-US" sz="800">
                <a:solidFill>
                  <a:srgbClr val="FFFFFF"/>
                </a:solidFill>
                <a:latin typeface="Arial" pitchFamily="-1" charset="0"/>
                <a:ea typeface="Arial" pitchFamily="-1" charset="0"/>
                <a:cs typeface="Arial" pitchFamily="-1" charset="0"/>
              </a:rPr>
              <a:t>patients  still on this list?</a:t>
            </a:r>
          </a:p>
        </p:txBody>
      </p:sp>
      <p:cxnSp>
        <p:nvCxnSpPr>
          <p:cNvPr id="152" name="Straight Arrow Connector 151"/>
          <p:cNvCxnSpPr>
            <a:stCxn id="169" idx="2"/>
            <a:endCxn id="28" idx="0"/>
          </p:cNvCxnSpPr>
          <p:nvPr/>
        </p:nvCxnSpPr>
        <p:spPr>
          <a:xfrm rot="5400000">
            <a:off x="7886701" y="3238500"/>
            <a:ext cx="3810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4765" name="TextBox 45"/>
          <p:cNvSpPr txBox="1">
            <a:spLocks noChangeArrowheads="1"/>
          </p:cNvSpPr>
          <p:nvPr/>
        </p:nvSpPr>
        <p:spPr bwMode="auto">
          <a:xfrm>
            <a:off x="1752600" y="3276600"/>
            <a:ext cx="381000" cy="214313"/>
          </a:xfrm>
          <a:prstGeom prst="rect">
            <a:avLst/>
          </a:prstGeom>
          <a:noFill/>
          <a:ln w="9525">
            <a:noFill/>
            <a:miter lim="800000"/>
            <a:headEnd/>
            <a:tailEnd/>
          </a:ln>
        </p:spPr>
        <p:txBody>
          <a:bodyPr>
            <a:spAutoFit/>
          </a:bodyPr>
          <a:lstStyle/>
          <a:p>
            <a:r>
              <a:rPr lang="en-US" sz="800">
                <a:cs typeface="Arial" charset="0"/>
              </a:rPr>
              <a:t>yes</a:t>
            </a:r>
          </a:p>
        </p:txBody>
      </p:sp>
      <p:sp>
        <p:nvSpPr>
          <p:cNvPr id="74766" name="TextBox 45"/>
          <p:cNvSpPr txBox="1">
            <a:spLocks noChangeArrowheads="1"/>
          </p:cNvSpPr>
          <p:nvPr/>
        </p:nvSpPr>
        <p:spPr bwMode="auto">
          <a:xfrm>
            <a:off x="609600" y="2895600"/>
            <a:ext cx="533400" cy="214313"/>
          </a:xfrm>
          <a:prstGeom prst="rect">
            <a:avLst/>
          </a:prstGeom>
          <a:noFill/>
          <a:ln w="9525">
            <a:noFill/>
            <a:miter lim="800000"/>
            <a:headEnd/>
            <a:tailEnd/>
          </a:ln>
        </p:spPr>
        <p:txBody>
          <a:bodyPr>
            <a:spAutoFit/>
          </a:bodyPr>
          <a:lstStyle/>
          <a:p>
            <a:r>
              <a:rPr lang="en-US" sz="800">
                <a:cs typeface="Arial" charset="0"/>
              </a:rPr>
              <a:t>no</a:t>
            </a:r>
          </a:p>
        </p:txBody>
      </p:sp>
      <p:sp>
        <p:nvSpPr>
          <p:cNvPr id="28" name="Flowchart: Process 27"/>
          <p:cNvSpPr/>
          <p:nvPr/>
        </p:nvSpPr>
        <p:spPr>
          <a:xfrm>
            <a:off x="7467600" y="3429000"/>
            <a:ext cx="1219200" cy="914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1 month later, care team members runs query of patients  who received  FOBT cards but  have not completed FOBT in the last 11 months</a:t>
            </a:r>
          </a:p>
        </p:txBody>
      </p:sp>
      <p:sp>
        <p:nvSpPr>
          <p:cNvPr id="62" name="Flowchart: Process 61"/>
          <p:cNvSpPr/>
          <p:nvPr/>
        </p:nvSpPr>
        <p:spPr>
          <a:xfrm>
            <a:off x="7467600" y="4648200"/>
            <a:ext cx="12192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Care team member calls patients on query list to follow-up on why patient has not completed FOBT</a:t>
            </a:r>
          </a:p>
        </p:txBody>
      </p:sp>
      <p:sp>
        <p:nvSpPr>
          <p:cNvPr id="64" name="Flowchart: Decision 63"/>
          <p:cNvSpPr/>
          <p:nvPr/>
        </p:nvSpPr>
        <p:spPr>
          <a:xfrm>
            <a:off x="228600" y="2057400"/>
            <a:ext cx="1524000" cy="7620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800">
                <a:solidFill>
                  <a:srgbClr val="FFFFFF"/>
                </a:solidFill>
                <a:latin typeface="Arial" pitchFamily="-1" charset="0"/>
                <a:ea typeface="Arial" pitchFamily="-1" charset="0"/>
                <a:cs typeface="Arial" pitchFamily="-1" charset="0"/>
              </a:rPr>
              <a:t>Does practice </a:t>
            </a:r>
          </a:p>
          <a:p>
            <a:pPr algn="ctr">
              <a:defRPr/>
            </a:pPr>
            <a:r>
              <a:rPr lang="en-US" sz="800">
                <a:solidFill>
                  <a:srgbClr val="FFFFFF"/>
                </a:solidFill>
                <a:latin typeface="Arial" pitchFamily="-1" charset="0"/>
                <a:ea typeface="Arial" pitchFamily="-1" charset="0"/>
                <a:cs typeface="Arial" pitchFamily="-1" charset="0"/>
              </a:rPr>
              <a:t>have a registry?</a:t>
            </a:r>
          </a:p>
        </p:txBody>
      </p:sp>
      <p:sp>
        <p:nvSpPr>
          <p:cNvPr id="69" name="Flowchart: Decision 68"/>
          <p:cNvSpPr/>
          <p:nvPr/>
        </p:nvSpPr>
        <p:spPr>
          <a:xfrm>
            <a:off x="228600" y="3124200"/>
            <a:ext cx="1524000" cy="7620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800">
                <a:solidFill>
                  <a:srgbClr val="FFFFFF"/>
                </a:solidFill>
                <a:latin typeface="Arial" pitchFamily="-1" charset="0"/>
                <a:ea typeface="Arial" pitchFamily="-1" charset="0"/>
                <a:cs typeface="Arial" pitchFamily="-1" charset="0"/>
              </a:rPr>
              <a:t>Does EHR</a:t>
            </a:r>
          </a:p>
          <a:p>
            <a:pPr algn="ctr">
              <a:defRPr/>
            </a:pPr>
            <a:r>
              <a:rPr lang="en-US" sz="800">
                <a:solidFill>
                  <a:srgbClr val="FFFFFF"/>
                </a:solidFill>
                <a:latin typeface="Arial" pitchFamily="-1" charset="0"/>
                <a:ea typeface="Arial" pitchFamily="-1" charset="0"/>
                <a:cs typeface="Arial" pitchFamily="-1" charset="0"/>
              </a:rPr>
              <a:t>have query function?</a:t>
            </a:r>
          </a:p>
        </p:txBody>
      </p:sp>
      <p:cxnSp>
        <p:nvCxnSpPr>
          <p:cNvPr id="86" name="Straight Arrow Connector 85"/>
          <p:cNvCxnSpPr>
            <a:stCxn id="64" idx="2"/>
            <a:endCxn id="69" idx="0"/>
          </p:cNvCxnSpPr>
          <p:nvPr/>
        </p:nvCxnSpPr>
        <p:spPr>
          <a:xfrm rot="5400000">
            <a:off x="838201" y="2971800"/>
            <a:ext cx="304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2" name="Rounded Rectangle 111"/>
          <p:cNvSpPr/>
          <p:nvPr/>
        </p:nvSpPr>
        <p:spPr>
          <a:xfrm>
            <a:off x="381000" y="4343400"/>
            <a:ext cx="1219200" cy="4572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800">
                <a:solidFill>
                  <a:srgbClr val="FFFFFF"/>
                </a:solidFill>
                <a:latin typeface="Arial" pitchFamily="-1" charset="0"/>
                <a:ea typeface="Arial" pitchFamily="-1" charset="0"/>
                <a:cs typeface="Arial" pitchFamily="-1" charset="0"/>
              </a:rPr>
              <a:t>Contact EHR vendor </a:t>
            </a:r>
          </a:p>
          <a:p>
            <a:pPr algn="ctr">
              <a:defRPr/>
            </a:pPr>
            <a:r>
              <a:rPr lang="en-US" sz="800">
                <a:solidFill>
                  <a:srgbClr val="FFFFFF"/>
                </a:solidFill>
                <a:latin typeface="Arial" pitchFamily="-1" charset="0"/>
                <a:ea typeface="Arial" pitchFamily="-1" charset="0"/>
                <a:cs typeface="Arial" pitchFamily="-1" charset="0"/>
              </a:rPr>
              <a:t>about query function or </a:t>
            </a:r>
          </a:p>
          <a:p>
            <a:pPr algn="ctr">
              <a:defRPr/>
            </a:pPr>
            <a:r>
              <a:rPr lang="en-US" sz="800">
                <a:solidFill>
                  <a:srgbClr val="FFFFFF"/>
                </a:solidFill>
                <a:latin typeface="Arial" pitchFamily="-1" charset="0"/>
                <a:ea typeface="Arial" pitchFamily="-1" charset="0"/>
                <a:cs typeface="Arial" pitchFamily="-1" charset="0"/>
              </a:rPr>
              <a:t>talk to REC/LEC</a:t>
            </a:r>
          </a:p>
        </p:txBody>
      </p:sp>
      <p:cxnSp>
        <p:nvCxnSpPr>
          <p:cNvPr id="114" name="Straight Arrow Connector 113"/>
          <p:cNvCxnSpPr>
            <a:stCxn id="69" idx="2"/>
            <a:endCxn id="112" idx="0"/>
          </p:cNvCxnSpPr>
          <p:nvPr/>
        </p:nvCxnSpPr>
        <p:spPr>
          <a:xfrm rot="5400000">
            <a:off x="762001" y="4114800"/>
            <a:ext cx="4572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2" name="Shape 121"/>
          <p:cNvCxnSpPr>
            <a:stCxn id="69" idx="3"/>
            <a:endCxn id="6" idx="2"/>
          </p:cNvCxnSpPr>
          <p:nvPr/>
        </p:nvCxnSpPr>
        <p:spPr>
          <a:xfrm flipV="1">
            <a:off x="1752600" y="1981200"/>
            <a:ext cx="1181100" cy="15240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74775" name="TextBox 45"/>
          <p:cNvSpPr txBox="1">
            <a:spLocks noChangeArrowheads="1"/>
          </p:cNvSpPr>
          <p:nvPr/>
        </p:nvSpPr>
        <p:spPr bwMode="auto">
          <a:xfrm>
            <a:off x="685800" y="4038600"/>
            <a:ext cx="533400" cy="214313"/>
          </a:xfrm>
          <a:prstGeom prst="rect">
            <a:avLst/>
          </a:prstGeom>
          <a:noFill/>
          <a:ln w="9525">
            <a:noFill/>
            <a:miter lim="800000"/>
            <a:headEnd/>
            <a:tailEnd/>
          </a:ln>
        </p:spPr>
        <p:txBody>
          <a:bodyPr>
            <a:spAutoFit/>
          </a:bodyPr>
          <a:lstStyle/>
          <a:p>
            <a:r>
              <a:rPr lang="en-US" sz="800">
                <a:cs typeface="Arial" charset="0"/>
              </a:rPr>
              <a:t>no</a:t>
            </a:r>
          </a:p>
        </p:txBody>
      </p:sp>
      <p:sp>
        <p:nvSpPr>
          <p:cNvPr id="74776" name="TextBox 45"/>
          <p:cNvSpPr txBox="1">
            <a:spLocks noChangeArrowheads="1"/>
          </p:cNvSpPr>
          <p:nvPr/>
        </p:nvSpPr>
        <p:spPr bwMode="auto">
          <a:xfrm>
            <a:off x="1752600" y="2209800"/>
            <a:ext cx="533400" cy="214313"/>
          </a:xfrm>
          <a:prstGeom prst="rect">
            <a:avLst/>
          </a:prstGeom>
          <a:noFill/>
          <a:ln w="9525">
            <a:noFill/>
            <a:miter lim="800000"/>
            <a:headEnd/>
            <a:tailEnd/>
          </a:ln>
        </p:spPr>
        <p:txBody>
          <a:bodyPr>
            <a:spAutoFit/>
          </a:bodyPr>
          <a:lstStyle/>
          <a:p>
            <a:r>
              <a:rPr lang="en-US" sz="800">
                <a:cs typeface="Arial" charset="0"/>
              </a:rPr>
              <a:t>yes</a:t>
            </a:r>
          </a:p>
        </p:txBody>
      </p:sp>
      <p:sp>
        <p:nvSpPr>
          <p:cNvPr id="169" name="Flowchart: Process 168"/>
          <p:cNvSpPr/>
          <p:nvPr/>
        </p:nvSpPr>
        <p:spPr>
          <a:xfrm>
            <a:off x="7543800" y="2286000"/>
            <a:ext cx="10668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Care team member indicates in registry that patient received FOBT cards</a:t>
            </a:r>
          </a:p>
        </p:txBody>
      </p:sp>
      <p:cxnSp>
        <p:nvCxnSpPr>
          <p:cNvPr id="184" name="Straight Arrow Connector 183"/>
          <p:cNvCxnSpPr>
            <a:stCxn id="72" idx="2"/>
            <a:endCxn id="169" idx="0"/>
          </p:cNvCxnSpPr>
          <p:nvPr/>
        </p:nvCxnSpPr>
        <p:spPr>
          <a:xfrm rot="5400000">
            <a:off x="7886701" y="2095500"/>
            <a:ext cx="3810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7" name="Straight Arrow Connector 206"/>
          <p:cNvCxnSpPr>
            <a:stCxn id="28" idx="2"/>
            <a:endCxn id="62" idx="0"/>
          </p:cNvCxnSpPr>
          <p:nvPr/>
        </p:nvCxnSpPr>
        <p:spPr>
          <a:xfrm rot="5400000">
            <a:off x="7924801" y="4495800"/>
            <a:ext cx="304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4780" name="TextBox 45"/>
          <p:cNvSpPr txBox="1">
            <a:spLocks noChangeArrowheads="1"/>
          </p:cNvSpPr>
          <p:nvPr/>
        </p:nvSpPr>
        <p:spPr bwMode="auto">
          <a:xfrm>
            <a:off x="5029200" y="5943600"/>
            <a:ext cx="381000" cy="214313"/>
          </a:xfrm>
          <a:prstGeom prst="rect">
            <a:avLst/>
          </a:prstGeom>
          <a:noFill/>
          <a:ln w="9525">
            <a:noFill/>
            <a:miter lim="800000"/>
            <a:headEnd/>
            <a:tailEnd/>
          </a:ln>
        </p:spPr>
        <p:txBody>
          <a:bodyPr>
            <a:spAutoFit/>
          </a:bodyPr>
          <a:lstStyle/>
          <a:p>
            <a:r>
              <a:rPr lang="en-US" sz="800">
                <a:cs typeface="Arial" charset="0"/>
              </a:rPr>
              <a:t>yes</a:t>
            </a:r>
          </a:p>
        </p:txBody>
      </p:sp>
      <p:cxnSp>
        <p:nvCxnSpPr>
          <p:cNvPr id="262" name="Elbow Connector 261"/>
          <p:cNvCxnSpPr>
            <a:stCxn id="64" idx="3"/>
            <a:endCxn id="6" idx="1"/>
          </p:cNvCxnSpPr>
          <p:nvPr/>
        </p:nvCxnSpPr>
        <p:spPr>
          <a:xfrm flipV="1">
            <a:off x="1752600" y="1524000"/>
            <a:ext cx="609600" cy="9144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266" name="Flowchart: Off-page Connector 265"/>
          <p:cNvSpPr/>
          <p:nvPr/>
        </p:nvSpPr>
        <p:spPr>
          <a:xfrm>
            <a:off x="4191000" y="1143000"/>
            <a:ext cx="762000" cy="762000"/>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See how to generate a query  (list of patients) workflow </a:t>
            </a:r>
          </a:p>
        </p:txBody>
      </p:sp>
      <p:cxnSp>
        <p:nvCxnSpPr>
          <p:cNvPr id="271" name="Straight Arrow Connector 270"/>
          <p:cNvCxnSpPr>
            <a:stCxn id="266" idx="3"/>
            <a:endCxn id="46" idx="1"/>
          </p:cNvCxnSpPr>
          <p:nvPr/>
        </p:nvCxnSpPr>
        <p:spPr>
          <a:xfrm>
            <a:off x="4953000" y="15240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2" name="Flowchart: Process 311"/>
          <p:cNvSpPr/>
          <p:nvPr/>
        </p:nvSpPr>
        <p:spPr>
          <a:xfrm>
            <a:off x="7467600" y="5715000"/>
            <a:ext cx="1219200" cy="914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1 month later, care team member runs query for patients who have received FOBT cards but have not completed FOBT again </a:t>
            </a:r>
          </a:p>
        </p:txBody>
      </p:sp>
      <p:cxnSp>
        <p:nvCxnSpPr>
          <p:cNvPr id="330" name="Straight Arrow Connector 329"/>
          <p:cNvCxnSpPr>
            <a:stCxn id="62" idx="2"/>
            <a:endCxn id="312" idx="0"/>
          </p:cNvCxnSpPr>
          <p:nvPr/>
        </p:nvCxnSpPr>
        <p:spPr>
          <a:xfrm rot="5400000">
            <a:off x="7924801" y="5562600"/>
            <a:ext cx="304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4" name="Straight Arrow Connector 333"/>
          <p:cNvCxnSpPr>
            <a:stCxn id="178" idx="0"/>
            <a:endCxn id="43" idx="2"/>
          </p:cNvCxnSpPr>
          <p:nvPr/>
        </p:nvCxnSpPr>
        <p:spPr>
          <a:xfrm rot="5400000" flipH="1" flipV="1">
            <a:off x="6057901" y="5600700"/>
            <a:ext cx="3810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8" name="Straight Arrow Connector 337"/>
          <p:cNvCxnSpPr>
            <a:stCxn id="178" idx="1"/>
          </p:cNvCxnSpPr>
          <p:nvPr/>
        </p:nvCxnSpPr>
        <p:spPr>
          <a:xfrm rot="10800000">
            <a:off x="4953000" y="61722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4788" name="TextBox 45"/>
          <p:cNvSpPr txBox="1">
            <a:spLocks noChangeArrowheads="1"/>
          </p:cNvSpPr>
          <p:nvPr/>
        </p:nvSpPr>
        <p:spPr bwMode="auto">
          <a:xfrm>
            <a:off x="5943600" y="5486400"/>
            <a:ext cx="533400" cy="214313"/>
          </a:xfrm>
          <a:prstGeom prst="rect">
            <a:avLst/>
          </a:prstGeom>
          <a:noFill/>
          <a:ln w="9525">
            <a:noFill/>
            <a:miter lim="800000"/>
            <a:headEnd/>
            <a:tailEnd/>
          </a:ln>
        </p:spPr>
        <p:txBody>
          <a:bodyPr>
            <a:spAutoFit/>
          </a:bodyPr>
          <a:lstStyle/>
          <a:p>
            <a:r>
              <a:rPr lang="en-US" sz="800">
                <a:cs typeface="Arial" charset="0"/>
              </a:rPr>
              <a:t>no</a:t>
            </a:r>
          </a:p>
        </p:txBody>
      </p:sp>
      <p:sp>
        <p:nvSpPr>
          <p:cNvPr id="346" name="Rounded Rectangle 345"/>
          <p:cNvSpPr/>
          <p:nvPr/>
        </p:nvSpPr>
        <p:spPr>
          <a:xfrm>
            <a:off x="3733800" y="5943600"/>
            <a:ext cx="1219200" cy="4572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800">
                <a:solidFill>
                  <a:srgbClr val="FFFFFF"/>
                </a:solidFill>
                <a:latin typeface="Arial" pitchFamily="-1" charset="0"/>
                <a:ea typeface="Arial" pitchFamily="-1" charset="0"/>
                <a:cs typeface="Arial" pitchFamily="-1" charset="0"/>
              </a:rPr>
              <a:t>Care team member  </a:t>
            </a:r>
          </a:p>
          <a:p>
            <a:pPr algn="ctr">
              <a:defRPr/>
            </a:pPr>
            <a:r>
              <a:rPr lang="en-US" sz="800">
                <a:solidFill>
                  <a:srgbClr val="FFFFFF"/>
                </a:solidFill>
                <a:latin typeface="Arial" pitchFamily="-1" charset="0"/>
                <a:ea typeface="Arial" pitchFamily="-1" charset="0"/>
                <a:cs typeface="Arial" pitchFamily="-1" charset="0"/>
              </a:rPr>
              <a:t>repeats outreach </a:t>
            </a:r>
          </a:p>
          <a:p>
            <a:pPr algn="ctr">
              <a:defRPr/>
            </a:pPr>
            <a:r>
              <a:rPr lang="en-US" sz="800">
                <a:solidFill>
                  <a:srgbClr val="FFFFFF"/>
                </a:solidFill>
                <a:latin typeface="Arial" pitchFamily="-1" charset="0"/>
                <a:ea typeface="Arial" pitchFamily="-1" charset="0"/>
                <a:cs typeface="Arial" pitchFamily="-1" charset="0"/>
              </a:rPr>
              <a:t>next quarter</a:t>
            </a:r>
          </a:p>
        </p:txBody>
      </p:sp>
      <p:cxnSp>
        <p:nvCxnSpPr>
          <p:cNvPr id="348" name="Straight Arrow Connector 347"/>
          <p:cNvCxnSpPr>
            <a:stCxn id="312" idx="1"/>
            <a:endCxn id="178" idx="3"/>
          </p:cNvCxnSpPr>
          <p:nvPr/>
        </p:nvCxnSpPr>
        <p:spPr>
          <a:xfrm rot="10800000">
            <a:off x="7010400" y="61722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5" name="Flowchart: Decision 64"/>
          <p:cNvSpPr/>
          <p:nvPr/>
        </p:nvSpPr>
        <p:spPr>
          <a:xfrm>
            <a:off x="3810000" y="2133600"/>
            <a:ext cx="1524000" cy="7620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800">
                <a:solidFill>
                  <a:srgbClr val="FFFFFF"/>
                </a:solidFill>
                <a:latin typeface="Arial" pitchFamily="-1" charset="0"/>
                <a:ea typeface="Arial" pitchFamily="-1" charset="0"/>
                <a:cs typeface="Arial" pitchFamily="-1" charset="0"/>
              </a:rPr>
              <a:t>Do</a:t>
            </a:r>
          </a:p>
          <a:p>
            <a:pPr algn="ctr">
              <a:defRPr/>
            </a:pPr>
            <a:r>
              <a:rPr lang="en-US" sz="800">
                <a:solidFill>
                  <a:srgbClr val="FFFFFF"/>
                </a:solidFill>
                <a:latin typeface="Arial" pitchFamily="-1" charset="0"/>
                <a:ea typeface="Arial" pitchFamily="-1" charset="0"/>
                <a:cs typeface="Arial" pitchFamily="-1" charset="0"/>
              </a:rPr>
              <a:t>patients on the list have</a:t>
            </a:r>
          </a:p>
          <a:p>
            <a:pPr algn="ctr">
              <a:defRPr/>
            </a:pPr>
            <a:r>
              <a:rPr lang="en-US" sz="800">
                <a:solidFill>
                  <a:srgbClr val="FFFFFF"/>
                </a:solidFill>
                <a:latin typeface="Arial" pitchFamily="-1" charset="0"/>
                <a:ea typeface="Arial" pitchFamily="-1" charset="0"/>
                <a:cs typeface="Arial" pitchFamily="-1" charset="0"/>
              </a:rPr>
              <a:t> visits scheduled?</a:t>
            </a:r>
          </a:p>
        </p:txBody>
      </p:sp>
      <p:cxnSp>
        <p:nvCxnSpPr>
          <p:cNvPr id="88" name="Straight Arrow Connector 87"/>
          <p:cNvCxnSpPr>
            <a:stCxn id="266" idx="2"/>
            <a:endCxn id="65" idx="0"/>
          </p:cNvCxnSpPr>
          <p:nvPr/>
        </p:nvCxnSpPr>
        <p:spPr>
          <a:xfrm rot="5400000">
            <a:off x="4457701" y="2019300"/>
            <a:ext cx="2286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0" name="Flowchart: Process 89"/>
          <p:cNvSpPr/>
          <p:nvPr/>
        </p:nvSpPr>
        <p:spPr>
          <a:xfrm>
            <a:off x="4038600" y="3352800"/>
            <a:ext cx="10668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Care team member performs in-reach to patients</a:t>
            </a:r>
          </a:p>
        </p:txBody>
      </p:sp>
      <p:sp>
        <p:nvSpPr>
          <p:cNvPr id="100" name="Flowchart: Off-page Connector 99"/>
          <p:cNvSpPr/>
          <p:nvPr/>
        </p:nvSpPr>
        <p:spPr>
          <a:xfrm>
            <a:off x="5715000" y="3352800"/>
            <a:ext cx="762000" cy="762000"/>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See in-reach</a:t>
            </a:r>
          </a:p>
          <a:p>
            <a:pPr algn="ctr">
              <a:defRPr/>
            </a:pPr>
            <a:r>
              <a:rPr lang="en-US" sz="800">
                <a:solidFill>
                  <a:srgbClr val="FFFFFF"/>
                </a:solidFill>
                <a:latin typeface="Arial" pitchFamily="-1" charset="0"/>
                <a:ea typeface="Arial" pitchFamily="-1" charset="0"/>
                <a:cs typeface="Arial" pitchFamily="-1" charset="0"/>
              </a:rPr>
              <a:t>workflow </a:t>
            </a:r>
          </a:p>
        </p:txBody>
      </p:sp>
      <p:cxnSp>
        <p:nvCxnSpPr>
          <p:cNvPr id="102" name="Straight Arrow Connector 101"/>
          <p:cNvCxnSpPr>
            <a:stCxn id="65" idx="2"/>
            <a:endCxn id="90" idx="0"/>
          </p:cNvCxnSpPr>
          <p:nvPr/>
        </p:nvCxnSpPr>
        <p:spPr>
          <a:xfrm rot="5400000">
            <a:off x="4343401" y="3124200"/>
            <a:ext cx="4572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4" name="Shape 103"/>
          <p:cNvCxnSpPr>
            <a:stCxn id="65" idx="3"/>
            <a:endCxn id="46" idx="2"/>
          </p:cNvCxnSpPr>
          <p:nvPr/>
        </p:nvCxnSpPr>
        <p:spPr>
          <a:xfrm flipV="1">
            <a:off x="5334000" y="1905000"/>
            <a:ext cx="990600" cy="6096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74797" name="TextBox 45"/>
          <p:cNvSpPr txBox="1">
            <a:spLocks noChangeArrowheads="1"/>
          </p:cNvSpPr>
          <p:nvPr/>
        </p:nvSpPr>
        <p:spPr bwMode="auto">
          <a:xfrm>
            <a:off x="4191000" y="3048000"/>
            <a:ext cx="533400" cy="214313"/>
          </a:xfrm>
          <a:prstGeom prst="rect">
            <a:avLst/>
          </a:prstGeom>
          <a:noFill/>
          <a:ln w="9525">
            <a:noFill/>
            <a:miter lim="800000"/>
            <a:headEnd/>
            <a:tailEnd/>
          </a:ln>
        </p:spPr>
        <p:txBody>
          <a:bodyPr>
            <a:spAutoFit/>
          </a:bodyPr>
          <a:lstStyle/>
          <a:p>
            <a:r>
              <a:rPr lang="en-US" sz="800">
                <a:cs typeface="Arial" charset="0"/>
              </a:rPr>
              <a:t>yes</a:t>
            </a:r>
          </a:p>
        </p:txBody>
      </p:sp>
      <p:cxnSp>
        <p:nvCxnSpPr>
          <p:cNvPr id="108" name="Elbow Connector 107"/>
          <p:cNvCxnSpPr>
            <a:stCxn id="90" idx="3"/>
            <a:endCxn id="100" idx="1"/>
          </p:cNvCxnSpPr>
          <p:nvPr/>
        </p:nvCxnSpPr>
        <p:spPr>
          <a:xfrm>
            <a:off x="5105400" y="3733800"/>
            <a:ext cx="609600" cy="158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74799" name="TextBox 45"/>
          <p:cNvSpPr txBox="1">
            <a:spLocks noChangeArrowheads="1"/>
          </p:cNvSpPr>
          <p:nvPr/>
        </p:nvSpPr>
        <p:spPr bwMode="auto">
          <a:xfrm>
            <a:off x="5334000" y="2362200"/>
            <a:ext cx="533400" cy="214313"/>
          </a:xfrm>
          <a:prstGeom prst="rect">
            <a:avLst/>
          </a:prstGeom>
          <a:noFill/>
          <a:ln w="9525">
            <a:noFill/>
            <a:miter lim="800000"/>
            <a:headEnd/>
            <a:tailEnd/>
          </a:ln>
        </p:spPr>
        <p:txBody>
          <a:bodyPr>
            <a:spAutoFit/>
          </a:bodyPr>
          <a:lstStyle/>
          <a:p>
            <a:r>
              <a:rPr lang="en-US" sz="800">
                <a:cs typeface="Arial" charset="0"/>
              </a:rPr>
              <a:t>no</a:t>
            </a:r>
          </a:p>
        </p:txBody>
      </p:sp>
      <p:cxnSp>
        <p:nvCxnSpPr>
          <p:cNvPr id="136" name="Elbow Connector 135"/>
          <p:cNvCxnSpPr>
            <a:stCxn id="100" idx="3"/>
            <a:endCxn id="169" idx="1"/>
          </p:cNvCxnSpPr>
          <p:nvPr/>
        </p:nvCxnSpPr>
        <p:spPr>
          <a:xfrm flipV="1">
            <a:off x="6477000" y="2667000"/>
            <a:ext cx="1066800" cy="10668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1"/>
          <p:cNvSpPr txBox="1">
            <a:spLocks noChangeArrowheads="1"/>
          </p:cNvSpPr>
          <p:nvPr/>
        </p:nvSpPr>
        <p:spPr bwMode="auto">
          <a:xfrm>
            <a:off x="762000" y="228600"/>
            <a:ext cx="7924800" cy="915988"/>
          </a:xfrm>
          <a:prstGeom prst="rect">
            <a:avLst/>
          </a:prstGeom>
          <a:noFill/>
          <a:ln w="9525">
            <a:noFill/>
            <a:miter lim="800000"/>
            <a:headEnd/>
            <a:tailEnd/>
          </a:ln>
        </p:spPr>
        <p:txBody>
          <a:bodyPr>
            <a:spAutoFit/>
          </a:bodyPr>
          <a:lstStyle/>
          <a:p>
            <a:pPr algn="ctr"/>
            <a:r>
              <a:rPr lang="en-US" b="1">
                <a:effectLst>
                  <a:outerShdw blurRad="38100" dist="38100" dir="2700000" algn="tl">
                    <a:srgbClr val="C0C0C0"/>
                  </a:outerShdw>
                </a:effectLst>
                <a:cs typeface="Arial" charset="0"/>
              </a:rPr>
              <a:t>Example flowchart: how to change a job role using lab result </a:t>
            </a:r>
          </a:p>
          <a:p>
            <a:pPr algn="ctr"/>
            <a:r>
              <a:rPr lang="en-US" b="1">
                <a:effectLst>
                  <a:outerShdw blurRad="38100" dist="38100" dir="2700000" algn="tl">
                    <a:srgbClr val="C0C0C0"/>
                  </a:outerShdw>
                </a:effectLst>
                <a:cs typeface="Arial" charset="0"/>
              </a:rPr>
              <a:t>follow up as an example</a:t>
            </a:r>
            <a:endParaRPr lang="en-US">
              <a:cs typeface="Arial" charset="0"/>
            </a:endParaRPr>
          </a:p>
          <a:p>
            <a:endParaRPr lang="en-US">
              <a:cs typeface="Arial" charset="0"/>
            </a:endParaRPr>
          </a:p>
        </p:txBody>
      </p:sp>
      <p:sp>
        <p:nvSpPr>
          <p:cNvPr id="6" name="Flowchart: Process 5"/>
          <p:cNvSpPr/>
          <p:nvPr/>
        </p:nvSpPr>
        <p:spPr>
          <a:xfrm>
            <a:off x="1981200" y="990600"/>
            <a:ext cx="11430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Team analyzes the workflow for inefficiencies and wastes</a:t>
            </a:r>
          </a:p>
        </p:txBody>
      </p:sp>
      <p:sp>
        <p:nvSpPr>
          <p:cNvPr id="10" name="Flowchart: Process 9"/>
          <p:cNvSpPr/>
          <p:nvPr/>
        </p:nvSpPr>
        <p:spPr>
          <a:xfrm>
            <a:off x="3886200" y="990600"/>
            <a:ext cx="11430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Team discusses changing job roles to improve the workflow</a:t>
            </a:r>
          </a:p>
        </p:txBody>
      </p:sp>
      <p:cxnSp>
        <p:nvCxnSpPr>
          <p:cNvPr id="16" name="Straight Arrow Connector 15"/>
          <p:cNvCxnSpPr>
            <a:stCxn id="46" idx="3"/>
            <a:endCxn id="72" idx="1"/>
          </p:cNvCxnSpPr>
          <p:nvPr/>
        </p:nvCxnSpPr>
        <p:spPr>
          <a:xfrm>
            <a:off x="6781800" y="13716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23" idx="3"/>
            <a:endCxn id="6" idx="1"/>
          </p:cNvCxnSpPr>
          <p:nvPr/>
        </p:nvCxnSpPr>
        <p:spPr>
          <a:xfrm>
            <a:off x="1295400" y="13716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5400000">
            <a:off x="7582694" y="2170906"/>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rot="10800000">
            <a:off x="6858000" y="29718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2" name="Flowchart: Process 71"/>
          <p:cNvSpPr/>
          <p:nvPr/>
        </p:nvSpPr>
        <p:spPr>
          <a:xfrm>
            <a:off x="7467600" y="914400"/>
            <a:ext cx="1143000" cy="914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Team or team leader brings new proposed workflow (with job role changes) to the all clinic staff meeting</a:t>
            </a:r>
          </a:p>
        </p:txBody>
      </p:sp>
      <p:sp>
        <p:nvSpPr>
          <p:cNvPr id="76810" name="TextBox 42"/>
          <p:cNvSpPr txBox="1">
            <a:spLocks noChangeArrowheads="1"/>
          </p:cNvSpPr>
          <p:nvPr/>
        </p:nvSpPr>
        <p:spPr bwMode="auto">
          <a:xfrm>
            <a:off x="457200" y="5943600"/>
            <a:ext cx="8382000" cy="304800"/>
          </a:xfrm>
          <a:prstGeom prst="rect">
            <a:avLst/>
          </a:prstGeom>
          <a:noFill/>
          <a:ln w="9525">
            <a:noFill/>
            <a:miter lim="800000"/>
            <a:headEnd/>
            <a:tailEnd/>
          </a:ln>
        </p:spPr>
        <p:txBody>
          <a:bodyPr>
            <a:spAutoFit/>
          </a:bodyPr>
          <a:lstStyle/>
          <a:p>
            <a:pPr algn="ctr"/>
            <a:r>
              <a:rPr lang="en-US" sz="1400">
                <a:cs typeface="Arial" charset="0"/>
              </a:rPr>
              <a:t>This is not a meaningful use requirement but will be needed to achieve meaningful use</a:t>
            </a:r>
          </a:p>
        </p:txBody>
      </p:sp>
      <p:sp>
        <p:nvSpPr>
          <p:cNvPr id="45" name="Flowchart: Decision 44"/>
          <p:cNvSpPr/>
          <p:nvPr/>
        </p:nvSpPr>
        <p:spPr>
          <a:xfrm>
            <a:off x="3352800" y="2514600"/>
            <a:ext cx="1524000" cy="9144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800">
                <a:solidFill>
                  <a:srgbClr val="FFFFFF"/>
                </a:solidFill>
                <a:latin typeface="Arial" pitchFamily="-1" charset="0"/>
                <a:ea typeface="Arial" pitchFamily="-1" charset="0"/>
                <a:cs typeface="Arial" pitchFamily="-1" charset="0"/>
              </a:rPr>
              <a:t>Does staff member </a:t>
            </a:r>
          </a:p>
          <a:p>
            <a:pPr algn="ctr">
              <a:defRPr/>
            </a:pPr>
            <a:r>
              <a:rPr lang="en-US" sz="800">
                <a:solidFill>
                  <a:srgbClr val="FFFFFF"/>
                </a:solidFill>
                <a:latin typeface="Arial" pitchFamily="-1" charset="0"/>
                <a:ea typeface="Arial" pitchFamily="-1" charset="0"/>
                <a:cs typeface="Arial" pitchFamily="-1" charset="0"/>
              </a:rPr>
              <a:t>perform new </a:t>
            </a:r>
          </a:p>
          <a:p>
            <a:pPr algn="ctr">
              <a:defRPr/>
            </a:pPr>
            <a:r>
              <a:rPr lang="en-US" sz="800">
                <a:solidFill>
                  <a:srgbClr val="FFFFFF"/>
                </a:solidFill>
                <a:latin typeface="Arial" pitchFamily="-1" charset="0"/>
                <a:ea typeface="Arial" pitchFamily="-1" charset="0"/>
                <a:cs typeface="Arial" pitchFamily="-1" charset="0"/>
              </a:rPr>
              <a:t>job function</a:t>
            </a:r>
          </a:p>
        </p:txBody>
      </p:sp>
      <p:sp>
        <p:nvSpPr>
          <p:cNvPr id="46" name="Flowchart: Process 45"/>
          <p:cNvSpPr/>
          <p:nvPr/>
        </p:nvSpPr>
        <p:spPr>
          <a:xfrm>
            <a:off x="5638800" y="990600"/>
            <a:ext cx="11430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Team agrees on new improved workflow</a:t>
            </a:r>
          </a:p>
        </p:txBody>
      </p:sp>
      <p:cxnSp>
        <p:nvCxnSpPr>
          <p:cNvPr id="47" name="Straight Arrow Connector 46"/>
          <p:cNvCxnSpPr>
            <a:stCxn id="6" idx="3"/>
            <a:endCxn id="10" idx="1"/>
          </p:cNvCxnSpPr>
          <p:nvPr/>
        </p:nvCxnSpPr>
        <p:spPr>
          <a:xfrm>
            <a:off x="3124200" y="13716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10" idx="3"/>
            <a:endCxn id="46" idx="1"/>
          </p:cNvCxnSpPr>
          <p:nvPr/>
        </p:nvCxnSpPr>
        <p:spPr>
          <a:xfrm>
            <a:off x="5029200" y="1371600"/>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1" name="Flowchart: Process 70"/>
          <p:cNvSpPr/>
          <p:nvPr/>
        </p:nvSpPr>
        <p:spPr>
          <a:xfrm>
            <a:off x="5638800" y="2514600"/>
            <a:ext cx="1219200" cy="914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Team or team leader explains and provides training to staff members whose role has changed and to their supervisor</a:t>
            </a:r>
          </a:p>
        </p:txBody>
      </p:sp>
      <p:sp>
        <p:nvSpPr>
          <p:cNvPr id="73" name="Flowchart: Process 72"/>
          <p:cNvSpPr/>
          <p:nvPr/>
        </p:nvSpPr>
        <p:spPr>
          <a:xfrm>
            <a:off x="7467600" y="2590800"/>
            <a:ext cx="11430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All staff members learn of new changes to job role</a:t>
            </a:r>
          </a:p>
        </p:txBody>
      </p:sp>
      <p:cxnSp>
        <p:nvCxnSpPr>
          <p:cNvPr id="76" name="Straight Arrow Connector 75"/>
          <p:cNvCxnSpPr>
            <a:stCxn id="71" idx="1"/>
            <a:endCxn id="45" idx="3"/>
          </p:cNvCxnSpPr>
          <p:nvPr/>
        </p:nvCxnSpPr>
        <p:spPr>
          <a:xfrm rot="10800000">
            <a:off x="4876800" y="29718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Rounded Rectangle 22"/>
          <p:cNvSpPr/>
          <p:nvPr/>
        </p:nvSpPr>
        <p:spPr>
          <a:xfrm>
            <a:off x="152400" y="1143000"/>
            <a:ext cx="1143000" cy="4572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800">
                <a:solidFill>
                  <a:srgbClr val="FFFFFF"/>
                </a:solidFill>
                <a:latin typeface="Arial" pitchFamily="-1" charset="0"/>
                <a:ea typeface="Arial" pitchFamily="-1" charset="0"/>
                <a:cs typeface="Arial" pitchFamily="-1" charset="0"/>
              </a:rPr>
              <a:t>Workflow team </a:t>
            </a:r>
          </a:p>
          <a:p>
            <a:pPr algn="ctr">
              <a:defRPr/>
            </a:pPr>
            <a:r>
              <a:rPr lang="en-US" sz="800">
                <a:solidFill>
                  <a:srgbClr val="FFFFFF"/>
                </a:solidFill>
                <a:latin typeface="Arial" pitchFamily="-1" charset="0"/>
                <a:ea typeface="Arial" pitchFamily="-1" charset="0"/>
                <a:cs typeface="Arial" pitchFamily="-1" charset="0"/>
              </a:rPr>
              <a:t>maps current workflow</a:t>
            </a:r>
          </a:p>
        </p:txBody>
      </p:sp>
      <p:sp>
        <p:nvSpPr>
          <p:cNvPr id="24" name="Rounded Rectangle 23"/>
          <p:cNvSpPr/>
          <p:nvPr/>
        </p:nvSpPr>
        <p:spPr>
          <a:xfrm>
            <a:off x="1371600" y="2743200"/>
            <a:ext cx="1143000" cy="4572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800">
                <a:solidFill>
                  <a:srgbClr val="FFFFFF"/>
                </a:solidFill>
                <a:latin typeface="Arial" pitchFamily="-1" charset="0"/>
                <a:ea typeface="Arial" pitchFamily="-1" charset="0"/>
                <a:cs typeface="Arial" pitchFamily="-1" charset="0"/>
              </a:rPr>
              <a:t>Staff member </a:t>
            </a:r>
          </a:p>
          <a:p>
            <a:pPr algn="ctr">
              <a:defRPr/>
            </a:pPr>
            <a:r>
              <a:rPr lang="en-US" sz="800">
                <a:solidFill>
                  <a:srgbClr val="FFFFFF"/>
                </a:solidFill>
                <a:latin typeface="Arial" pitchFamily="-1" charset="0"/>
                <a:ea typeface="Arial" pitchFamily="-1" charset="0"/>
                <a:cs typeface="Arial" pitchFamily="-1" charset="0"/>
              </a:rPr>
              <a:t>performs new </a:t>
            </a:r>
          </a:p>
          <a:p>
            <a:pPr algn="ctr">
              <a:defRPr/>
            </a:pPr>
            <a:r>
              <a:rPr lang="en-US" sz="800">
                <a:solidFill>
                  <a:srgbClr val="FFFFFF"/>
                </a:solidFill>
                <a:latin typeface="Arial" pitchFamily="-1" charset="0"/>
                <a:ea typeface="Arial" pitchFamily="-1" charset="0"/>
                <a:cs typeface="Arial" pitchFamily="-1" charset="0"/>
              </a:rPr>
              <a:t>function</a:t>
            </a:r>
          </a:p>
        </p:txBody>
      </p:sp>
      <p:sp>
        <p:nvSpPr>
          <p:cNvPr id="29" name="Flowchart: Process 28"/>
          <p:cNvSpPr/>
          <p:nvPr/>
        </p:nvSpPr>
        <p:spPr>
          <a:xfrm>
            <a:off x="1371600" y="4572000"/>
            <a:ext cx="11430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Supervisor does additional training</a:t>
            </a:r>
          </a:p>
        </p:txBody>
      </p:sp>
      <p:cxnSp>
        <p:nvCxnSpPr>
          <p:cNvPr id="37" name="Straight Arrow Connector 36"/>
          <p:cNvCxnSpPr>
            <a:stCxn id="45" idx="1"/>
            <a:endCxn id="24" idx="3"/>
          </p:cNvCxnSpPr>
          <p:nvPr/>
        </p:nvCxnSpPr>
        <p:spPr>
          <a:xfrm rot="10800000">
            <a:off x="2514600" y="29718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2" name="Flowchart: Decision 41"/>
          <p:cNvSpPr/>
          <p:nvPr/>
        </p:nvSpPr>
        <p:spPr>
          <a:xfrm>
            <a:off x="3352800" y="3733800"/>
            <a:ext cx="1524000" cy="9144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800">
                <a:solidFill>
                  <a:srgbClr val="FFFFFF"/>
                </a:solidFill>
                <a:latin typeface="Arial" pitchFamily="-1" charset="0"/>
                <a:ea typeface="Arial" pitchFamily="-1" charset="0"/>
                <a:cs typeface="Arial" pitchFamily="-1" charset="0"/>
              </a:rPr>
              <a:t>Why is staff member </a:t>
            </a:r>
          </a:p>
          <a:p>
            <a:pPr algn="ctr">
              <a:defRPr/>
            </a:pPr>
            <a:r>
              <a:rPr lang="en-US" sz="800">
                <a:solidFill>
                  <a:srgbClr val="FFFFFF"/>
                </a:solidFill>
                <a:latin typeface="Arial" pitchFamily="-1" charset="0"/>
                <a:ea typeface="Arial" pitchFamily="-1" charset="0"/>
                <a:cs typeface="Arial" pitchFamily="-1" charset="0"/>
              </a:rPr>
              <a:t>not performing </a:t>
            </a:r>
          </a:p>
          <a:p>
            <a:pPr algn="ctr">
              <a:defRPr/>
            </a:pPr>
            <a:r>
              <a:rPr lang="en-US" sz="800">
                <a:solidFill>
                  <a:srgbClr val="FFFFFF"/>
                </a:solidFill>
                <a:latin typeface="Arial" pitchFamily="-1" charset="0"/>
                <a:ea typeface="Arial" pitchFamily="-1" charset="0"/>
                <a:cs typeface="Arial" pitchFamily="-1" charset="0"/>
              </a:rPr>
              <a:t>new function?</a:t>
            </a:r>
          </a:p>
        </p:txBody>
      </p:sp>
      <p:cxnSp>
        <p:nvCxnSpPr>
          <p:cNvPr id="44" name="Straight Arrow Connector 43"/>
          <p:cNvCxnSpPr>
            <a:stCxn id="42" idx="3"/>
          </p:cNvCxnSpPr>
          <p:nvPr/>
        </p:nvCxnSpPr>
        <p:spPr>
          <a:xfrm>
            <a:off x="4876800" y="41910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6824" name="TextBox 51"/>
          <p:cNvSpPr txBox="1">
            <a:spLocks noChangeArrowheads="1"/>
          </p:cNvSpPr>
          <p:nvPr/>
        </p:nvSpPr>
        <p:spPr bwMode="auto">
          <a:xfrm>
            <a:off x="3276600" y="4953000"/>
            <a:ext cx="533400" cy="458788"/>
          </a:xfrm>
          <a:prstGeom prst="rect">
            <a:avLst/>
          </a:prstGeom>
          <a:noFill/>
          <a:ln w="9525">
            <a:noFill/>
            <a:miter lim="800000"/>
            <a:headEnd/>
            <a:tailEnd/>
          </a:ln>
        </p:spPr>
        <p:txBody>
          <a:bodyPr>
            <a:spAutoFit/>
          </a:bodyPr>
          <a:lstStyle/>
          <a:p>
            <a:pPr algn="ctr"/>
            <a:r>
              <a:rPr lang="en-US" sz="800">
                <a:cs typeface="Arial" charset="0"/>
              </a:rPr>
              <a:t>Doesn’t know how</a:t>
            </a:r>
          </a:p>
        </p:txBody>
      </p:sp>
      <p:sp>
        <p:nvSpPr>
          <p:cNvPr id="76825" name="TextBox 52"/>
          <p:cNvSpPr txBox="1">
            <a:spLocks noChangeArrowheads="1"/>
          </p:cNvSpPr>
          <p:nvPr/>
        </p:nvSpPr>
        <p:spPr bwMode="auto">
          <a:xfrm>
            <a:off x="2819400" y="3962400"/>
            <a:ext cx="533400" cy="214313"/>
          </a:xfrm>
          <a:prstGeom prst="rect">
            <a:avLst/>
          </a:prstGeom>
          <a:noFill/>
          <a:ln w="9525">
            <a:noFill/>
            <a:miter lim="800000"/>
            <a:headEnd/>
            <a:tailEnd/>
          </a:ln>
        </p:spPr>
        <p:txBody>
          <a:bodyPr>
            <a:spAutoFit/>
          </a:bodyPr>
          <a:lstStyle/>
          <a:p>
            <a:pPr algn="ctr"/>
            <a:r>
              <a:rPr lang="en-US" sz="800">
                <a:cs typeface="Arial" charset="0"/>
              </a:rPr>
              <a:t>Forgot</a:t>
            </a:r>
          </a:p>
        </p:txBody>
      </p:sp>
      <p:sp>
        <p:nvSpPr>
          <p:cNvPr id="76826" name="TextBox 55"/>
          <p:cNvSpPr txBox="1">
            <a:spLocks noChangeArrowheads="1"/>
          </p:cNvSpPr>
          <p:nvPr/>
        </p:nvSpPr>
        <p:spPr bwMode="auto">
          <a:xfrm>
            <a:off x="4800600" y="3657600"/>
            <a:ext cx="762000" cy="581025"/>
          </a:xfrm>
          <a:prstGeom prst="rect">
            <a:avLst/>
          </a:prstGeom>
          <a:noFill/>
          <a:ln w="9525">
            <a:noFill/>
            <a:miter lim="800000"/>
            <a:headEnd/>
            <a:tailEnd/>
          </a:ln>
        </p:spPr>
        <p:txBody>
          <a:bodyPr>
            <a:spAutoFit/>
          </a:bodyPr>
          <a:lstStyle/>
          <a:p>
            <a:pPr algn="ctr"/>
            <a:r>
              <a:rPr lang="en-US" sz="800">
                <a:cs typeface="Arial" charset="0"/>
              </a:rPr>
              <a:t>Doesn’t want to perform function</a:t>
            </a:r>
          </a:p>
        </p:txBody>
      </p:sp>
      <p:cxnSp>
        <p:nvCxnSpPr>
          <p:cNvPr id="58" name="Elbow Connector 57"/>
          <p:cNvCxnSpPr>
            <a:stCxn id="42" idx="2"/>
            <a:endCxn id="29" idx="3"/>
          </p:cNvCxnSpPr>
          <p:nvPr/>
        </p:nvCxnSpPr>
        <p:spPr>
          <a:xfrm rot="5400000">
            <a:off x="3162300" y="4000500"/>
            <a:ext cx="304800" cy="16002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Elbow Connector 67"/>
          <p:cNvCxnSpPr>
            <a:stCxn id="42" idx="1"/>
          </p:cNvCxnSpPr>
          <p:nvPr/>
        </p:nvCxnSpPr>
        <p:spPr>
          <a:xfrm rot="10800000" flipV="1">
            <a:off x="2514600" y="4191000"/>
            <a:ext cx="838200" cy="6096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stCxn id="29" idx="0"/>
            <a:endCxn id="24" idx="2"/>
          </p:cNvCxnSpPr>
          <p:nvPr/>
        </p:nvCxnSpPr>
        <p:spPr>
          <a:xfrm rot="5400000" flipH="1" flipV="1">
            <a:off x="1257301" y="3886200"/>
            <a:ext cx="13716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6830" name="TextBox 43"/>
          <p:cNvSpPr txBox="1">
            <a:spLocks noChangeArrowheads="1"/>
          </p:cNvSpPr>
          <p:nvPr/>
        </p:nvSpPr>
        <p:spPr bwMode="auto">
          <a:xfrm>
            <a:off x="2971800" y="2743200"/>
            <a:ext cx="381000" cy="214313"/>
          </a:xfrm>
          <a:prstGeom prst="rect">
            <a:avLst/>
          </a:prstGeom>
          <a:noFill/>
          <a:ln w="9525">
            <a:noFill/>
            <a:miter lim="800000"/>
            <a:headEnd/>
            <a:tailEnd/>
          </a:ln>
        </p:spPr>
        <p:txBody>
          <a:bodyPr>
            <a:spAutoFit/>
          </a:bodyPr>
          <a:lstStyle/>
          <a:p>
            <a:r>
              <a:rPr lang="en-US" sz="800">
                <a:cs typeface="Arial" charset="0"/>
              </a:rPr>
              <a:t>yes</a:t>
            </a:r>
          </a:p>
        </p:txBody>
      </p:sp>
      <p:sp>
        <p:nvSpPr>
          <p:cNvPr id="76831" name="TextBox 43"/>
          <p:cNvSpPr txBox="1">
            <a:spLocks noChangeArrowheads="1"/>
          </p:cNvSpPr>
          <p:nvPr/>
        </p:nvSpPr>
        <p:spPr bwMode="auto">
          <a:xfrm>
            <a:off x="3810000" y="3505200"/>
            <a:ext cx="381000" cy="214313"/>
          </a:xfrm>
          <a:prstGeom prst="rect">
            <a:avLst/>
          </a:prstGeom>
          <a:noFill/>
          <a:ln w="9525">
            <a:noFill/>
            <a:miter lim="800000"/>
            <a:headEnd/>
            <a:tailEnd/>
          </a:ln>
        </p:spPr>
        <p:txBody>
          <a:bodyPr>
            <a:spAutoFit/>
          </a:bodyPr>
          <a:lstStyle/>
          <a:p>
            <a:r>
              <a:rPr lang="en-US" sz="800">
                <a:cs typeface="Arial" charset="0"/>
              </a:rPr>
              <a:t>no</a:t>
            </a:r>
          </a:p>
        </p:txBody>
      </p:sp>
      <p:cxnSp>
        <p:nvCxnSpPr>
          <p:cNvPr id="85" name="Straight Arrow Connector 84"/>
          <p:cNvCxnSpPr>
            <a:stCxn id="45" idx="2"/>
            <a:endCxn id="42" idx="0"/>
          </p:cNvCxnSpPr>
          <p:nvPr/>
        </p:nvCxnSpPr>
        <p:spPr>
          <a:xfrm rot="5400000">
            <a:off x="3962401" y="3581400"/>
            <a:ext cx="304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1" name="Flowchart: Process 90"/>
          <p:cNvSpPr/>
          <p:nvPr/>
        </p:nvSpPr>
        <p:spPr>
          <a:xfrm>
            <a:off x="5638800" y="3733800"/>
            <a:ext cx="11430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800">
                <a:solidFill>
                  <a:srgbClr val="FFFFFF"/>
                </a:solidFill>
                <a:latin typeface="Arial" charset="0"/>
                <a:ea typeface="ＭＳ Ｐゴシック" pitchFamily="-1" charset="-128"/>
                <a:cs typeface="Arial" charset="0"/>
              </a:rPr>
              <a:t>Supervisor addresses staff member’s concern over new job role</a:t>
            </a:r>
          </a:p>
        </p:txBody>
      </p:sp>
      <p:sp>
        <p:nvSpPr>
          <p:cNvPr id="92" name="Flowchart: Process 91"/>
          <p:cNvSpPr/>
          <p:nvPr/>
        </p:nvSpPr>
        <p:spPr>
          <a:xfrm>
            <a:off x="7467600" y="3733800"/>
            <a:ext cx="1143000" cy="762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rgbClr val="FFFFFF"/>
                </a:solidFill>
                <a:latin typeface="Arial" pitchFamily="-1" charset="0"/>
                <a:ea typeface="Arial" pitchFamily="-1" charset="0"/>
                <a:cs typeface="Arial" pitchFamily="-1" charset="0"/>
              </a:rPr>
              <a:t>Supervisor brings concern to team</a:t>
            </a:r>
          </a:p>
        </p:txBody>
      </p:sp>
      <p:sp>
        <p:nvSpPr>
          <p:cNvPr id="94" name="Flowchart: Connector 93"/>
          <p:cNvSpPr/>
          <p:nvPr/>
        </p:nvSpPr>
        <p:spPr>
          <a:xfrm>
            <a:off x="2895600" y="1600200"/>
            <a:ext cx="304800" cy="304800"/>
          </a:xfrm>
          <a:prstGeom prst="flowChartConnector">
            <a:avLst/>
          </a:prstGeom>
          <a:solidFill>
            <a:srgbClr val="E4DF0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chemeClr val="tx1"/>
                </a:solidFill>
                <a:latin typeface="Arial" pitchFamily="-1" charset="0"/>
                <a:ea typeface="Arial" pitchFamily="-1" charset="0"/>
                <a:cs typeface="Arial" pitchFamily="-1" charset="0"/>
              </a:rPr>
              <a:t>A</a:t>
            </a:r>
          </a:p>
        </p:txBody>
      </p:sp>
      <p:sp>
        <p:nvSpPr>
          <p:cNvPr id="95" name="Flowchart: Connector 94"/>
          <p:cNvSpPr/>
          <p:nvPr/>
        </p:nvSpPr>
        <p:spPr>
          <a:xfrm>
            <a:off x="8382000" y="4343400"/>
            <a:ext cx="304800" cy="304800"/>
          </a:xfrm>
          <a:prstGeom prst="flowChartConnector">
            <a:avLst/>
          </a:prstGeom>
          <a:solidFill>
            <a:srgbClr val="E4DF0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a:solidFill>
                  <a:schemeClr val="tx1"/>
                </a:solidFill>
                <a:latin typeface="Arial" pitchFamily="-1" charset="0"/>
                <a:ea typeface="Arial" pitchFamily="-1" charset="0"/>
                <a:cs typeface="Arial" pitchFamily="-1" charset="0"/>
              </a:rPr>
              <a:t>A</a:t>
            </a:r>
          </a:p>
        </p:txBody>
      </p:sp>
      <p:cxnSp>
        <p:nvCxnSpPr>
          <p:cNvPr id="96" name="Straight Arrow Connector 95"/>
          <p:cNvCxnSpPr>
            <a:stCxn id="91" idx="3"/>
            <a:endCxn id="92" idx="1"/>
          </p:cNvCxnSpPr>
          <p:nvPr/>
        </p:nvCxnSpPr>
        <p:spPr>
          <a:xfrm>
            <a:off x="6781800" y="41148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b="1" smtClean="0">
                <a:effectLst>
                  <a:outerShdw blurRad="38100" dist="38100" dir="2700000" algn="tl">
                    <a:srgbClr val="C0C0C0"/>
                  </a:outerShdw>
                </a:effectLst>
                <a:latin typeface="Arial" charset="0"/>
                <a:cs typeface="Arial" charset="0"/>
              </a:rPr>
              <a:t>Conclusion</a:t>
            </a:r>
            <a:endParaRPr lang="en-US" smtClean="0">
              <a:latin typeface="Arial" charset="0"/>
              <a:cs typeface="Arial" charset="0"/>
            </a:endParaRPr>
          </a:p>
        </p:txBody>
      </p:sp>
      <p:sp>
        <p:nvSpPr>
          <p:cNvPr id="35843" name="Content Placeholder 3"/>
          <p:cNvSpPr>
            <a:spLocks noGrp="1"/>
          </p:cNvSpPr>
          <p:nvPr>
            <p:ph idx="1"/>
          </p:nvPr>
        </p:nvSpPr>
        <p:spPr/>
        <p:txBody>
          <a:bodyPr/>
          <a:lstStyle/>
          <a:p>
            <a:pPr>
              <a:buFont typeface="Arial" pitchFamily="-1" charset="0"/>
              <a:buChar char="•"/>
              <a:defRPr/>
            </a:pPr>
            <a:r>
              <a:rPr lang="en-US" b="1">
                <a:effectLst>
                  <a:outerShdw blurRad="38100" dist="38100" dir="2700000" algn="tl">
                    <a:srgbClr val="DDDDDD"/>
                  </a:outerShdw>
                </a:effectLst>
                <a:latin typeface="Arial" pitchFamily="-1" charset="0"/>
                <a:ea typeface="Arial" pitchFamily="-1" charset="0"/>
                <a:cs typeface="Arial" pitchFamily="-1" charset="0"/>
              </a:rPr>
              <a:t>Workflow mapping is a great tool to help implement EHR and achieve meaningful use</a:t>
            </a:r>
          </a:p>
          <a:p>
            <a:pPr>
              <a:buFont typeface="Arial" pitchFamily="-1" charset="0"/>
              <a:buChar char="•"/>
              <a:defRPr/>
            </a:pPr>
            <a:r>
              <a:rPr lang="en-US" b="1">
                <a:effectLst>
                  <a:outerShdw blurRad="38100" dist="38100" dir="2700000" algn="tl">
                    <a:srgbClr val="DDDDDD"/>
                  </a:outerShdw>
                </a:effectLst>
                <a:latin typeface="Arial" pitchFamily="-1" charset="0"/>
                <a:ea typeface="Arial" pitchFamily="-1" charset="0"/>
                <a:cs typeface="Arial" pitchFamily="-1" charset="0"/>
              </a:rPr>
              <a:t>EHR adoption does not equal meaningful use</a:t>
            </a:r>
          </a:p>
          <a:p>
            <a:pPr>
              <a:buFont typeface="Arial" pitchFamily="-1" charset="0"/>
              <a:buChar char="•"/>
              <a:defRPr/>
            </a:pPr>
            <a:r>
              <a:rPr lang="en-US" b="1">
                <a:effectLst>
                  <a:outerShdw blurRad="38100" dist="38100" dir="2700000" algn="tl">
                    <a:srgbClr val="DDDDDD"/>
                  </a:outerShdw>
                </a:effectLst>
                <a:latin typeface="Arial" pitchFamily="-1" charset="0"/>
                <a:ea typeface="Arial" pitchFamily="-1" charset="0"/>
                <a:cs typeface="Arial" pitchFamily="-1" charset="0"/>
              </a:rPr>
              <a:t>Workflow maps are a tool to improve care for patients, improve efficiency in practice, and redistribute work and job roles</a:t>
            </a:r>
            <a:r>
              <a:rPr lang="en-US">
                <a:latin typeface="Arial" pitchFamily="-1" charset="0"/>
                <a:ea typeface="Arial" pitchFamily="-1" charset="0"/>
                <a:cs typeface="Arial" pitchFamily="-1" charset="0"/>
              </a:rPr>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04800" y="990600"/>
            <a:ext cx="762000" cy="4572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600">
                <a:solidFill>
                  <a:srgbClr val="FFFFFF"/>
                </a:solidFill>
                <a:latin typeface="Arial" pitchFamily="-1" charset="0"/>
                <a:ea typeface="Arial" pitchFamily="-1" charset="0"/>
                <a:cs typeface="Arial" pitchFamily="-1" charset="0"/>
              </a:rPr>
              <a:t>Lab results faxed </a:t>
            </a:r>
          </a:p>
        </p:txBody>
      </p:sp>
      <p:sp>
        <p:nvSpPr>
          <p:cNvPr id="5" name="Rectangle 4"/>
          <p:cNvSpPr/>
          <p:nvPr/>
        </p:nvSpPr>
        <p:spPr>
          <a:xfrm>
            <a:off x="1295400" y="990600"/>
            <a:ext cx="6096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600">
                <a:solidFill>
                  <a:srgbClr val="FFFFFF"/>
                </a:solidFill>
                <a:latin typeface="Arial" pitchFamily="-1" charset="0"/>
                <a:ea typeface="Arial" pitchFamily="-1" charset="0"/>
                <a:cs typeface="Arial" pitchFamily="-1" charset="0"/>
              </a:rPr>
              <a:t>MA takes lab result from printer</a:t>
            </a:r>
          </a:p>
        </p:txBody>
      </p:sp>
      <p:sp>
        <p:nvSpPr>
          <p:cNvPr id="11" name="Rectangle 10"/>
          <p:cNvSpPr/>
          <p:nvPr/>
        </p:nvSpPr>
        <p:spPr>
          <a:xfrm>
            <a:off x="2133600" y="2438400"/>
            <a:ext cx="6096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600">
                <a:solidFill>
                  <a:srgbClr val="FFFFFF"/>
                </a:solidFill>
                <a:latin typeface="Arial" pitchFamily="-1" charset="0"/>
                <a:ea typeface="Arial" pitchFamily="-1" charset="0"/>
                <a:cs typeface="Arial" pitchFamily="-1" charset="0"/>
              </a:rPr>
              <a:t>RN/LVN follows lab result protocol</a:t>
            </a:r>
          </a:p>
        </p:txBody>
      </p:sp>
      <p:sp>
        <p:nvSpPr>
          <p:cNvPr id="13" name="Rectangle 12"/>
          <p:cNvSpPr/>
          <p:nvPr/>
        </p:nvSpPr>
        <p:spPr>
          <a:xfrm>
            <a:off x="2133600" y="990600"/>
            <a:ext cx="6096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600">
                <a:solidFill>
                  <a:srgbClr val="FFFFFF"/>
                </a:solidFill>
                <a:latin typeface="Arial" charset="0"/>
                <a:ea typeface="ＭＳ Ｐゴシック" pitchFamily="-1" charset="-128"/>
                <a:cs typeface="Arial" charset="0"/>
              </a:rPr>
              <a:t>MA pulls patient’s chart</a:t>
            </a:r>
          </a:p>
        </p:txBody>
      </p:sp>
      <p:sp>
        <p:nvSpPr>
          <p:cNvPr id="14" name="Rectangle 13"/>
          <p:cNvSpPr/>
          <p:nvPr/>
        </p:nvSpPr>
        <p:spPr>
          <a:xfrm>
            <a:off x="2133600" y="1752600"/>
            <a:ext cx="6096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600">
                <a:solidFill>
                  <a:srgbClr val="FFFFFF"/>
                </a:solidFill>
                <a:latin typeface="Arial" pitchFamily="-1" charset="0"/>
                <a:ea typeface="Arial" pitchFamily="-1" charset="0"/>
                <a:cs typeface="Arial" pitchFamily="-1" charset="0"/>
              </a:rPr>
              <a:t>MA gives chart and lab result to RN/LVN</a:t>
            </a:r>
          </a:p>
        </p:txBody>
      </p:sp>
      <p:sp>
        <p:nvSpPr>
          <p:cNvPr id="17" name="Rectangle 16"/>
          <p:cNvSpPr/>
          <p:nvPr/>
        </p:nvSpPr>
        <p:spPr>
          <a:xfrm>
            <a:off x="4419600" y="4343400"/>
            <a:ext cx="6096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600">
                <a:solidFill>
                  <a:srgbClr val="FFFFFF"/>
                </a:solidFill>
                <a:latin typeface="Arial" pitchFamily="-1" charset="0"/>
                <a:ea typeface="Arial" pitchFamily="-1" charset="0"/>
                <a:cs typeface="Arial" pitchFamily="-1" charset="0"/>
              </a:rPr>
              <a:t>Clinician reviews </a:t>
            </a:r>
          </a:p>
          <a:p>
            <a:pPr algn="ctr">
              <a:defRPr/>
            </a:pPr>
            <a:r>
              <a:rPr lang="en-US" sz="600">
                <a:solidFill>
                  <a:srgbClr val="FFFFFF"/>
                </a:solidFill>
                <a:latin typeface="Arial" pitchFamily="-1" charset="0"/>
                <a:ea typeface="Arial" pitchFamily="-1" charset="0"/>
                <a:cs typeface="Arial" pitchFamily="-1" charset="0"/>
              </a:rPr>
              <a:t>lab result</a:t>
            </a:r>
          </a:p>
        </p:txBody>
      </p:sp>
      <p:sp>
        <p:nvSpPr>
          <p:cNvPr id="21" name="Rectangle 20"/>
          <p:cNvSpPr/>
          <p:nvPr/>
        </p:nvSpPr>
        <p:spPr>
          <a:xfrm>
            <a:off x="3200400" y="2438400"/>
            <a:ext cx="762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600">
                <a:solidFill>
                  <a:srgbClr val="FFFFFF"/>
                </a:solidFill>
                <a:latin typeface="Arial" pitchFamily="-1" charset="0"/>
                <a:ea typeface="Arial" pitchFamily="-1" charset="0"/>
                <a:cs typeface="Arial" pitchFamily="-1" charset="0"/>
              </a:rPr>
              <a:t>RN/LVN writes normal, mildly abnormal, or very abnormal</a:t>
            </a:r>
          </a:p>
        </p:txBody>
      </p:sp>
      <p:cxnSp>
        <p:nvCxnSpPr>
          <p:cNvPr id="24" name="Straight Arrow Connector 23"/>
          <p:cNvCxnSpPr>
            <a:stCxn id="4" idx="3"/>
            <a:endCxn id="5" idx="1"/>
          </p:cNvCxnSpPr>
          <p:nvPr/>
        </p:nvCxnSpPr>
        <p:spPr>
          <a:xfrm>
            <a:off x="1066800" y="12192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5" idx="3"/>
            <a:endCxn id="13" idx="1"/>
          </p:cNvCxnSpPr>
          <p:nvPr/>
        </p:nvCxnSpPr>
        <p:spPr>
          <a:xfrm>
            <a:off x="1905000" y="12192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3" idx="2"/>
            <a:endCxn id="14" idx="0"/>
          </p:cNvCxnSpPr>
          <p:nvPr/>
        </p:nvCxnSpPr>
        <p:spPr>
          <a:xfrm rot="5400000">
            <a:off x="2286001" y="1600200"/>
            <a:ext cx="304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11" idx="3"/>
            <a:endCxn id="21" idx="1"/>
          </p:cNvCxnSpPr>
          <p:nvPr/>
        </p:nvCxnSpPr>
        <p:spPr>
          <a:xfrm>
            <a:off x="2743200" y="26670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21" idx="3"/>
            <a:endCxn id="145" idx="1"/>
          </p:cNvCxnSpPr>
          <p:nvPr/>
        </p:nvCxnSpPr>
        <p:spPr>
          <a:xfrm>
            <a:off x="3962400" y="26670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144" idx="3"/>
            <a:endCxn id="167" idx="1"/>
          </p:cNvCxnSpPr>
          <p:nvPr/>
        </p:nvCxnSpPr>
        <p:spPr>
          <a:xfrm>
            <a:off x="6324600" y="26670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4" name="Rectangle 53"/>
          <p:cNvSpPr/>
          <p:nvPr/>
        </p:nvSpPr>
        <p:spPr>
          <a:xfrm>
            <a:off x="4419600" y="3429000"/>
            <a:ext cx="6096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600">
                <a:solidFill>
                  <a:srgbClr val="FFFFFF"/>
                </a:solidFill>
                <a:latin typeface="Arial" pitchFamily="-1" charset="0"/>
                <a:ea typeface="Arial" pitchFamily="-1" charset="0"/>
                <a:cs typeface="Arial" pitchFamily="-1" charset="0"/>
              </a:rPr>
              <a:t>RN/LVN brings </a:t>
            </a:r>
          </a:p>
          <a:p>
            <a:pPr algn="ctr">
              <a:defRPr/>
            </a:pPr>
            <a:r>
              <a:rPr lang="en-US" sz="600">
                <a:solidFill>
                  <a:srgbClr val="FFFFFF"/>
                </a:solidFill>
                <a:latin typeface="Arial" pitchFamily="-1" charset="0"/>
                <a:ea typeface="Arial" pitchFamily="-1" charset="0"/>
                <a:cs typeface="Arial" pitchFamily="-1" charset="0"/>
              </a:rPr>
              <a:t>lab result to </a:t>
            </a:r>
          </a:p>
          <a:p>
            <a:pPr algn="ctr">
              <a:defRPr/>
            </a:pPr>
            <a:r>
              <a:rPr lang="en-US" sz="600">
                <a:solidFill>
                  <a:srgbClr val="FFFFFF"/>
                </a:solidFill>
                <a:latin typeface="Arial" pitchFamily="-1" charset="0"/>
                <a:ea typeface="Arial" pitchFamily="-1" charset="0"/>
                <a:cs typeface="Arial" pitchFamily="-1" charset="0"/>
              </a:rPr>
              <a:t>clinician</a:t>
            </a:r>
          </a:p>
        </p:txBody>
      </p:sp>
      <p:sp>
        <p:nvSpPr>
          <p:cNvPr id="97" name="Rectangle 96"/>
          <p:cNvSpPr/>
          <p:nvPr/>
        </p:nvSpPr>
        <p:spPr>
          <a:xfrm>
            <a:off x="4419600" y="51054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600">
                <a:solidFill>
                  <a:srgbClr val="FFFFFF"/>
                </a:solidFill>
                <a:latin typeface="Arial" pitchFamily="-1" charset="0"/>
                <a:ea typeface="Arial" pitchFamily="-1" charset="0"/>
                <a:cs typeface="Arial" pitchFamily="-1" charset="0"/>
              </a:rPr>
              <a:t>Clinician gives </a:t>
            </a:r>
          </a:p>
          <a:p>
            <a:pPr algn="ctr">
              <a:defRPr/>
            </a:pPr>
            <a:r>
              <a:rPr lang="en-US" sz="600">
                <a:solidFill>
                  <a:srgbClr val="FFFFFF"/>
                </a:solidFill>
                <a:latin typeface="Arial" pitchFamily="-1" charset="0"/>
                <a:ea typeface="Arial" pitchFamily="-1" charset="0"/>
                <a:cs typeface="Arial" pitchFamily="-1" charset="0"/>
              </a:rPr>
              <a:t>instructions to </a:t>
            </a:r>
          </a:p>
          <a:p>
            <a:pPr algn="ctr">
              <a:defRPr/>
            </a:pPr>
            <a:r>
              <a:rPr lang="en-US" sz="600">
                <a:solidFill>
                  <a:srgbClr val="FFFFFF"/>
                </a:solidFill>
                <a:latin typeface="Arial" pitchFamily="-1" charset="0"/>
                <a:ea typeface="Arial" pitchFamily="-1" charset="0"/>
                <a:cs typeface="Arial" pitchFamily="-1" charset="0"/>
              </a:rPr>
              <a:t>RN/LVN</a:t>
            </a:r>
          </a:p>
        </p:txBody>
      </p:sp>
      <p:sp>
        <p:nvSpPr>
          <p:cNvPr id="21521" name="TextBox 119"/>
          <p:cNvSpPr txBox="1">
            <a:spLocks noChangeArrowheads="1"/>
          </p:cNvSpPr>
          <p:nvPr/>
        </p:nvSpPr>
        <p:spPr bwMode="auto">
          <a:xfrm>
            <a:off x="4724400" y="3048000"/>
            <a:ext cx="533400" cy="276225"/>
          </a:xfrm>
          <a:prstGeom prst="rect">
            <a:avLst/>
          </a:prstGeom>
          <a:noFill/>
          <a:ln w="9525">
            <a:noFill/>
            <a:miter lim="800000"/>
            <a:headEnd/>
            <a:tailEnd/>
          </a:ln>
        </p:spPr>
        <p:txBody>
          <a:bodyPr>
            <a:spAutoFit/>
          </a:bodyPr>
          <a:lstStyle/>
          <a:p>
            <a:pPr algn="ctr"/>
            <a:r>
              <a:rPr lang="en-US" sz="600">
                <a:cs typeface="Arial" charset="0"/>
              </a:rPr>
              <a:t>Very abnormal</a:t>
            </a:r>
          </a:p>
        </p:txBody>
      </p:sp>
      <p:sp>
        <p:nvSpPr>
          <p:cNvPr id="121" name="Rounded Rectangle 120"/>
          <p:cNvSpPr/>
          <p:nvPr/>
        </p:nvSpPr>
        <p:spPr>
          <a:xfrm>
            <a:off x="4191000" y="5791200"/>
            <a:ext cx="1066800" cy="3810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600">
                <a:solidFill>
                  <a:srgbClr val="FFFFFF"/>
                </a:solidFill>
                <a:latin typeface="Arial" pitchFamily="-1" charset="0"/>
                <a:ea typeface="Arial" pitchFamily="-1" charset="0"/>
                <a:cs typeface="Arial" pitchFamily="-1" charset="0"/>
              </a:rPr>
              <a:t>RN/LVN implements instructions per standing orders</a:t>
            </a:r>
          </a:p>
        </p:txBody>
      </p:sp>
      <p:sp>
        <p:nvSpPr>
          <p:cNvPr id="21523" name="TextBox 122"/>
          <p:cNvSpPr txBox="1">
            <a:spLocks noChangeArrowheads="1"/>
          </p:cNvSpPr>
          <p:nvPr/>
        </p:nvSpPr>
        <p:spPr bwMode="auto">
          <a:xfrm>
            <a:off x="5105400" y="2286000"/>
            <a:ext cx="609600" cy="368300"/>
          </a:xfrm>
          <a:prstGeom prst="rect">
            <a:avLst/>
          </a:prstGeom>
          <a:noFill/>
          <a:ln w="9525">
            <a:noFill/>
            <a:miter lim="800000"/>
            <a:headEnd/>
            <a:tailEnd/>
          </a:ln>
        </p:spPr>
        <p:txBody>
          <a:bodyPr>
            <a:spAutoFit/>
          </a:bodyPr>
          <a:lstStyle/>
          <a:p>
            <a:pPr algn="ctr"/>
            <a:r>
              <a:rPr lang="en-US" sz="600">
                <a:cs typeface="Arial" charset="0"/>
              </a:rPr>
              <a:t>Normal or mildly abnormal</a:t>
            </a:r>
          </a:p>
        </p:txBody>
      </p:sp>
      <p:cxnSp>
        <p:nvCxnSpPr>
          <p:cNvPr id="72" name="Straight Arrow Connector 71"/>
          <p:cNvCxnSpPr>
            <a:stCxn id="14" idx="2"/>
            <a:endCxn id="11" idx="0"/>
          </p:cNvCxnSpPr>
          <p:nvPr/>
        </p:nvCxnSpPr>
        <p:spPr>
          <a:xfrm rot="5400000">
            <a:off x="2324101" y="2324100"/>
            <a:ext cx="2286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4" name="Rectangle 143"/>
          <p:cNvSpPr/>
          <p:nvPr/>
        </p:nvSpPr>
        <p:spPr>
          <a:xfrm>
            <a:off x="5715000" y="2438400"/>
            <a:ext cx="6096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600">
                <a:solidFill>
                  <a:srgbClr val="FFFFFF"/>
                </a:solidFill>
                <a:latin typeface="Arial" pitchFamily="-1" charset="0"/>
                <a:ea typeface="Arial" pitchFamily="-1" charset="0"/>
                <a:cs typeface="Arial" pitchFamily="-1" charset="0"/>
              </a:rPr>
              <a:t>RN/LVN calls </a:t>
            </a:r>
          </a:p>
          <a:p>
            <a:pPr algn="ctr">
              <a:defRPr/>
            </a:pPr>
            <a:r>
              <a:rPr lang="en-US" sz="600">
                <a:solidFill>
                  <a:srgbClr val="FFFFFF"/>
                </a:solidFill>
                <a:latin typeface="Arial" pitchFamily="-1" charset="0"/>
                <a:ea typeface="Arial" pitchFamily="-1" charset="0"/>
                <a:cs typeface="Arial" pitchFamily="-1" charset="0"/>
              </a:rPr>
              <a:t>patients about </a:t>
            </a:r>
          </a:p>
          <a:p>
            <a:pPr algn="ctr">
              <a:defRPr/>
            </a:pPr>
            <a:r>
              <a:rPr lang="en-US" sz="600">
                <a:solidFill>
                  <a:srgbClr val="FFFFFF"/>
                </a:solidFill>
                <a:latin typeface="Arial" pitchFamily="-1" charset="0"/>
                <a:ea typeface="Arial" pitchFamily="-1" charset="0"/>
                <a:cs typeface="Arial" pitchFamily="-1" charset="0"/>
              </a:rPr>
              <a:t>lab results</a:t>
            </a:r>
          </a:p>
        </p:txBody>
      </p:sp>
      <p:sp>
        <p:nvSpPr>
          <p:cNvPr id="145" name="Flowchart: Decision 144"/>
          <p:cNvSpPr/>
          <p:nvPr/>
        </p:nvSpPr>
        <p:spPr>
          <a:xfrm>
            <a:off x="4267200" y="2362200"/>
            <a:ext cx="914400" cy="6096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600">
                <a:solidFill>
                  <a:srgbClr val="FFFFFF"/>
                </a:solidFill>
                <a:latin typeface="Arial" pitchFamily="-1" charset="0"/>
                <a:ea typeface="Arial" pitchFamily="-1" charset="0"/>
                <a:cs typeface="Arial" pitchFamily="-1" charset="0"/>
              </a:rPr>
              <a:t>Lab result is?</a:t>
            </a:r>
          </a:p>
        </p:txBody>
      </p:sp>
      <p:cxnSp>
        <p:nvCxnSpPr>
          <p:cNvPr id="150" name="Straight Arrow Connector 149"/>
          <p:cNvCxnSpPr>
            <a:stCxn id="145" idx="3"/>
            <a:endCxn id="144" idx="1"/>
          </p:cNvCxnSpPr>
          <p:nvPr/>
        </p:nvCxnSpPr>
        <p:spPr>
          <a:xfrm>
            <a:off x="5181600" y="26670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2" name="Straight Arrow Connector 151"/>
          <p:cNvCxnSpPr>
            <a:stCxn id="145" idx="2"/>
            <a:endCxn id="54" idx="0"/>
          </p:cNvCxnSpPr>
          <p:nvPr/>
        </p:nvCxnSpPr>
        <p:spPr>
          <a:xfrm rot="5400000">
            <a:off x="4495801" y="3200400"/>
            <a:ext cx="4572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7" name="Rounded Rectangle 166"/>
          <p:cNvSpPr/>
          <p:nvPr/>
        </p:nvSpPr>
        <p:spPr>
          <a:xfrm>
            <a:off x="6629400" y="2438400"/>
            <a:ext cx="1066800" cy="4572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600">
                <a:solidFill>
                  <a:srgbClr val="FFFFFF"/>
                </a:solidFill>
                <a:latin typeface="Arial" pitchFamily="-1" charset="0"/>
                <a:ea typeface="Arial" pitchFamily="-1" charset="0"/>
                <a:cs typeface="Arial" pitchFamily="-1" charset="0"/>
              </a:rPr>
              <a:t>RN/LVN schedules  </a:t>
            </a:r>
          </a:p>
          <a:p>
            <a:pPr algn="ctr">
              <a:defRPr/>
            </a:pPr>
            <a:r>
              <a:rPr lang="en-US" sz="600">
                <a:solidFill>
                  <a:srgbClr val="FFFFFF"/>
                </a:solidFill>
                <a:latin typeface="Arial" pitchFamily="-1" charset="0"/>
                <a:ea typeface="Arial" pitchFamily="-1" charset="0"/>
                <a:cs typeface="Arial" pitchFamily="-1" charset="0"/>
              </a:rPr>
              <a:t>repeat lab for </a:t>
            </a:r>
          </a:p>
          <a:p>
            <a:pPr algn="ctr">
              <a:defRPr/>
            </a:pPr>
            <a:r>
              <a:rPr lang="en-US" sz="600">
                <a:solidFill>
                  <a:srgbClr val="FFFFFF"/>
                </a:solidFill>
                <a:latin typeface="Arial" pitchFamily="-1" charset="0"/>
                <a:ea typeface="Arial" pitchFamily="-1" charset="0"/>
                <a:cs typeface="Arial" pitchFamily="-1" charset="0"/>
              </a:rPr>
              <a:t>mildly abnormal lab </a:t>
            </a:r>
          </a:p>
          <a:p>
            <a:pPr algn="ctr">
              <a:defRPr/>
            </a:pPr>
            <a:r>
              <a:rPr lang="en-US" sz="600">
                <a:solidFill>
                  <a:srgbClr val="FFFFFF"/>
                </a:solidFill>
                <a:latin typeface="Arial" pitchFamily="-1" charset="0"/>
                <a:ea typeface="Arial" pitchFamily="-1" charset="0"/>
                <a:cs typeface="Arial" pitchFamily="-1" charset="0"/>
              </a:rPr>
              <a:t>per standing orders</a:t>
            </a:r>
          </a:p>
        </p:txBody>
      </p:sp>
      <p:sp>
        <p:nvSpPr>
          <p:cNvPr id="177" name="Up Arrow 176"/>
          <p:cNvSpPr/>
          <p:nvPr/>
        </p:nvSpPr>
        <p:spPr>
          <a:xfrm>
            <a:off x="1752600" y="2971800"/>
            <a:ext cx="1295400" cy="914400"/>
          </a:xfrm>
          <a:prstGeom prst="upArrow">
            <a:avLst>
              <a:gd name="adj1" fmla="val 50000"/>
              <a:gd name="adj2" fmla="val 48864"/>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600">
                <a:solidFill>
                  <a:schemeClr val="tx1"/>
                </a:solidFill>
                <a:latin typeface="Arial" pitchFamily="-1" charset="0"/>
                <a:ea typeface="Arial" pitchFamily="-1" charset="0"/>
                <a:cs typeface="Arial" pitchFamily="-1" charset="0"/>
              </a:rPr>
              <a:t>Implemented standing lab  order</a:t>
            </a:r>
          </a:p>
        </p:txBody>
      </p:sp>
      <p:cxnSp>
        <p:nvCxnSpPr>
          <p:cNvPr id="180" name="Straight Arrow Connector 179"/>
          <p:cNvCxnSpPr>
            <a:stCxn id="54" idx="2"/>
            <a:endCxn id="17" idx="0"/>
          </p:cNvCxnSpPr>
          <p:nvPr/>
        </p:nvCxnSpPr>
        <p:spPr>
          <a:xfrm rot="5400000">
            <a:off x="4495801" y="4114800"/>
            <a:ext cx="4572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4" name="Straight Arrow Connector 183"/>
          <p:cNvCxnSpPr>
            <a:stCxn id="17" idx="2"/>
            <a:endCxn id="97" idx="0"/>
          </p:cNvCxnSpPr>
          <p:nvPr/>
        </p:nvCxnSpPr>
        <p:spPr>
          <a:xfrm rot="5400000">
            <a:off x="4572001" y="4953000"/>
            <a:ext cx="304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6" name="Straight Arrow Connector 185"/>
          <p:cNvCxnSpPr>
            <a:stCxn id="97" idx="2"/>
            <a:endCxn id="121" idx="0"/>
          </p:cNvCxnSpPr>
          <p:nvPr/>
        </p:nvCxnSpPr>
        <p:spPr>
          <a:xfrm rot="5400000">
            <a:off x="4572001" y="5638800"/>
            <a:ext cx="304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1534" name="Picture 10" descr="C:\Documents and Settings\wongjenn.SOM\Local Settings\Temporary Internet Files\Content.IE5\QHBLTTQ2\MC900435981[1].wmf"/>
          <p:cNvPicPr>
            <a:picLocks noChangeAspect="1" noChangeArrowheads="1"/>
          </p:cNvPicPr>
          <p:nvPr/>
        </p:nvPicPr>
        <p:blipFill>
          <a:blip r:embed="rId3" cstate="print"/>
          <a:srcRect/>
          <a:stretch>
            <a:fillRect/>
          </a:stretch>
        </p:blipFill>
        <p:spPr bwMode="auto">
          <a:xfrm>
            <a:off x="5486400" y="3733800"/>
            <a:ext cx="2609850" cy="1981200"/>
          </a:xfrm>
          <a:prstGeom prst="rect">
            <a:avLst/>
          </a:prstGeom>
          <a:noFill/>
          <a:ln w="9525">
            <a:noFill/>
            <a:miter lim="800000"/>
            <a:headEnd/>
            <a:tailEnd/>
          </a:ln>
        </p:spPr>
      </p:pic>
      <p:sp>
        <p:nvSpPr>
          <p:cNvPr id="7199" name="Title 103"/>
          <p:cNvSpPr>
            <a:spLocks noGrp="1"/>
          </p:cNvSpPr>
          <p:nvPr>
            <p:ph type="title"/>
          </p:nvPr>
        </p:nvSpPr>
        <p:spPr>
          <a:xfrm>
            <a:off x="304800" y="274638"/>
            <a:ext cx="8610600" cy="334962"/>
          </a:xfrm>
        </p:spPr>
        <p:txBody>
          <a:bodyPr/>
          <a:lstStyle/>
          <a:p>
            <a:r>
              <a:rPr lang="en-US" sz="2400" b="1" smtClean="0">
                <a:effectLst>
                  <a:outerShdw blurRad="38100" dist="38100" dir="2700000" algn="tl">
                    <a:srgbClr val="C0C0C0"/>
                  </a:outerShdw>
                </a:effectLst>
                <a:latin typeface="Arial" charset="0"/>
                <a:cs typeface="Arial" charset="0"/>
              </a:rPr>
              <a:t>Example 1b: Lab result follow-up after workflow mapping</a:t>
            </a:r>
            <a:endParaRPr lang="en-US" sz="2400" smtClean="0">
              <a:latin typeface="Arial" charset="0"/>
              <a:cs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81000" y="914400"/>
            <a:ext cx="838200" cy="3810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Patient calls clinic for Rx refill</a:t>
            </a:r>
          </a:p>
        </p:txBody>
      </p:sp>
      <p:sp>
        <p:nvSpPr>
          <p:cNvPr id="5" name="Rectangle 4"/>
          <p:cNvSpPr/>
          <p:nvPr/>
        </p:nvSpPr>
        <p:spPr>
          <a:xfrm>
            <a:off x="2743200" y="838200"/>
            <a:ext cx="914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700">
                <a:solidFill>
                  <a:srgbClr val="FFFFFF"/>
                </a:solidFill>
                <a:latin typeface="Arial" charset="0"/>
                <a:ea typeface="ＭＳ Ｐゴシック" pitchFamily="-1" charset="-128"/>
                <a:cs typeface="Arial" charset="0"/>
              </a:rPr>
              <a:t>Receptionist writes down patient’s Rx request on slip of paper</a:t>
            </a:r>
          </a:p>
        </p:txBody>
      </p:sp>
      <p:sp>
        <p:nvSpPr>
          <p:cNvPr id="10" name="Rectangle 9"/>
          <p:cNvSpPr/>
          <p:nvPr/>
        </p:nvSpPr>
        <p:spPr>
          <a:xfrm>
            <a:off x="6477000" y="1828800"/>
            <a:ext cx="838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en-US" sz="700">
                <a:solidFill>
                  <a:srgbClr val="FFFFFF"/>
                </a:solidFill>
                <a:latin typeface="Arial" charset="0"/>
                <a:ea typeface="ＭＳ Ｐゴシック" pitchFamily="-1" charset="-128"/>
                <a:cs typeface="Arial" charset="0"/>
              </a:rPr>
              <a:t>Medical records </a:t>
            </a:r>
          </a:p>
          <a:p>
            <a:pPr algn="ctr"/>
            <a:r>
              <a:rPr lang="en-US" sz="700">
                <a:solidFill>
                  <a:srgbClr val="FFFFFF"/>
                </a:solidFill>
                <a:latin typeface="Arial" charset="0"/>
                <a:ea typeface="ＭＳ Ｐゴシック" pitchFamily="-1" charset="-128"/>
                <a:cs typeface="Arial" charset="0"/>
              </a:rPr>
              <a:t>clerk checks </a:t>
            </a:r>
          </a:p>
          <a:p>
            <a:pPr algn="ctr"/>
            <a:r>
              <a:rPr lang="en-US" sz="700">
                <a:solidFill>
                  <a:srgbClr val="FFFFFF"/>
                </a:solidFill>
                <a:latin typeface="Arial" charset="0"/>
                <a:ea typeface="ＭＳ Ｐゴシック" pitchFamily="-1" charset="-128"/>
                <a:cs typeface="Arial" charset="0"/>
              </a:rPr>
              <a:t>name of patient’s </a:t>
            </a:r>
          </a:p>
          <a:p>
            <a:pPr algn="ctr"/>
            <a:r>
              <a:rPr lang="en-US" sz="700">
                <a:solidFill>
                  <a:srgbClr val="FFFFFF"/>
                </a:solidFill>
                <a:latin typeface="Arial" charset="0"/>
                <a:ea typeface="ＭＳ Ｐゴシック" pitchFamily="-1" charset="-128"/>
                <a:cs typeface="Arial" charset="0"/>
              </a:rPr>
              <a:t>clinician   </a:t>
            </a:r>
          </a:p>
        </p:txBody>
      </p:sp>
      <p:cxnSp>
        <p:nvCxnSpPr>
          <p:cNvPr id="24" name="Straight Arrow Connector 23"/>
          <p:cNvCxnSpPr>
            <a:stCxn id="4" idx="3"/>
            <a:endCxn id="81" idx="1"/>
          </p:cNvCxnSpPr>
          <p:nvPr/>
        </p:nvCxnSpPr>
        <p:spPr>
          <a:xfrm>
            <a:off x="1219200" y="11049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198" name="Title 156"/>
          <p:cNvSpPr>
            <a:spLocks noGrp="1"/>
          </p:cNvSpPr>
          <p:nvPr>
            <p:ph type="title"/>
          </p:nvPr>
        </p:nvSpPr>
        <p:spPr>
          <a:xfrm>
            <a:off x="457200" y="274638"/>
            <a:ext cx="8229600" cy="411162"/>
          </a:xfrm>
        </p:spPr>
        <p:txBody>
          <a:bodyPr/>
          <a:lstStyle/>
          <a:p>
            <a:r>
              <a:rPr lang="en-US" sz="2400" b="1" smtClean="0">
                <a:effectLst>
                  <a:outerShdw blurRad="38100" dist="38100" dir="2700000" algn="tl">
                    <a:srgbClr val="C0C0C0"/>
                  </a:outerShdw>
                </a:effectLst>
                <a:latin typeface="Arial" charset="0"/>
                <a:cs typeface="Arial" charset="0"/>
              </a:rPr>
              <a:t>Example 2a: How </a:t>
            </a:r>
            <a:r>
              <a:rPr lang="en-US" sz="2400" b="1" i="1" smtClean="0">
                <a:effectLst>
                  <a:outerShdw blurRad="38100" dist="38100" dir="2700000" algn="tl">
                    <a:srgbClr val="C0C0C0"/>
                  </a:outerShdw>
                </a:effectLst>
                <a:latin typeface="Arial" charset="0"/>
                <a:cs typeface="Arial" charset="0"/>
              </a:rPr>
              <a:t>not</a:t>
            </a:r>
            <a:r>
              <a:rPr lang="en-US" sz="2400" b="1" smtClean="0">
                <a:effectLst>
                  <a:outerShdw blurRad="38100" dist="38100" dir="2700000" algn="tl">
                    <a:srgbClr val="C0C0C0"/>
                  </a:outerShdw>
                </a:effectLst>
                <a:latin typeface="Arial" charset="0"/>
                <a:cs typeface="Arial" charset="0"/>
              </a:rPr>
              <a:t> to do Rx refills</a:t>
            </a:r>
            <a:endParaRPr lang="en-US" sz="2400" smtClean="0">
              <a:latin typeface="Arial" charset="0"/>
              <a:cs typeface="Arial" charset="0"/>
            </a:endParaRPr>
          </a:p>
        </p:txBody>
      </p:sp>
      <p:sp>
        <p:nvSpPr>
          <p:cNvPr id="82" name="Flowchart: Delay 81"/>
          <p:cNvSpPr/>
          <p:nvPr/>
        </p:nvSpPr>
        <p:spPr>
          <a:xfrm>
            <a:off x="2819400" y="1828800"/>
            <a:ext cx="762000" cy="53340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1400" b="1">
                <a:solidFill>
                  <a:srgbClr val="FFFFFF"/>
                </a:solidFill>
                <a:latin typeface="Arial" pitchFamily="-1" charset="0"/>
                <a:ea typeface="Arial" pitchFamily="-1" charset="0"/>
                <a:cs typeface="Arial" pitchFamily="-1" charset="0"/>
              </a:rPr>
              <a:t>DELAY</a:t>
            </a:r>
          </a:p>
        </p:txBody>
      </p:sp>
      <p:cxnSp>
        <p:nvCxnSpPr>
          <p:cNvPr id="91" name="Straight Arrow Connector 90"/>
          <p:cNvCxnSpPr>
            <a:stCxn id="5" idx="2"/>
            <a:endCxn id="82" idx="0"/>
          </p:cNvCxnSpPr>
          <p:nvPr/>
        </p:nvCxnSpPr>
        <p:spPr>
          <a:xfrm rot="5400000">
            <a:off x="2971801" y="1600200"/>
            <a:ext cx="4572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3" name="Rectangle 92"/>
          <p:cNvSpPr/>
          <p:nvPr/>
        </p:nvSpPr>
        <p:spPr>
          <a:xfrm>
            <a:off x="5257800" y="1828800"/>
            <a:ext cx="76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700">
                <a:solidFill>
                  <a:srgbClr val="FFFFFF"/>
                </a:solidFill>
                <a:latin typeface="Arial" pitchFamily="-1" charset="0"/>
                <a:ea typeface="Arial" pitchFamily="-1" charset="0"/>
                <a:cs typeface="Arial" pitchFamily="-1" charset="0"/>
              </a:rPr>
              <a:t>Medical records </a:t>
            </a:r>
          </a:p>
          <a:p>
            <a:pPr algn="ctr">
              <a:defRPr/>
            </a:pPr>
            <a:r>
              <a:rPr lang="en-US" sz="700">
                <a:solidFill>
                  <a:srgbClr val="FFFFFF"/>
                </a:solidFill>
                <a:latin typeface="Arial" pitchFamily="-1" charset="0"/>
                <a:ea typeface="Arial" pitchFamily="-1" charset="0"/>
                <a:cs typeface="Arial" pitchFamily="-1" charset="0"/>
              </a:rPr>
              <a:t>clerk pulls chart</a:t>
            </a:r>
          </a:p>
        </p:txBody>
      </p:sp>
      <p:sp>
        <p:nvSpPr>
          <p:cNvPr id="110" name="Rectangle 109"/>
          <p:cNvSpPr/>
          <p:nvPr/>
        </p:nvSpPr>
        <p:spPr>
          <a:xfrm>
            <a:off x="7620000" y="1752600"/>
            <a:ext cx="838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700">
                <a:solidFill>
                  <a:srgbClr val="FFFFFF"/>
                </a:solidFill>
                <a:latin typeface="Arial" pitchFamily="-1" charset="0"/>
                <a:ea typeface="Arial" pitchFamily="-1" charset="0"/>
                <a:cs typeface="Arial" pitchFamily="-1" charset="0"/>
              </a:rPr>
              <a:t>Medical records </a:t>
            </a:r>
          </a:p>
          <a:p>
            <a:pPr algn="ctr">
              <a:defRPr/>
            </a:pPr>
            <a:r>
              <a:rPr lang="en-US" sz="700">
                <a:solidFill>
                  <a:srgbClr val="FFFFFF"/>
                </a:solidFill>
                <a:latin typeface="Arial" pitchFamily="-1" charset="0"/>
                <a:ea typeface="Arial" pitchFamily="-1" charset="0"/>
                <a:cs typeface="Arial" pitchFamily="-1" charset="0"/>
              </a:rPr>
              <a:t>clerk figures </a:t>
            </a:r>
          </a:p>
          <a:p>
            <a:pPr algn="ctr">
              <a:defRPr/>
            </a:pPr>
            <a:r>
              <a:rPr lang="en-US" sz="700">
                <a:solidFill>
                  <a:srgbClr val="FFFFFF"/>
                </a:solidFill>
                <a:latin typeface="Arial" pitchFamily="-1" charset="0"/>
                <a:ea typeface="Arial" pitchFamily="-1" charset="0"/>
                <a:cs typeface="Arial" pitchFamily="-1" charset="0"/>
              </a:rPr>
              <a:t>out which MA </a:t>
            </a:r>
          </a:p>
          <a:p>
            <a:pPr algn="ctr">
              <a:defRPr/>
            </a:pPr>
            <a:r>
              <a:rPr lang="en-US" sz="700">
                <a:solidFill>
                  <a:srgbClr val="FFFFFF"/>
                </a:solidFill>
                <a:latin typeface="Arial" pitchFamily="-1" charset="0"/>
                <a:ea typeface="Arial" pitchFamily="-1" charset="0"/>
                <a:cs typeface="Arial" pitchFamily="-1" charset="0"/>
              </a:rPr>
              <a:t>is working with </a:t>
            </a:r>
          </a:p>
          <a:p>
            <a:pPr algn="ctr">
              <a:defRPr/>
            </a:pPr>
            <a:r>
              <a:rPr lang="en-US" sz="700">
                <a:solidFill>
                  <a:srgbClr val="FFFFFF"/>
                </a:solidFill>
                <a:latin typeface="Arial" pitchFamily="-1" charset="0"/>
                <a:ea typeface="Arial" pitchFamily="-1" charset="0"/>
                <a:cs typeface="Arial" pitchFamily="-1" charset="0"/>
              </a:rPr>
              <a:t>which Clinician</a:t>
            </a:r>
          </a:p>
        </p:txBody>
      </p:sp>
      <p:sp>
        <p:nvSpPr>
          <p:cNvPr id="112" name="Rectangle 111"/>
          <p:cNvSpPr/>
          <p:nvPr/>
        </p:nvSpPr>
        <p:spPr>
          <a:xfrm>
            <a:off x="7620000" y="2895600"/>
            <a:ext cx="838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Medical records </a:t>
            </a:r>
          </a:p>
          <a:p>
            <a:pPr algn="ctr">
              <a:defRPr/>
            </a:pPr>
            <a:r>
              <a:rPr lang="en-US" sz="700">
                <a:solidFill>
                  <a:srgbClr val="FFFFFF"/>
                </a:solidFill>
                <a:latin typeface="Arial" pitchFamily="-1" charset="0"/>
                <a:ea typeface="Arial" pitchFamily="-1" charset="0"/>
                <a:cs typeface="Arial" pitchFamily="-1" charset="0"/>
              </a:rPr>
              <a:t>clerk gives chart with note to MA</a:t>
            </a:r>
          </a:p>
        </p:txBody>
      </p:sp>
      <p:sp>
        <p:nvSpPr>
          <p:cNvPr id="118" name="Rectangle 117"/>
          <p:cNvSpPr/>
          <p:nvPr/>
        </p:nvSpPr>
        <p:spPr>
          <a:xfrm>
            <a:off x="6477000" y="28956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700">
                <a:solidFill>
                  <a:srgbClr val="FFFFFF"/>
                </a:solidFill>
                <a:latin typeface="Arial" charset="0"/>
                <a:ea typeface="ＭＳ Ｐゴシック" pitchFamily="-1" charset="-128"/>
                <a:cs typeface="Arial" charset="0"/>
              </a:rPr>
              <a:t>MA puts chart on clinician’s desk</a:t>
            </a:r>
          </a:p>
        </p:txBody>
      </p:sp>
      <p:sp>
        <p:nvSpPr>
          <p:cNvPr id="119" name="Rectangle 118"/>
          <p:cNvSpPr/>
          <p:nvPr/>
        </p:nvSpPr>
        <p:spPr>
          <a:xfrm>
            <a:off x="4038600" y="1828800"/>
            <a:ext cx="838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700">
                <a:solidFill>
                  <a:srgbClr val="FFFFFF"/>
                </a:solidFill>
                <a:latin typeface="Arial" pitchFamily="-1" charset="0"/>
                <a:ea typeface="Arial" pitchFamily="-1" charset="0"/>
                <a:cs typeface="Arial" pitchFamily="-1" charset="0"/>
              </a:rPr>
              <a:t>Medical records </a:t>
            </a:r>
          </a:p>
          <a:p>
            <a:pPr algn="ctr">
              <a:defRPr/>
            </a:pPr>
            <a:r>
              <a:rPr lang="en-US" sz="700">
                <a:solidFill>
                  <a:srgbClr val="FFFFFF"/>
                </a:solidFill>
                <a:latin typeface="Arial" pitchFamily="-1" charset="0"/>
                <a:ea typeface="Arial" pitchFamily="-1" charset="0"/>
                <a:cs typeface="Arial" pitchFamily="-1" charset="0"/>
              </a:rPr>
              <a:t>clerk picks up </a:t>
            </a:r>
          </a:p>
          <a:p>
            <a:pPr algn="ctr">
              <a:defRPr/>
            </a:pPr>
            <a:r>
              <a:rPr lang="en-US" sz="700">
                <a:solidFill>
                  <a:srgbClr val="FFFFFF"/>
                </a:solidFill>
                <a:latin typeface="Arial" pitchFamily="-1" charset="0"/>
                <a:ea typeface="Arial" pitchFamily="-1" charset="0"/>
                <a:cs typeface="Arial" pitchFamily="-1" charset="0"/>
              </a:rPr>
              <a:t>note one hour </a:t>
            </a:r>
          </a:p>
          <a:p>
            <a:pPr algn="ctr">
              <a:defRPr/>
            </a:pPr>
            <a:r>
              <a:rPr lang="en-US" sz="700">
                <a:solidFill>
                  <a:srgbClr val="FFFFFF"/>
                </a:solidFill>
                <a:latin typeface="Arial" pitchFamily="-1" charset="0"/>
                <a:ea typeface="Arial" pitchFamily="-1" charset="0"/>
                <a:cs typeface="Arial" pitchFamily="-1" charset="0"/>
              </a:rPr>
              <a:t>later</a:t>
            </a:r>
          </a:p>
        </p:txBody>
      </p:sp>
      <p:cxnSp>
        <p:nvCxnSpPr>
          <p:cNvPr id="58" name="Straight Arrow Connector 57"/>
          <p:cNvCxnSpPr>
            <a:stCxn id="82" idx="3"/>
            <a:endCxn id="119" idx="1"/>
          </p:cNvCxnSpPr>
          <p:nvPr/>
        </p:nvCxnSpPr>
        <p:spPr>
          <a:xfrm>
            <a:off x="3581400" y="20955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119" idx="3"/>
            <a:endCxn id="93" idx="1"/>
          </p:cNvCxnSpPr>
          <p:nvPr/>
        </p:nvCxnSpPr>
        <p:spPr>
          <a:xfrm>
            <a:off x="4876800" y="20955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93" idx="3"/>
            <a:endCxn id="10" idx="1"/>
          </p:cNvCxnSpPr>
          <p:nvPr/>
        </p:nvCxnSpPr>
        <p:spPr>
          <a:xfrm>
            <a:off x="6019800" y="20955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10" idx="3"/>
            <a:endCxn id="110" idx="1"/>
          </p:cNvCxnSpPr>
          <p:nvPr/>
        </p:nvCxnSpPr>
        <p:spPr>
          <a:xfrm>
            <a:off x="7315200" y="20955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110" idx="2"/>
            <a:endCxn id="112" idx="0"/>
          </p:cNvCxnSpPr>
          <p:nvPr/>
        </p:nvCxnSpPr>
        <p:spPr>
          <a:xfrm rot="5400000">
            <a:off x="7810501" y="2667000"/>
            <a:ext cx="4572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stCxn id="112" idx="1"/>
            <a:endCxn id="118" idx="3"/>
          </p:cNvCxnSpPr>
          <p:nvPr/>
        </p:nvCxnSpPr>
        <p:spPr>
          <a:xfrm rot="10800000">
            <a:off x="7162800" y="31623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1" name="Rectangle 80"/>
          <p:cNvSpPr/>
          <p:nvPr/>
        </p:nvSpPr>
        <p:spPr>
          <a:xfrm>
            <a:off x="1600200" y="838200"/>
            <a:ext cx="76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Receptionist answers phone</a:t>
            </a:r>
          </a:p>
        </p:txBody>
      </p:sp>
      <p:sp>
        <p:nvSpPr>
          <p:cNvPr id="83" name="Rectangle 82"/>
          <p:cNvSpPr/>
          <p:nvPr/>
        </p:nvSpPr>
        <p:spPr>
          <a:xfrm>
            <a:off x="4038600" y="2895600"/>
            <a:ext cx="76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Patient calls clinic asking about refill two hours later</a:t>
            </a:r>
          </a:p>
        </p:txBody>
      </p:sp>
      <p:sp>
        <p:nvSpPr>
          <p:cNvPr id="90" name="Flowchart: Delay 89"/>
          <p:cNvSpPr/>
          <p:nvPr/>
        </p:nvSpPr>
        <p:spPr>
          <a:xfrm>
            <a:off x="5257800" y="2895600"/>
            <a:ext cx="762000" cy="53340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1400" b="1">
                <a:solidFill>
                  <a:srgbClr val="FFFFFF"/>
                </a:solidFill>
                <a:latin typeface="Arial" pitchFamily="-1" charset="0"/>
                <a:ea typeface="Arial" pitchFamily="-1" charset="0"/>
                <a:cs typeface="Arial" pitchFamily="-1" charset="0"/>
              </a:rPr>
              <a:t>DELAY</a:t>
            </a:r>
          </a:p>
        </p:txBody>
      </p:sp>
      <p:cxnSp>
        <p:nvCxnSpPr>
          <p:cNvPr id="105" name="Straight Arrow Connector 104"/>
          <p:cNvCxnSpPr>
            <a:stCxn id="81" idx="3"/>
            <a:endCxn id="5" idx="1"/>
          </p:cNvCxnSpPr>
          <p:nvPr/>
        </p:nvCxnSpPr>
        <p:spPr>
          <a:xfrm>
            <a:off x="2362200" y="11049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0" name="Straight Arrow Connector 149"/>
          <p:cNvCxnSpPr>
            <a:stCxn id="118" idx="1"/>
            <a:endCxn id="90" idx="3"/>
          </p:cNvCxnSpPr>
          <p:nvPr/>
        </p:nvCxnSpPr>
        <p:spPr>
          <a:xfrm rot="10800000">
            <a:off x="6019800" y="31623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3" name="Rectangle 152"/>
          <p:cNvSpPr/>
          <p:nvPr/>
        </p:nvSpPr>
        <p:spPr>
          <a:xfrm>
            <a:off x="2819400" y="2895600"/>
            <a:ext cx="76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Receptionist answers phone</a:t>
            </a:r>
          </a:p>
        </p:txBody>
      </p:sp>
      <p:sp>
        <p:nvSpPr>
          <p:cNvPr id="156" name="Rectangle 155"/>
          <p:cNvSpPr/>
          <p:nvPr/>
        </p:nvSpPr>
        <p:spPr>
          <a:xfrm>
            <a:off x="1676400" y="3886200"/>
            <a:ext cx="76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Receptionist asks each MA where the chart is</a:t>
            </a:r>
          </a:p>
        </p:txBody>
      </p:sp>
      <p:sp>
        <p:nvSpPr>
          <p:cNvPr id="157" name="Rectangle 156"/>
          <p:cNvSpPr/>
          <p:nvPr/>
        </p:nvSpPr>
        <p:spPr>
          <a:xfrm>
            <a:off x="1676400" y="2895600"/>
            <a:ext cx="76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700">
                <a:solidFill>
                  <a:srgbClr val="FFFFFF"/>
                </a:solidFill>
                <a:latin typeface="Arial" pitchFamily="-1" charset="0"/>
                <a:ea typeface="Arial" pitchFamily="-1" charset="0"/>
                <a:cs typeface="Arial" pitchFamily="-1" charset="0"/>
              </a:rPr>
              <a:t>Receptionist</a:t>
            </a:r>
          </a:p>
          <a:p>
            <a:pPr algn="ctr">
              <a:defRPr/>
            </a:pPr>
            <a:r>
              <a:rPr lang="en-US" sz="700">
                <a:solidFill>
                  <a:srgbClr val="FFFFFF"/>
                </a:solidFill>
                <a:latin typeface="Arial" pitchFamily="-1" charset="0"/>
                <a:ea typeface="Arial" pitchFamily="-1" charset="0"/>
                <a:cs typeface="Arial" pitchFamily="-1" charset="0"/>
              </a:rPr>
              <a:t> takes new </a:t>
            </a:r>
          </a:p>
          <a:p>
            <a:pPr algn="ctr">
              <a:defRPr/>
            </a:pPr>
            <a:r>
              <a:rPr lang="en-US" sz="700">
                <a:solidFill>
                  <a:srgbClr val="FFFFFF"/>
                </a:solidFill>
                <a:latin typeface="Arial" pitchFamily="-1" charset="0"/>
                <a:ea typeface="Arial" pitchFamily="-1" charset="0"/>
                <a:cs typeface="Arial" pitchFamily="-1" charset="0"/>
              </a:rPr>
              <a:t>phone message </a:t>
            </a:r>
          </a:p>
          <a:p>
            <a:pPr algn="ctr">
              <a:defRPr/>
            </a:pPr>
            <a:r>
              <a:rPr lang="en-US" sz="700">
                <a:solidFill>
                  <a:srgbClr val="FFFFFF"/>
                </a:solidFill>
                <a:latin typeface="Arial" pitchFamily="-1" charset="0"/>
                <a:ea typeface="Arial" pitchFamily="-1" charset="0"/>
                <a:cs typeface="Arial" pitchFamily="-1" charset="0"/>
              </a:rPr>
              <a:t>from patient</a:t>
            </a:r>
          </a:p>
        </p:txBody>
      </p:sp>
      <p:sp>
        <p:nvSpPr>
          <p:cNvPr id="159" name="Rectangle 158"/>
          <p:cNvSpPr/>
          <p:nvPr/>
        </p:nvSpPr>
        <p:spPr>
          <a:xfrm>
            <a:off x="457200" y="2895600"/>
            <a:ext cx="76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700">
                <a:solidFill>
                  <a:srgbClr val="FFFFFF"/>
                </a:solidFill>
                <a:latin typeface="Arial" charset="0"/>
                <a:ea typeface="ＭＳ Ｐゴシック" pitchFamily="-1" charset="-128"/>
                <a:cs typeface="Arial" charset="0"/>
              </a:rPr>
              <a:t>Receptionist searches for patient’s chart</a:t>
            </a:r>
          </a:p>
        </p:txBody>
      </p:sp>
      <p:sp>
        <p:nvSpPr>
          <p:cNvPr id="163" name="Rectangle 162"/>
          <p:cNvSpPr/>
          <p:nvPr/>
        </p:nvSpPr>
        <p:spPr>
          <a:xfrm>
            <a:off x="2819400" y="3886200"/>
            <a:ext cx="838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Receptionist gives new message to MA</a:t>
            </a:r>
          </a:p>
        </p:txBody>
      </p:sp>
      <p:sp>
        <p:nvSpPr>
          <p:cNvPr id="164" name="Rectangle 163"/>
          <p:cNvSpPr/>
          <p:nvPr/>
        </p:nvSpPr>
        <p:spPr>
          <a:xfrm>
            <a:off x="4038600" y="3886200"/>
            <a:ext cx="838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en-US" sz="700">
                <a:solidFill>
                  <a:srgbClr val="FFFFFF"/>
                </a:solidFill>
                <a:latin typeface="Arial" charset="0"/>
                <a:ea typeface="ＭＳ Ｐゴシック" pitchFamily="-1" charset="-128"/>
                <a:cs typeface="Arial" charset="0"/>
              </a:rPr>
              <a:t>MA clips new </a:t>
            </a:r>
          </a:p>
          <a:p>
            <a:pPr algn="ctr"/>
            <a:r>
              <a:rPr lang="en-US" sz="700">
                <a:solidFill>
                  <a:srgbClr val="FFFFFF"/>
                </a:solidFill>
                <a:latin typeface="Arial" charset="0"/>
                <a:ea typeface="ＭＳ Ｐゴシック" pitchFamily="-1" charset="-128"/>
                <a:cs typeface="Arial" charset="0"/>
              </a:rPr>
              <a:t>note on patient’s </a:t>
            </a:r>
          </a:p>
          <a:p>
            <a:pPr algn="ctr"/>
            <a:r>
              <a:rPr lang="en-US" sz="700">
                <a:solidFill>
                  <a:srgbClr val="FFFFFF"/>
                </a:solidFill>
                <a:latin typeface="Arial" charset="0"/>
                <a:ea typeface="ＭＳ Ｐゴシック" pitchFamily="-1" charset="-128"/>
                <a:cs typeface="Arial" charset="0"/>
              </a:rPr>
              <a:t>chart on </a:t>
            </a:r>
          </a:p>
          <a:p>
            <a:pPr algn="ctr"/>
            <a:r>
              <a:rPr lang="en-US" sz="700">
                <a:solidFill>
                  <a:srgbClr val="FFFFFF"/>
                </a:solidFill>
                <a:latin typeface="Arial" charset="0"/>
                <a:ea typeface="ＭＳ Ｐゴシック" pitchFamily="-1" charset="-128"/>
                <a:cs typeface="Arial" charset="0"/>
              </a:rPr>
              <a:t>clinician’s desk</a:t>
            </a:r>
          </a:p>
        </p:txBody>
      </p:sp>
      <p:sp>
        <p:nvSpPr>
          <p:cNvPr id="165" name="Rectangle 164"/>
          <p:cNvSpPr/>
          <p:nvPr/>
        </p:nvSpPr>
        <p:spPr>
          <a:xfrm>
            <a:off x="7620000" y="3886200"/>
            <a:ext cx="7620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Clinician puts chart on MAs desk</a:t>
            </a:r>
          </a:p>
        </p:txBody>
      </p:sp>
      <p:sp>
        <p:nvSpPr>
          <p:cNvPr id="166" name="Rectangle 165"/>
          <p:cNvSpPr/>
          <p:nvPr/>
        </p:nvSpPr>
        <p:spPr>
          <a:xfrm>
            <a:off x="6477000" y="3886200"/>
            <a:ext cx="6858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Clinician approves refill four hours later</a:t>
            </a:r>
          </a:p>
        </p:txBody>
      </p:sp>
      <p:sp>
        <p:nvSpPr>
          <p:cNvPr id="167" name="Flowchart: Delay 166"/>
          <p:cNvSpPr/>
          <p:nvPr/>
        </p:nvSpPr>
        <p:spPr>
          <a:xfrm>
            <a:off x="5257800" y="3886200"/>
            <a:ext cx="762000" cy="53340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1400" b="1">
                <a:solidFill>
                  <a:srgbClr val="FFFFFF"/>
                </a:solidFill>
                <a:latin typeface="Arial" pitchFamily="-1" charset="0"/>
                <a:ea typeface="Arial" pitchFamily="-1" charset="0"/>
                <a:cs typeface="Arial" pitchFamily="-1" charset="0"/>
              </a:rPr>
              <a:t>DELAY</a:t>
            </a:r>
          </a:p>
        </p:txBody>
      </p:sp>
      <p:sp>
        <p:nvSpPr>
          <p:cNvPr id="168" name="Flowchart: Delay 167"/>
          <p:cNvSpPr/>
          <p:nvPr/>
        </p:nvSpPr>
        <p:spPr>
          <a:xfrm>
            <a:off x="7620000" y="4953000"/>
            <a:ext cx="762000" cy="53340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1400" b="1">
                <a:solidFill>
                  <a:srgbClr val="FFFFFF"/>
                </a:solidFill>
                <a:latin typeface="Arial" pitchFamily="-1" charset="0"/>
                <a:ea typeface="Arial" pitchFamily="-1" charset="0"/>
                <a:cs typeface="Arial" pitchFamily="-1" charset="0"/>
              </a:rPr>
              <a:t>DELAY</a:t>
            </a:r>
          </a:p>
        </p:txBody>
      </p:sp>
      <p:sp>
        <p:nvSpPr>
          <p:cNvPr id="170" name="Rounded Rectangle 169"/>
          <p:cNvSpPr/>
          <p:nvPr/>
        </p:nvSpPr>
        <p:spPr>
          <a:xfrm>
            <a:off x="7467600" y="5943600"/>
            <a:ext cx="1066800" cy="4572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MA calls pharmacy to refill Rx two hours later</a:t>
            </a:r>
          </a:p>
        </p:txBody>
      </p:sp>
      <p:cxnSp>
        <p:nvCxnSpPr>
          <p:cNvPr id="172" name="Straight Arrow Connector 171"/>
          <p:cNvCxnSpPr>
            <a:stCxn id="90" idx="1"/>
            <a:endCxn id="83" idx="3"/>
          </p:cNvCxnSpPr>
          <p:nvPr/>
        </p:nvCxnSpPr>
        <p:spPr>
          <a:xfrm rot="10800000">
            <a:off x="4800600" y="31623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4" name="Straight Arrow Connector 173"/>
          <p:cNvCxnSpPr>
            <a:stCxn id="83" idx="1"/>
            <a:endCxn id="153" idx="3"/>
          </p:cNvCxnSpPr>
          <p:nvPr/>
        </p:nvCxnSpPr>
        <p:spPr>
          <a:xfrm rot="10800000">
            <a:off x="3581400" y="31623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7" name="Straight Arrow Connector 176"/>
          <p:cNvCxnSpPr>
            <a:stCxn id="153" idx="1"/>
            <a:endCxn id="157" idx="3"/>
          </p:cNvCxnSpPr>
          <p:nvPr/>
        </p:nvCxnSpPr>
        <p:spPr>
          <a:xfrm rot="10800000">
            <a:off x="2438400" y="31623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9" name="Straight Arrow Connector 178"/>
          <p:cNvCxnSpPr>
            <a:stCxn id="157" idx="1"/>
            <a:endCxn id="159" idx="3"/>
          </p:cNvCxnSpPr>
          <p:nvPr/>
        </p:nvCxnSpPr>
        <p:spPr>
          <a:xfrm rot="10800000">
            <a:off x="1219200" y="31623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5" name="Straight Arrow Connector 184"/>
          <p:cNvCxnSpPr>
            <a:stCxn id="156" idx="3"/>
            <a:endCxn id="163" idx="1"/>
          </p:cNvCxnSpPr>
          <p:nvPr/>
        </p:nvCxnSpPr>
        <p:spPr>
          <a:xfrm>
            <a:off x="2438400" y="41529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7" name="Straight Arrow Connector 186"/>
          <p:cNvCxnSpPr>
            <a:stCxn id="163" idx="3"/>
            <a:endCxn id="164" idx="1"/>
          </p:cNvCxnSpPr>
          <p:nvPr/>
        </p:nvCxnSpPr>
        <p:spPr>
          <a:xfrm>
            <a:off x="3657600" y="41529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9" name="Straight Arrow Connector 188"/>
          <p:cNvCxnSpPr>
            <a:stCxn id="164" idx="3"/>
            <a:endCxn id="167" idx="1"/>
          </p:cNvCxnSpPr>
          <p:nvPr/>
        </p:nvCxnSpPr>
        <p:spPr>
          <a:xfrm>
            <a:off x="4876800" y="41529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1" name="Straight Arrow Connector 190"/>
          <p:cNvCxnSpPr>
            <a:stCxn id="167" idx="3"/>
            <a:endCxn id="166" idx="1"/>
          </p:cNvCxnSpPr>
          <p:nvPr/>
        </p:nvCxnSpPr>
        <p:spPr>
          <a:xfrm>
            <a:off x="6019800" y="41529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3" name="Straight Arrow Connector 192"/>
          <p:cNvCxnSpPr>
            <a:stCxn id="166" idx="3"/>
            <a:endCxn id="165" idx="1"/>
          </p:cNvCxnSpPr>
          <p:nvPr/>
        </p:nvCxnSpPr>
        <p:spPr>
          <a:xfrm>
            <a:off x="7162800" y="41529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5" name="Straight Arrow Connector 194"/>
          <p:cNvCxnSpPr>
            <a:stCxn id="165" idx="2"/>
            <a:endCxn id="168" idx="0"/>
          </p:cNvCxnSpPr>
          <p:nvPr/>
        </p:nvCxnSpPr>
        <p:spPr>
          <a:xfrm rot="5400000">
            <a:off x="7734301" y="4686300"/>
            <a:ext cx="5334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7" name="Straight Arrow Connector 196"/>
          <p:cNvCxnSpPr>
            <a:stCxn id="168" idx="2"/>
            <a:endCxn id="170" idx="0"/>
          </p:cNvCxnSpPr>
          <p:nvPr/>
        </p:nvCxnSpPr>
        <p:spPr>
          <a:xfrm rot="5400000">
            <a:off x="7772401" y="5715000"/>
            <a:ext cx="4572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8242" name="Picture 55" descr="C:\Documents and Settings\wongjenn.SOM\Local Settings\Temporary Internet Files\Content.IE5\MKW9IQEG\MC900078820[1].wmf"/>
          <p:cNvPicPr>
            <a:picLocks noChangeAspect="1" noChangeArrowheads="1"/>
          </p:cNvPicPr>
          <p:nvPr/>
        </p:nvPicPr>
        <p:blipFill>
          <a:blip r:embed="rId3" cstate="print"/>
          <a:srcRect/>
          <a:stretch>
            <a:fillRect/>
          </a:stretch>
        </p:blipFill>
        <p:spPr bwMode="auto">
          <a:xfrm>
            <a:off x="3200400" y="2057400"/>
            <a:ext cx="3043238" cy="3716338"/>
          </a:xfrm>
          <a:prstGeom prst="rect">
            <a:avLst/>
          </a:prstGeom>
          <a:noFill/>
          <a:ln w="9525">
            <a:noFill/>
            <a:miter lim="800000"/>
            <a:headEnd/>
            <a:tailEnd/>
          </a:ln>
        </p:spPr>
      </p:pic>
      <p:cxnSp>
        <p:nvCxnSpPr>
          <p:cNvPr id="114" name="Shape 113"/>
          <p:cNvCxnSpPr>
            <a:stCxn id="159" idx="2"/>
            <a:endCxn id="156" idx="1"/>
          </p:cNvCxnSpPr>
          <p:nvPr/>
        </p:nvCxnSpPr>
        <p:spPr>
          <a:xfrm rot="16200000" flipH="1">
            <a:off x="895350" y="3371850"/>
            <a:ext cx="723900" cy="8382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90000"/>
                                  </p:stCondLst>
                                  <p:childTnLst>
                                    <p:set>
                                      <p:cBhvr>
                                        <p:cTn id="6" dur="1" fill="hold">
                                          <p:stCondLst>
                                            <p:cond delay="0"/>
                                          </p:stCondLst>
                                        </p:cTn>
                                        <p:tgtEl>
                                          <p:spTgt spid="8242"/>
                                        </p:tgtEl>
                                        <p:attrNameLst>
                                          <p:attrName>style.visibility</p:attrName>
                                        </p:attrNameLst>
                                      </p:cBhvr>
                                      <p:to>
                                        <p:strVal val="visible"/>
                                      </p:to>
                                    </p:set>
                                    <p:anim calcmode="lin" valueType="num">
                                      <p:cBhvr additive="base">
                                        <p:cTn id="7" dur="1000" fill="hold"/>
                                        <p:tgtEl>
                                          <p:spTgt spid="8242"/>
                                        </p:tgtEl>
                                        <p:attrNameLst>
                                          <p:attrName>ppt_x</p:attrName>
                                        </p:attrNameLst>
                                      </p:cBhvr>
                                      <p:tavLst>
                                        <p:tav tm="0">
                                          <p:val>
                                            <p:strVal val="#ppt_x"/>
                                          </p:val>
                                        </p:tav>
                                        <p:tav tm="100000">
                                          <p:val>
                                            <p:strVal val="#ppt_x"/>
                                          </p:val>
                                        </p:tav>
                                      </p:tavLst>
                                    </p:anim>
                                    <p:anim calcmode="lin" valueType="num">
                                      <p:cBhvr additive="base">
                                        <p:cTn id="8" dur="1000" fill="hold"/>
                                        <p:tgtEl>
                                          <p:spTgt spid="82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57200" y="990600"/>
            <a:ext cx="762000" cy="3810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Patient calls clinic for Rx refill</a:t>
            </a:r>
          </a:p>
        </p:txBody>
      </p:sp>
      <p:sp>
        <p:nvSpPr>
          <p:cNvPr id="5" name="Rectangle 4"/>
          <p:cNvSpPr/>
          <p:nvPr/>
        </p:nvSpPr>
        <p:spPr>
          <a:xfrm>
            <a:off x="1600200" y="1676400"/>
            <a:ext cx="838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700">
                <a:solidFill>
                  <a:srgbClr val="FFFFFF"/>
                </a:solidFill>
                <a:latin typeface="Arial" charset="0"/>
                <a:ea typeface="ＭＳ Ｐゴシック" pitchFamily="-1" charset="-128"/>
                <a:cs typeface="Arial" charset="0"/>
              </a:rPr>
              <a:t>Receptionist writes down patient’s Rx request on Rx refill form</a:t>
            </a:r>
          </a:p>
        </p:txBody>
      </p:sp>
      <p:sp>
        <p:nvSpPr>
          <p:cNvPr id="10" name="Rectangle 9"/>
          <p:cNvSpPr/>
          <p:nvPr/>
        </p:nvSpPr>
        <p:spPr>
          <a:xfrm>
            <a:off x="5257800" y="3124200"/>
            <a:ext cx="914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en-US" sz="700">
                <a:solidFill>
                  <a:srgbClr val="FFFFFF"/>
                </a:solidFill>
                <a:latin typeface="Arial" charset="0"/>
                <a:ea typeface="ＭＳ Ｐゴシック" pitchFamily="-1" charset="-128"/>
                <a:cs typeface="Arial" charset="0"/>
              </a:rPr>
              <a:t>Medical records </a:t>
            </a:r>
          </a:p>
          <a:p>
            <a:pPr algn="ctr"/>
            <a:r>
              <a:rPr lang="en-US" sz="700">
                <a:solidFill>
                  <a:srgbClr val="FFFFFF"/>
                </a:solidFill>
                <a:latin typeface="Arial" charset="0"/>
                <a:ea typeface="ＭＳ Ｐゴシック" pitchFamily="-1" charset="-128"/>
                <a:cs typeface="Arial" charset="0"/>
              </a:rPr>
              <a:t>clerk checks </a:t>
            </a:r>
          </a:p>
          <a:p>
            <a:pPr algn="ctr"/>
            <a:r>
              <a:rPr lang="en-US" sz="700">
                <a:solidFill>
                  <a:srgbClr val="FFFFFF"/>
                </a:solidFill>
                <a:latin typeface="Arial" charset="0"/>
                <a:ea typeface="ＭＳ Ｐゴシック" pitchFamily="-1" charset="-128"/>
                <a:cs typeface="Arial" charset="0"/>
              </a:rPr>
              <a:t>name of patient’s </a:t>
            </a:r>
          </a:p>
          <a:p>
            <a:pPr algn="ctr"/>
            <a:r>
              <a:rPr lang="en-US" sz="700">
                <a:solidFill>
                  <a:srgbClr val="FFFFFF"/>
                </a:solidFill>
                <a:latin typeface="Arial" charset="0"/>
                <a:ea typeface="ＭＳ Ｐゴシック" pitchFamily="-1" charset="-128"/>
                <a:cs typeface="Arial" charset="0"/>
              </a:rPr>
              <a:t>clinician   </a:t>
            </a:r>
          </a:p>
        </p:txBody>
      </p:sp>
      <p:cxnSp>
        <p:nvCxnSpPr>
          <p:cNvPr id="24" name="Straight Arrow Connector 23"/>
          <p:cNvCxnSpPr>
            <a:stCxn id="4" idx="2"/>
            <a:endCxn id="81" idx="0"/>
          </p:cNvCxnSpPr>
          <p:nvPr/>
        </p:nvCxnSpPr>
        <p:spPr>
          <a:xfrm rot="5400000">
            <a:off x="685801" y="1524000"/>
            <a:ext cx="304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222" name="Title 156"/>
          <p:cNvSpPr>
            <a:spLocks noGrp="1"/>
          </p:cNvSpPr>
          <p:nvPr>
            <p:ph type="title"/>
          </p:nvPr>
        </p:nvSpPr>
        <p:spPr>
          <a:xfrm>
            <a:off x="457200" y="274638"/>
            <a:ext cx="8229600" cy="563562"/>
          </a:xfrm>
        </p:spPr>
        <p:txBody>
          <a:bodyPr/>
          <a:lstStyle/>
          <a:p>
            <a:r>
              <a:rPr lang="en-US" sz="2400" b="1" smtClean="0">
                <a:effectLst>
                  <a:outerShdw blurRad="38100" dist="38100" dir="2700000" algn="tl">
                    <a:srgbClr val="C0C0C0"/>
                  </a:outerShdw>
                </a:effectLst>
                <a:latin typeface="Arial" charset="0"/>
                <a:cs typeface="Arial" charset="0"/>
              </a:rPr>
              <a:t>Example 2b: Rx refills after workflow mapping</a:t>
            </a:r>
            <a:endParaRPr lang="en-US" sz="2400" smtClean="0">
              <a:latin typeface="Arial" charset="0"/>
              <a:cs typeface="Arial" charset="0"/>
            </a:endParaRPr>
          </a:p>
        </p:txBody>
      </p:sp>
      <p:cxnSp>
        <p:nvCxnSpPr>
          <p:cNvPr id="91" name="Straight Arrow Connector 90"/>
          <p:cNvCxnSpPr>
            <a:stCxn id="5" idx="3"/>
            <a:endCxn id="54" idx="1"/>
          </p:cNvCxnSpPr>
          <p:nvPr/>
        </p:nvCxnSpPr>
        <p:spPr>
          <a:xfrm>
            <a:off x="2438400" y="20193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3" name="Rectangle 92"/>
          <p:cNvSpPr/>
          <p:nvPr/>
        </p:nvSpPr>
        <p:spPr>
          <a:xfrm>
            <a:off x="4114800" y="3124200"/>
            <a:ext cx="76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Medical records </a:t>
            </a:r>
          </a:p>
          <a:p>
            <a:pPr algn="ctr">
              <a:defRPr/>
            </a:pPr>
            <a:r>
              <a:rPr lang="en-US" sz="700">
                <a:solidFill>
                  <a:srgbClr val="FFFFFF"/>
                </a:solidFill>
                <a:latin typeface="Arial" pitchFamily="-1" charset="0"/>
                <a:ea typeface="Arial" pitchFamily="-1" charset="0"/>
                <a:cs typeface="Arial" pitchFamily="-1" charset="0"/>
              </a:rPr>
              <a:t>clerk pulls chart</a:t>
            </a:r>
          </a:p>
        </p:txBody>
      </p:sp>
      <p:sp>
        <p:nvSpPr>
          <p:cNvPr id="110" name="Rectangle 109"/>
          <p:cNvSpPr/>
          <p:nvPr/>
        </p:nvSpPr>
        <p:spPr>
          <a:xfrm>
            <a:off x="6553200" y="3124200"/>
            <a:ext cx="9906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700">
                <a:solidFill>
                  <a:srgbClr val="FFFFFF"/>
                </a:solidFill>
                <a:latin typeface="Arial" pitchFamily="-1" charset="0"/>
                <a:ea typeface="Arial" pitchFamily="-1" charset="0"/>
                <a:cs typeface="Arial" pitchFamily="-1" charset="0"/>
              </a:rPr>
              <a:t>Medical records </a:t>
            </a:r>
          </a:p>
          <a:p>
            <a:pPr algn="ctr">
              <a:defRPr/>
            </a:pPr>
            <a:r>
              <a:rPr lang="en-US" sz="700">
                <a:solidFill>
                  <a:srgbClr val="FFFFFF"/>
                </a:solidFill>
                <a:latin typeface="Arial" pitchFamily="-1" charset="0"/>
                <a:ea typeface="Arial" pitchFamily="-1" charset="0"/>
                <a:cs typeface="Arial" pitchFamily="-1" charset="0"/>
              </a:rPr>
              <a:t>clerk figures </a:t>
            </a:r>
          </a:p>
          <a:p>
            <a:pPr algn="ctr">
              <a:defRPr/>
            </a:pPr>
            <a:r>
              <a:rPr lang="en-US" sz="700">
                <a:solidFill>
                  <a:srgbClr val="FFFFFF"/>
                </a:solidFill>
                <a:latin typeface="Arial" pitchFamily="-1" charset="0"/>
                <a:ea typeface="Arial" pitchFamily="-1" charset="0"/>
                <a:cs typeface="Arial" pitchFamily="-1" charset="0"/>
              </a:rPr>
              <a:t>out which MA </a:t>
            </a:r>
          </a:p>
          <a:p>
            <a:pPr algn="ctr">
              <a:defRPr/>
            </a:pPr>
            <a:r>
              <a:rPr lang="en-US" sz="700">
                <a:solidFill>
                  <a:srgbClr val="FFFFFF"/>
                </a:solidFill>
                <a:latin typeface="Arial" pitchFamily="-1" charset="0"/>
                <a:ea typeface="Arial" pitchFamily="-1" charset="0"/>
                <a:cs typeface="Arial" pitchFamily="-1" charset="0"/>
              </a:rPr>
              <a:t>is working with </a:t>
            </a:r>
          </a:p>
          <a:p>
            <a:pPr algn="ctr">
              <a:defRPr/>
            </a:pPr>
            <a:r>
              <a:rPr lang="en-US" sz="700">
                <a:solidFill>
                  <a:srgbClr val="FFFFFF"/>
                </a:solidFill>
                <a:latin typeface="Arial" pitchFamily="-1" charset="0"/>
                <a:ea typeface="Arial" pitchFamily="-1" charset="0"/>
                <a:cs typeface="Arial" pitchFamily="-1" charset="0"/>
              </a:rPr>
              <a:t>which clinician</a:t>
            </a:r>
          </a:p>
        </p:txBody>
      </p:sp>
      <p:sp>
        <p:nvSpPr>
          <p:cNvPr id="112" name="Rectangle 111"/>
          <p:cNvSpPr/>
          <p:nvPr/>
        </p:nvSpPr>
        <p:spPr>
          <a:xfrm>
            <a:off x="7924800" y="3124200"/>
            <a:ext cx="7620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Medical records clerk gives chart with Rx refill form to MA</a:t>
            </a:r>
          </a:p>
        </p:txBody>
      </p:sp>
      <p:sp>
        <p:nvSpPr>
          <p:cNvPr id="118" name="Rectangle 117"/>
          <p:cNvSpPr/>
          <p:nvPr/>
        </p:nvSpPr>
        <p:spPr>
          <a:xfrm>
            <a:off x="6400800" y="4267200"/>
            <a:ext cx="838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en-US" sz="700">
                <a:solidFill>
                  <a:srgbClr val="FFFFFF"/>
                </a:solidFill>
                <a:latin typeface="Arial" charset="0"/>
                <a:ea typeface="ＭＳ Ｐゴシック" pitchFamily="-1" charset="-128"/>
                <a:cs typeface="Arial" charset="0"/>
              </a:rPr>
              <a:t>MA puts chart </a:t>
            </a:r>
          </a:p>
          <a:p>
            <a:pPr algn="ctr"/>
            <a:r>
              <a:rPr lang="en-US" sz="700">
                <a:solidFill>
                  <a:srgbClr val="FFFFFF"/>
                </a:solidFill>
                <a:latin typeface="Arial" charset="0"/>
                <a:ea typeface="ＭＳ Ｐゴシック" pitchFamily="-1" charset="-128"/>
                <a:cs typeface="Arial" charset="0"/>
              </a:rPr>
              <a:t>on “DO NOW” </a:t>
            </a:r>
          </a:p>
          <a:p>
            <a:pPr algn="ctr"/>
            <a:r>
              <a:rPr lang="en-US" sz="700">
                <a:solidFill>
                  <a:srgbClr val="FFFFFF"/>
                </a:solidFill>
                <a:latin typeface="Arial" charset="0"/>
                <a:ea typeface="ＭＳ Ｐゴシック" pitchFamily="-1" charset="-128"/>
                <a:cs typeface="Arial" charset="0"/>
              </a:rPr>
              <a:t>pile on clinician’s </a:t>
            </a:r>
          </a:p>
          <a:p>
            <a:pPr algn="ctr"/>
            <a:r>
              <a:rPr lang="en-US" sz="700">
                <a:solidFill>
                  <a:srgbClr val="FFFFFF"/>
                </a:solidFill>
                <a:latin typeface="Arial" charset="0"/>
                <a:ea typeface="ＭＳ Ｐゴシック" pitchFamily="-1" charset="-128"/>
                <a:cs typeface="Arial" charset="0"/>
              </a:rPr>
              <a:t>desk</a:t>
            </a:r>
          </a:p>
        </p:txBody>
      </p:sp>
      <p:sp>
        <p:nvSpPr>
          <p:cNvPr id="119" name="Rectangle 118"/>
          <p:cNvSpPr/>
          <p:nvPr/>
        </p:nvSpPr>
        <p:spPr>
          <a:xfrm>
            <a:off x="2819400" y="3124200"/>
            <a:ext cx="914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700">
                <a:solidFill>
                  <a:srgbClr val="FFFFFF"/>
                </a:solidFill>
                <a:latin typeface="Arial" pitchFamily="-1" charset="0"/>
                <a:ea typeface="Arial" pitchFamily="-1" charset="0"/>
                <a:cs typeface="Arial" pitchFamily="-1" charset="0"/>
              </a:rPr>
              <a:t>Medical records </a:t>
            </a:r>
          </a:p>
          <a:p>
            <a:pPr algn="ctr">
              <a:defRPr/>
            </a:pPr>
            <a:r>
              <a:rPr lang="en-US" sz="700">
                <a:solidFill>
                  <a:srgbClr val="FFFFFF"/>
                </a:solidFill>
                <a:latin typeface="Arial" pitchFamily="-1" charset="0"/>
                <a:ea typeface="Arial" pitchFamily="-1" charset="0"/>
                <a:cs typeface="Arial" pitchFamily="-1" charset="0"/>
              </a:rPr>
              <a:t>clerk brings note </a:t>
            </a:r>
          </a:p>
          <a:p>
            <a:pPr algn="ctr">
              <a:defRPr/>
            </a:pPr>
            <a:r>
              <a:rPr lang="en-US" sz="700">
                <a:solidFill>
                  <a:srgbClr val="FFFFFF"/>
                </a:solidFill>
                <a:latin typeface="Arial" pitchFamily="-1" charset="0"/>
                <a:ea typeface="Arial" pitchFamily="-1" charset="0"/>
                <a:cs typeface="Arial" pitchFamily="-1" charset="0"/>
              </a:rPr>
              <a:t>to medical </a:t>
            </a:r>
          </a:p>
          <a:p>
            <a:pPr algn="ctr">
              <a:defRPr/>
            </a:pPr>
            <a:r>
              <a:rPr lang="en-US" sz="700">
                <a:solidFill>
                  <a:srgbClr val="FFFFFF"/>
                </a:solidFill>
                <a:latin typeface="Arial" pitchFamily="-1" charset="0"/>
                <a:ea typeface="Arial" pitchFamily="-1" charset="0"/>
                <a:cs typeface="Arial" pitchFamily="-1" charset="0"/>
              </a:rPr>
              <a:t>records</a:t>
            </a:r>
          </a:p>
        </p:txBody>
      </p:sp>
      <p:cxnSp>
        <p:nvCxnSpPr>
          <p:cNvPr id="58" name="Straight Arrow Connector 57"/>
          <p:cNvCxnSpPr>
            <a:stCxn id="54" idx="2"/>
            <a:endCxn id="119" idx="0"/>
          </p:cNvCxnSpPr>
          <p:nvPr/>
        </p:nvCxnSpPr>
        <p:spPr>
          <a:xfrm rot="5400000">
            <a:off x="2895601" y="2743200"/>
            <a:ext cx="7620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119" idx="3"/>
            <a:endCxn id="93" idx="1"/>
          </p:cNvCxnSpPr>
          <p:nvPr/>
        </p:nvCxnSpPr>
        <p:spPr>
          <a:xfrm>
            <a:off x="3733800" y="34290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93" idx="3"/>
            <a:endCxn id="10" idx="1"/>
          </p:cNvCxnSpPr>
          <p:nvPr/>
        </p:nvCxnSpPr>
        <p:spPr>
          <a:xfrm>
            <a:off x="4876800" y="34290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10" idx="3"/>
            <a:endCxn id="110" idx="1"/>
          </p:cNvCxnSpPr>
          <p:nvPr/>
        </p:nvCxnSpPr>
        <p:spPr>
          <a:xfrm>
            <a:off x="6172200" y="34290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110" idx="3"/>
            <a:endCxn id="112" idx="1"/>
          </p:cNvCxnSpPr>
          <p:nvPr/>
        </p:nvCxnSpPr>
        <p:spPr>
          <a:xfrm>
            <a:off x="7543800" y="34290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stCxn id="112" idx="2"/>
            <a:endCxn id="135" idx="0"/>
          </p:cNvCxnSpPr>
          <p:nvPr/>
        </p:nvCxnSpPr>
        <p:spPr>
          <a:xfrm rot="5400000">
            <a:off x="8077201" y="3962400"/>
            <a:ext cx="4572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1" name="Rectangle 80"/>
          <p:cNvSpPr/>
          <p:nvPr/>
        </p:nvSpPr>
        <p:spPr>
          <a:xfrm>
            <a:off x="457200" y="1676400"/>
            <a:ext cx="7620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Receptionist answers phone</a:t>
            </a:r>
          </a:p>
        </p:txBody>
      </p:sp>
      <p:sp>
        <p:nvSpPr>
          <p:cNvPr id="83" name="Rectangle 82"/>
          <p:cNvSpPr/>
          <p:nvPr/>
        </p:nvSpPr>
        <p:spPr>
          <a:xfrm>
            <a:off x="5715000" y="5334000"/>
            <a:ext cx="838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sz="700">
                <a:solidFill>
                  <a:srgbClr val="FFFFFF"/>
                </a:solidFill>
                <a:latin typeface="Arial" pitchFamily="-1" charset="0"/>
                <a:ea typeface="Arial" pitchFamily="-1" charset="0"/>
                <a:cs typeface="Arial" pitchFamily="-1" charset="0"/>
              </a:rPr>
              <a:t>Clinician </a:t>
            </a:r>
          </a:p>
          <a:p>
            <a:pPr algn="ctr">
              <a:defRPr/>
            </a:pPr>
            <a:r>
              <a:rPr lang="en-US" sz="700">
                <a:solidFill>
                  <a:srgbClr val="FFFFFF"/>
                </a:solidFill>
                <a:latin typeface="Arial" pitchFamily="-1" charset="0"/>
                <a:ea typeface="Arial" pitchFamily="-1" charset="0"/>
                <a:cs typeface="Arial" pitchFamily="-1" charset="0"/>
              </a:rPr>
              <a:t>approves refill </a:t>
            </a:r>
          </a:p>
          <a:p>
            <a:pPr algn="ctr">
              <a:defRPr/>
            </a:pPr>
            <a:r>
              <a:rPr lang="en-US" sz="700">
                <a:solidFill>
                  <a:srgbClr val="FFFFFF"/>
                </a:solidFill>
                <a:latin typeface="Arial" pitchFamily="-1" charset="0"/>
                <a:ea typeface="Arial" pitchFamily="-1" charset="0"/>
                <a:cs typeface="Arial" pitchFamily="-1" charset="0"/>
              </a:rPr>
              <a:t>within one hour of </a:t>
            </a:r>
          </a:p>
          <a:p>
            <a:pPr algn="ctr">
              <a:defRPr/>
            </a:pPr>
            <a:r>
              <a:rPr lang="en-US" sz="700">
                <a:solidFill>
                  <a:srgbClr val="FFFFFF"/>
                </a:solidFill>
                <a:latin typeface="Arial" pitchFamily="-1" charset="0"/>
                <a:ea typeface="Arial" pitchFamily="-1" charset="0"/>
                <a:cs typeface="Arial" pitchFamily="-1" charset="0"/>
              </a:rPr>
              <a:t>receiving request</a:t>
            </a:r>
          </a:p>
        </p:txBody>
      </p:sp>
      <p:cxnSp>
        <p:nvCxnSpPr>
          <p:cNvPr id="105" name="Straight Arrow Connector 104"/>
          <p:cNvCxnSpPr>
            <a:stCxn id="81" idx="3"/>
            <a:endCxn id="5" idx="1"/>
          </p:cNvCxnSpPr>
          <p:nvPr/>
        </p:nvCxnSpPr>
        <p:spPr>
          <a:xfrm>
            <a:off x="1219200" y="20193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5" name="Rectangle 164"/>
          <p:cNvSpPr/>
          <p:nvPr/>
        </p:nvSpPr>
        <p:spPr>
          <a:xfrm>
            <a:off x="7010400" y="5334000"/>
            <a:ext cx="838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Clinician puts chart on MAs desk</a:t>
            </a:r>
          </a:p>
        </p:txBody>
      </p:sp>
      <p:sp>
        <p:nvSpPr>
          <p:cNvPr id="170" name="Rounded Rectangle 169"/>
          <p:cNvSpPr/>
          <p:nvPr/>
        </p:nvSpPr>
        <p:spPr>
          <a:xfrm>
            <a:off x="7848600" y="6248400"/>
            <a:ext cx="914400" cy="38100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MA calls pharmacy to refill Rx</a:t>
            </a:r>
          </a:p>
        </p:txBody>
      </p:sp>
      <p:cxnSp>
        <p:nvCxnSpPr>
          <p:cNvPr id="61" name="Straight Arrow Connector 60"/>
          <p:cNvCxnSpPr>
            <a:stCxn id="83" idx="3"/>
            <a:endCxn id="165" idx="1"/>
          </p:cNvCxnSpPr>
          <p:nvPr/>
        </p:nvCxnSpPr>
        <p:spPr>
          <a:xfrm>
            <a:off x="6553200" y="56388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5625" name="Picture 30" descr="C:\Documents and Settings\wongjenn.SOM\Local Settings\Temporary Internet Files\Content.IE5\BCMHIS89\MC900359017[1].wmf"/>
          <p:cNvPicPr>
            <a:picLocks noChangeAspect="1" noChangeArrowheads="1"/>
          </p:cNvPicPr>
          <p:nvPr/>
        </p:nvPicPr>
        <p:blipFill>
          <a:blip r:embed="rId3" cstate="print"/>
          <a:srcRect/>
          <a:stretch>
            <a:fillRect/>
          </a:stretch>
        </p:blipFill>
        <p:spPr bwMode="auto">
          <a:xfrm>
            <a:off x="304800" y="4114800"/>
            <a:ext cx="3429000" cy="2259013"/>
          </a:xfrm>
          <a:prstGeom prst="rect">
            <a:avLst/>
          </a:prstGeom>
          <a:noFill/>
          <a:ln w="9525">
            <a:noFill/>
            <a:miter lim="800000"/>
            <a:headEnd/>
            <a:tailEnd/>
          </a:ln>
        </p:spPr>
      </p:pic>
      <p:sp>
        <p:nvSpPr>
          <p:cNvPr id="25626" name="TextBox 32"/>
          <p:cNvSpPr txBox="1">
            <a:spLocks noChangeArrowheads="1"/>
          </p:cNvSpPr>
          <p:nvPr/>
        </p:nvSpPr>
        <p:spPr bwMode="auto">
          <a:xfrm>
            <a:off x="5638800" y="990600"/>
            <a:ext cx="3200400" cy="1774825"/>
          </a:xfrm>
          <a:prstGeom prst="rect">
            <a:avLst/>
          </a:prstGeom>
          <a:noFill/>
          <a:ln w="9525">
            <a:noFill/>
            <a:miter lim="800000"/>
            <a:headEnd/>
            <a:tailEnd/>
          </a:ln>
        </p:spPr>
        <p:txBody>
          <a:bodyPr>
            <a:spAutoFit/>
          </a:bodyPr>
          <a:lstStyle/>
          <a:p>
            <a:r>
              <a:rPr lang="en-US" sz="1100"/>
              <a:t>Other workflow changes:</a:t>
            </a:r>
          </a:p>
          <a:p>
            <a:r>
              <a:rPr lang="en-US" sz="1100"/>
              <a:t>1) MAs teach patients to contact pharmacy for refills</a:t>
            </a:r>
          </a:p>
          <a:p>
            <a:endParaRPr lang="en-US" sz="1100"/>
          </a:p>
          <a:p>
            <a:r>
              <a:rPr lang="en-US" sz="1100"/>
              <a:t>2) Clinicians give patients with chronic meds lots of refills</a:t>
            </a:r>
          </a:p>
          <a:p>
            <a:endParaRPr lang="en-US" sz="1100"/>
          </a:p>
          <a:p>
            <a:r>
              <a:rPr lang="en-US" sz="1100"/>
              <a:t>3) Clinicians implement standing orders for MA to refill meds for patients with well controlled diabetes, hypertension, and cholesterol</a:t>
            </a:r>
          </a:p>
        </p:txBody>
      </p:sp>
      <p:sp>
        <p:nvSpPr>
          <p:cNvPr id="54" name="Rectangle 53"/>
          <p:cNvSpPr/>
          <p:nvPr/>
        </p:nvSpPr>
        <p:spPr>
          <a:xfrm>
            <a:off x="2819400" y="1676400"/>
            <a:ext cx="914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700">
                <a:solidFill>
                  <a:srgbClr val="FFFFFF"/>
                </a:solidFill>
                <a:latin typeface="Arial" pitchFamily="-1" charset="0"/>
                <a:ea typeface="Arial" pitchFamily="-1" charset="0"/>
                <a:cs typeface="Arial" pitchFamily="-1" charset="0"/>
              </a:rPr>
              <a:t>Receptionist calls medical records clerk to pick up Rx refill form</a:t>
            </a:r>
          </a:p>
        </p:txBody>
      </p:sp>
      <p:sp>
        <p:nvSpPr>
          <p:cNvPr id="135" name="Flowchart: Decision 134"/>
          <p:cNvSpPr/>
          <p:nvPr/>
        </p:nvSpPr>
        <p:spPr>
          <a:xfrm>
            <a:off x="7620000" y="4191000"/>
            <a:ext cx="1371600" cy="83820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en-US" sz="700">
                <a:solidFill>
                  <a:srgbClr val="FFFFFF"/>
                </a:solidFill>
                <a:latin typeface="Arial" charset="0"/>
                <a:ea typeface="ＭＳ Ｐゴシック" pitchFamily="-1" charset="-128"/>
                <a:cs typeface="Arial" charset="0"/>
              </a:rPr>
              <a:t>Can MA </a:t>
            </a:r>
          </a:p>
          <a:p>
            <a:pPr algn="ctr"/>
            <a:r>
              <a:rPr lang="en-US" sz="700">
                <a:solidFill>
                  <a:srgbClr val="FFFFFF"/>
                </a:solidFill>
                <a:latin typeface="Arial" charset="0"/>
                <a:ea typeface="ＭＳ Ｐゴシック" pitchFamily="-1" charset="-128"/>
                <a:cs typeface="Arial" charset="0"/>
              </a:rPr>
              <a:t>refill Rx without clinician’s </a:t>
            </a:r>
          </a:p>
          <a:p>
            <a:pPr algn="ctr"/>
            <a:r>
              <a:rPr lang="en-US" sz="700">
                <a:solidFill>
                  <a:srgbClr val="FFFFFF"/>
                </a:solidFill>
                <a:latin typeface="Arial" charset="0"/>
                <a:ea typeface="ＭＳ Ｐゴシック" pitchFamily="-1" charset="-128"/>
                <a:cs typeface="Arial" charset="0"/>
              </a:rPr>
              <a:t>approval per </a:t>
            </a:r>
          </a:p>
          <a:p>
            <a:pPr algn="ctr"/>
            <a:r>
              <a:rPr lang="en-US" sz="700">
                <a:solidFill>
                  <a:srgbClr val="FFFFFF"/>
                </a:solidFill>
                <a:latin typeface="Arial" charset="0"/>
                <a:ea typeface="ＭＳ Ｐゴシック" pitchFamily="-1" charset="-128"/>
                <a:cs typeface="Arial" charset="0"/>
              </a:rPr>
              <a:t>standing orders?</a:t>
            </a:r>
          </a:p>
        </p:txBody>
      </p:sp>
      <p:cxnSp>
        <p:nvCxnSpPr>
          <p:cNvPr id="162" name="Straight Arrow Connector 161"/>
          <p:cNvCxnSpPr>
            <a:stCxn id="135" idx="2"/>
            <a:endCxn id="170" idx="0"/>
          </p:cNvCxnSpPr>
          <p:nvPr/>
        </p:nvCxnSpPr>
        <p:spPr>
          <a:xfrm rot="5400000">
            <a:off x="7696201" y="5638800"/>
            <a:ext cx="12192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7" name="Shape 176"/>
          <p:cNvCxnSpPr>
            <a:stCxn id="118" idx="1"/>
            <a:endCxn id="83" idx="0"/>
          </p:cNvCxnSpPr>
          <p:nvPr/>
        </p:nvCxnSpPr>
        <p:spPr>
          <a:xfrm rot="10800000" flipV="1">
            <a:off x="6134100" y="4610100"/>
            <a:ext cx="266700" cy="7239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2" name="Straight Arrow Connector 181"/>
          <p:cNvCxnSpPr>
            <a:stCxn id="135" idx="1"/>
            <a:endCxn id="118" idx="3"/>
          </p:cNvCxnSpPr>
          <p:nvPr/>
        </p:nvCxnSpPr>
        <p:spPr>
          <a:xfrm rot="10800000">
            <a:off x="7239000" y="46101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7" name="Straight Arrow Connector 186"/>
          <p:cNvCxnSpPr>
            <a:stCxn id="165" idx="3"/>
          </p:cNvCxnSpPr>
          <p:nvPr/>
        </p:nvCxnSpPr>
        <p:spPr>
          <a:xfrm>
            <a:off x="7848600" y="56388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Up Arrow 33"/>
          <p:cNvSpPr/>
          <p:nvPr/>
        </p:nvSpPr>
        <p:spPr>
          <a:xfrm rot="5400000">
            <a:off x="5095221" y="3896379"/>
            <a:ext cx="907038" cy="1191481"/>
          </a:xfrm>
          <a:prstGeom prst="upArrow">
            <a:avLst>
              <a:gd name="adj1" fmla="val 50000"/>
              <a:gd name="adj2" fmla="val 42313"/>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a:defRPr/>
            </a:pPr>
            <a:r>
              <a:rPr lang="en-US" sz="600" dirty="0">
                <a:solidFill>
                  <a:schemeClr val="tx1"/>
                </a:solidFill>
                <a:latin typeface="Arial" pitchFamily="34" charset="0"/>
                <a:cs typeface="Arial" pitchFamily="34" charset="0"/>
              </a:rPr>
              <a:t>implemented “DO NOW” pile</a:t>
            </a:r>
          </a:p>
        </p:txBody>
      </p:sp>
      <p:sp>
        <p:nvSpPr>
          <p:cNvPr id="25634" name="TextBox 156"/>
          <p:cNvSpPr txBox="1">
            <a:spLocks noChangeArrowheads="1"/>
          </p:cNvSpPr>
          <p:nvPr/>
        </p:nvSpPr>
        <p:spPr bwMode="auto">
          <a:xfrm>
            <a:off x="8001000" y="5181600"/>
            <a:ext cx="381000" cy="214313"/>
          </a:xfrm>
          <a:prstGeom prst="rect">
            <a:avLst/>
          </a:prstGeom>
          <a:noFill/>
          <a:ln w="9525">
            <a:noFill/>
            <a:miter lim="800000"/>
            <a:headEnd/>
            <a:tailEnd/>
          </a:ln>
        </p:spPr>
        <p:txBody>
          <a:bodyPr>
            <a:spAutoFit/>
          </a:bodyPr>
          <a:lstStyle/>
          <a:p>
            <a:r>
              <a:rPr lang="en-US" sz="800"/>
              <a:t>yes</a:t>
            </a:r>
          </a:p>
        </p:txBody>
      </p:sp>
      <p:sp>
        <p:nvSpPr>
          <p:cNvPr id="25635" name="TextBox 157"/>
          <p:cNvSpPr txBox="1">
            <a:spLocks noChangeArrowheads="1"/>
          </p:cNvSpPr>
          <p:nvPr/>
        </p:nvSpPr>
        <p:spPr bwMode="auto">
          <a:xfrm>
            <a:off x="7315200" y="4419600"/>
            <a:ext cx="381000" cy="214313"/>
          </a:xfrm>
          <a:prstGeom prst="rect">
            <a:avLst/>
          </a:prstGeom>
          <a:noFill/>
          <a:ln w="9525">
            <a:noFill/>
            <a:miter lim="800000"/>
            <a:headEnd/>
            <a:tailEnd/>
          </a:ln>
        </p:spPr>
        <p:txBody>
          <a:bodyPr>
            <a:spAutoFit/>
          </a:bodyPr>
          <a:lstStyle/>
          <a:p>
            <a:r>
              <a:rPr lang="en-US" sz="800"/>
              <a:t>no</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b="1" smtClean="0">
                <a:effectLst>
                  <a:outerShdw blurRad="38100" dist="38100" dir="2700000" algn="tl">
                    <a:srgbClr val="C0C0C0"/>
                  </a:outerShdw>
                </a:effectLst>
                <a:latin typeface="Arial" charset="0"/>
                <a:cs typeface="Arial" charset="0"/>
              </a:rPr>
              <a:t>What is a workflow map?</a:t>
            </a:r>
            <a:endParaRPr lang="en-US" smtClean="0">
              <a:latin typeface="Arial" charset="0"/>
              <a:cs typeface="Arial" charset="0"/>
            </a:endParaRPr>
          </a:p>
        </p:txBody>
      </p:sp>
      <p:sp>
        <p:nvSpPr>
          <p:cNvPr id="10243" name="Content Placeholder 2"/>
          <p:cNvSpPr>
            <a:spLocks noGrp="1"/>
          </p:cNvSpPr>
          <p:nvPr>
            <p:ph idx="1"/>
          </p:nvPr>
        </p:nvSpPr>
        <p:spPr/>
        <p:txBody>
          <a:bodyPr/>
          <a:lstStyle/>
          <a:p>
            <a:r>
              <a:rPr lang="en-US" b="1" smtClean="0">
                <a:effectLst>
                  <a:outerShdw blurRad="38100" dist="38100" dir="2700000" algn="tl">
                    <a:srgbClr val="C0C0C0"/>
                  </a:outerShdw>
                </a:effectLst>
                <a:latin typeface="Arial" charset="0"/>
                <a:cs typeface="Arial" charset="0"/>
              </a:rPr>
              <a:t>A visual representation of a process</a:t>
            </a:r>
          </a:p>
          <a:p>
            <a:pPr lvl="1"/>
            <a:r>
              <a:rPr lang="en-US" b="1" smtClean="0">
                <a:effectLst>
                  <a:outerShdw blurRad="38100" dist="38100" dir="2700000" algn="tl">
                    <a:srgbClr val="C0C0C0"/>
                  </a:outerShdw>
                </a:effectLst>
                <a:latin typeface="Arial" charset="0"/>
                <a:ea typeface="ＭＳ Ｐゴシック" pitchFamily="-1" charset="-128"/>
                <a:cs typeface="Arial" charset="0"/>
              </a:rPr>
              <a:t>A process is a series of actions, steps, or tasks performed in a certain order to achieve a certain result</a:t>
            </a:r>
          </a:p>
          <a:p>
            <a:r>
              <a:rPr lang="en-US" b="1" smtClean="0">
                <a:effectLst>
                  <a:outerShdw blurRad="38100" dist="38100" dir="2700000" algn="tl">
                    <a:srgbClr val="C0C0C0"/>
                  </a:outerShdw>
                </a:effectLst>
                <a:latin typeface="Arial" charset="0"/>
                <a:cs typeface="Arial" charset="0"/>
              </a:rPr>
              <a:t>Defines the beginning of a process, the end of a process, and all the steps in-between</a:t>
            </a:r>
          </a:p>
          <a:p>
            <a:r>
              <a:rPr lang="en-US" b="1" smtClean="0">
                <a:effectLst>
                  <a:outerShdw blurRad="38100" dist="38100" dir="2700000" algn="tl">
                    <a:srgbClr val="C0C0C0"/>
                  </a:outerShdw>
                </a:effectLst>
                <a:latin typeface="Arial" charset="0"/>
                <a:cs typeface="Arial" charset="0"/>
              </a:rPr>
              <a:t>Defines who does what in the process</a:t>
            </a:r>
          </a:p>
          <a:p>
            <a:r>
              <a:rPr lang="en-US" b="1" smtClean="0">
                <a:effectLst>
                  <a:outerShdw blurRad="38100" dist="38100" dir="2700000" algn="tl">
                    <a:srgbClr val="C0C0C0"/>
                  </a:outerShdw>
                </a:effectLst>
                <a:latin typeface="Arial" charset="0"/>
                <a:cs typeface="Arial" charset="0"/>
              </a:rPr>
              <a:t>A measurement of what </a:t>
            </a:r>
            <a:r>
              <a:rPr lang="en-US" b="1" i="1" smtClean="0">
                <a:effectLst>
                  <a:outerShdw blurRad="38100" dist="38100" dir="2700000" algn="tl">
                    <a:srgbClr val="C0C0C0"/>
                  </a:outerShdw>
                </a:effectLst>
                <a:latin typeface="Arial" charset="0"/>
                <a:cs typeface="Arial" charset="0"/>
              </a:rPr>
              <a:t>IS</a:t>
            </a:r>
            <a:endParaRPr lang="en-US" i="1" smtClean="0">
              <a:latin typeface="Arial" charset="0"/>
              <a:cs typeface="Arial" charset="0"/>
            </a:endParaRPr>
          </a:p>
          <a:p>
            <a:pPr>
              <a:buFont typeface="Arial" charset="0"/>
              <a:buNone/>
            </a:pPr>
            <a:endParaRPr lang="en-US" smtClean="0">
              <a:latin typeface="Arial" charset="0"/>
              <a:cs typeface="Arial" charset="0"/>
            </a:endParaRPr>
          </a:p>
          <a:p>
            <a:endParaRPr lang="en-US" smtClean="0">
              <a:latin typeface="Arial" charset="0"/>
              <a:cs typeface="Arial" charset="0"/>
            </a:endParaRPr>
          </a:p>
          <a:p>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z="3200" b="1" smtClean="0">
                <a:effectLst>
                  <a:outerShdw blurRad="38100" dist="38100" dir="2700000" algn="tl">
                    <a:srgbClr val="C0C0C0"/>
                  </a:outerShdw>
                </a:effectLst>
                <a:latin typeface="Arial" charset="0"/>
                <a:cs typeface="Arial" charset="0"/>
              </a:rPr>
              <a:t>Workflows before implementing EHR are different from those after</a:t>
            </a:r>
            <a:endParaRPr lang="en-US" smtClean="0">
              <a:latin typeface="Arial" charset="0"/>
              <a:cs typeface="Arial" charset="0"/>
            </a:endParaRPr>
          </a:p>
        </p:txBody>
      </p:sp>
      <p:sp>
        <p:nvSpPr>
          <p:cNvPr id="4" name="Cloud Callout 3"/>
          <p:cNvSpPr/>
          <p:nvPr/>
        </p:nvSpPr>
        <p:spPr>
          <a:xfrm>
            <a:off x="381000" y="1676400"/>
            <a:ext cx="2362200" cy="1828800"/>
          </a:xfrm>
          <a:prstGeom prst="cloudCallou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29700" name="Picture 6" descr="C:\Documents and Settings\wongjenn.SOM\Local Settings\Temporary Internet Files\Content.IE5\QHBLTTQ2\MC900056434[1].wmf"/>
          <p:cNvPicPr>
            <a:picLocks noChangeAspect="1" noChangeArrowheads="1"/>
          </p:cNvPicPr>
          <p:nvPr/>
        </p:nvPicPr>
        <p:blipFill>
          <a:blip r:embed="rId3" cstate="print"/>
          <a:srcRect/>
          <a:stretch>
            <a:fillRect/>
          </a:stretch>
        </p:blipFill>
        <p:spPr bwMode="auto">
          <a:xfrm>
            <a:off x="457200" y="3810000"/>
            <a:ext cx="1343025" cy="1801813"/>
          </a:xfrm>
          <a:prstGeom prst="rect">
            <a:avLst/>
          </a:prstGeom>
          <a:noFill/>
          <a:ln w="9525">
            <a:noFill/>
            <a:miter lim="800000"/>
            <a:headEnd/>
            <a:tailEnd/>
          </a:ln>
        </p:spPr>
      </p:pic>
      <p:pic>
        <p:nvPicPr>
          <p:cNvPr id="29701" name="Picture 6" descr="C:\Documents and Settings\wongjenn.SOM\Local Settings\Temporary Internet Files\Content.IE5\QHBLTTQ2\MC900056434[1].wmf"/>
          <p:cNvPicPr>
            <a:picLocks noGrp="1" noChangeAspect="1" noChangeArrowheads="1"/>
          </p:cNvPicPr>
          <p:nvPr>
            <p:ph idx="1"/>
          </p:nvPr>
        </p:nvPicPr>
        <p:blipFill>
          <a:blip r:embed="rId3" cstate="print"/>
          <a:srcRect/>
          <a:stretch>
            <a:fillRect/>
          </a:stretch>
        </p:blipFill>
        <p:spPr>
          <a:xfrm>
            <a:off x="6629400" y="3733800"/>
            <a:ext cx="1343025" cy="1801813"/>
          </a:xfrm>
          <a:noFill/>
        </p:spPr>
      </p:pic>
      <p:pic>
        <p:nvPicPr>
          <p:cNvPr id="29702" name="Picture 9" descr="C:\Documents and Settings\wongjenn.SOM\Local Settings\Temporary Internet Files\Content.IE5\SYC1E4NY\MC900431576[1].png"/>
          <p:cNvPicPr>
            <a:picLocks noChangeAspect="1" noChangeArrowheads="1"/>
          </p:cNvPicPr>
          <p:nvPr/>
        </p:nvPicPr>
        <p:blipFill>
          <a:blip r:embed="rId4" cstate="print"/>
          <a:srcRect/>
          <a:stretch>
            <a:fillRect/>
          </a:stretch>
        </p:blipFill>
        <p:spPr bwMode="auto">
          <a:xfrm>
            <a:off x="3581400" y="3962400"/>
            <a:ext cx="1601788" cy="1612900"/>
          </a:xfrm>
          <a:prstGeom prst="rect">
            <a:avLst/>
          </a:prstGeom>
          <a:noFill/>
          <a:ln w="9525">
            <a:noFill/>
            <a:miter lim="800000"/>
            <a:headEnd/>
            <a:tailEnd/>
          </a:ln>
        </p:spPr>
      </p:pic>
      <p:sp>
        <p:nvSpPr>
          <p:cNvPr id="29703" name="TextBox 14"/>
          <p:cNvSpPr txBox="1">
            <a:spLocks noChangeArrowheads="1"/>
          </p:cNvSpPr>
          <p:nvPr/>
        </p:nvSpPr>
        <p:spPr bwMode="auto">
          <a:xfrm>
            <a:off x="3505200" y="5334000"/>
            <a:ext cx="1752600" cy="366713"/>
          </a:xfrm>
          <a:prstGeom prst="rect">
            <a:avLst/>
          </a:prstGeom>
          <a:noFill/>
          <a:ln w="9525">
            <a:noFill/>
            <a:miter lim="800000"/>
            <a:headEnd/>
            <a:tailEnd/>
          </a:ln>
        </p:spPr>
        <p:txBody>
          <a:bodyPr>
            <a:spAutoFit/>
          </a:bodyPr>
          <a:lstStyle/>
          <a:p>
            <a:pPr algn="ctr"/>
            <a:r>
              <a:rPr lang="en-US"/>
              <a:t>EHR adoption</a:t>
            </a:r>
          </a:p>
        </p:txBody>
      </p:sp>
      <p:sp>
        <p:nvSpPr>
          <p:cNvPr id="16" name="Right Arrow 15"/>
          <p:cNvSpPr/>
          <p:nvPr/>
        </p:nvSpPr>
        <p:spPr>
          <a:xfrm>
            <a:off x="2057400" y="4267200"/>
            <a:ext cx="10668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7" name="Right Arrow 16"/>
          <p:cNvSpPr/>
          <p:nvPr/>
        </p:nvSpPr>
        <p:spPr>
          <a:xfrm>
            <a:off x="5410200" y="4267200"/>
            <a:ext cx="10668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8" name="Cloud Callout 17"/>
          <p:cNvSpPr/>
          <p:nvPr/>
        </p:nvSpPr>
        <p:spPr>
          <a:xfrm>
            <a:off x="6553200" y="1600200"/>
            <a:ext cx="2362200" cy="1828800"/>
          </a:xfrm>
          <a:prstGeom prst="cloudCallou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29707" name="Picture 11" descr="C:\Documents and Settings\wongjenn.SOM\Local Settings\Temporary Internet Files\Content.IE5\0OX6NPFY\MC900332580[1].wmf"/>
          <p:cNvPicPr>
            <a:picLocks noChangeAspect="1" noChangeArrowheads="1"/>
          </p:cNvPicPr>
          <p:nvPr/>
        </p:nvPicPr>
        <p:blipFill>
          <a:blip r:embed="rId5" cstate="print"/>
          <a:srcRect/>
          <a:stretch>
            <a:fillRect/>
          </a:stretch>
        </p:blipFill>
        <p:spPr bwMode="auto">
          <a:xfrm>
            <a:off x="762000" y="2057400"/>
            <a:ext cx="736600" cy="1014413"/>
          </a:xfrm>
          <a:prstGeom prst="rect">
            <a:avLst/>
          </a:prstGeom>
          <a:noFill/>
          <a:ln w="9525">
            <a:noFill/>
            <a:miter lim="800000"/>
            <a:headEnd/>
            <a:tailEnd/>
          </a:ln>
        </p:spPr>
      </p:pic>
      <p:pic>
        <p:nvPicPr>
          <p:cNvPr id="29708" name="Picture 12" descr="C:\Documents and Settings\wongjenn.SOM\Local Settings\Temporary Internet Files\Content.IE5\I2JGLRCA\MC900359057[1].wmf"/>
          <p:cNvPicPr>
            <a:picLocks noChangeAspect="1" noChangeArrowheads="1"/>
          </p:cNvPicPr>
          <p:nvPr/>
        </p:nvPicPr>
        <p:blipFill>
          <a:blip r:embed="rId6" cstate="print"/>
          <a:srcRect/>
          <a:stretch>
            <a:fillRect/>
          </a:stretch>
        </p:blipFill>
        <p:spPr bwMode="auto">
          <a:xfrm>
            <a:off x="1524000" y="2133600"/>
            <a:ext cx="719138" cy="917575"/>
          </a:xfrm>
          <a:prstGeom prst="rect">
            <a:avLst/>
          </a:prstGeom>
          <a:noFill/>
          <a:ln w="9525">
            <a:noFill/>
            <a:miter lim="800000"/>
            <a:headEnd/>
            <a:tailEnd/>
          </a:ln>
        </p:spPr>
      </p:pic>
      <p:pic>
        <p:nvPicPr>
          <p:cNvPr id="29709" name="Picture 13" descr="C:\Program Files\Microsoft Office\MEDIA\CAGCAT10\j0195384.wmf"/>
          <p:cNvPicPr>
            <a:picLocks noChangeAspect="1" noChangeArrowheads="1"/>
          </p:cNvPicPr>
          <p:nvPr/>
        </p:nvPicPr>
        <p:blipFill>
          <a:blip r:embed="rId7" cstate="print"/>
          <a:srcRect/>
          <a:stretch>
            <a:fillRect/>
          </a:stretch>
        </p:blipFill>
        <p:spPr bwMode="auto">
          <a:xfrm>
            <a:off x="6858000" y="2197100"/>
            <a:ext cx="762000" cy="777875"/>
          </a:xfrm>
          <a:prstGeom prst="rect">
            <a:avLst/>
          </a:prstGeom>
          <a:noFill/>
          <a:ln w="9525">
            <a:noFill/>
            <a:miter lim="800000"/>
            <a:headEnd/>
            <a:tailEnd/>
          </a:ln>
        </p:spPr>
      </p:pic>
      <p:pic>
        <p:nvPicPr>
          <p:cNvPr id="29710" name="Picture 14" descr="C:\Documents and Settings\wongjenn.SOM\Local Settings\Temporary Internet Files\Content.IE5\Q2QBZCS3\MC900441540[1].png"/>
          <p:cNvPicPr>
            <a:picLocks noChangeAspect="1" noChangeArrowheads="1"/>
          </p:cNvPicPr>
          <p:nvPr/>
        </p:nvPicPr>
        <p:blipFill>
          <a:blip r:embed="rId8" cstate="print"/>
          <a:srcRect/>
          <a:stretch>
            <a:fillRect/>
          </a:stretch>
        </p:blipFill>
        <p:spPr bwMode="auto">
          <a:xfrm>
            <a:off x="7696200" y="1752600"/>
            <a:ext cx="901700" cy="889000"/>
          </a:xfrm>
          <a:prstGeom prst="rect">
            <a:avLst/>
          </a:prstGeom>
          <a:noFill/>
          <a:ln w="9525">
            <a:noFill/>
            <a:miter lim="800000"/>
            <a:headEnd/>
            <a:tailEnd/>
          </a:ln>
        </p:spPr>
      </p:pic>
      <p:sp>
        <p:nvSpPr>
          <p:cNvPr id="29711" name="TextBox 14"/>
          <p:cNvSpPr txBox="1">
            <a:spLocks noChangeArrowheads="1"/>
          </p:cNvSpPr>
          <p:nvPr/>
        </p:nvSpPr>
        <p:spPr bwMode="auto">
          <a:xfrm>
            <a:off x="381000" y="5562600"/>
            <a:ext cx="1524000" cy="581025"/>
          </a:xfrm>
          <a:prstGeom prst="rect">
            <a:avLst/>
          </a:prstGeom>
          <a:noFill/>
          <a:ln w="9525">
            <a:noFill/>
            <a:miter lim="800000"/>
            <a:headEnd/>
            <a:tailEnd/>
          </a:ln>
        </p:spPr>
        <p:txBody>
          <a:bodyPr>
            <a:spAutoFit/>
          </a:bodyPr>
          <a:lstStyle/>
          <a:p>
            <a:pPr algn="ctr"/>
            <a:r>
              <a:rPr lang="en-US" sz="1600"/>
              <a:t>Practice Manager</a:t>
            </a:r>
          </a:p>
        </p:txBody>
      </p:sp>
      <p:sp>
        <p:nvSpPr>
          <p:cNvPr id="29712" name="TextBox 18"/>
          <p:cNvSpPr txBox="1">
            <a:spLocks noChangeArrowheads="1"/>
          </p:cNvSpPr>
          <p:nvPr/>
        </p:nvSpPr>
        <p:spPr bwMode="auto">
          <a:xfrm>
            <a:off x="6553200" y="5486400"/>
            <a:ext cx="1524000" cy="581025"/>
          </a:xfrm>
          <a:prstGeom prst="rect">
            <a:avLst/>
          </a:prstGeom>
          <a:noFill/>
          <a:ln w="9525">
            <a:noFill/>
            <a:miter lim="800000"/>
            <a:headEnd/>
            <a:tailEnd/>
          </a:ln>
        </p:spPr>
        <p:txBody>
          <a:bodyPr>
            <a:spAutoFit/>
          </a:bodyPr>
          <a:lstStyle/>
          <a:p>
            <a:pPr algn="ctr"/>
            <a:r>
              <a:rPr lang="en-US" sz="1600"/>
              <a:t>Practice Manager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z="3200" b="1" smtClean="0">
                <a:effectLst>
                  <a:outerShdw blurRad="38100" dist="38100" dir="2700000" algn="tl">
                    <a:srgbClr val="C0C0C0"/>
                  </a:outerShdw>
                </a:effectLst>
                <a:latin typeface="Arial" charset="0"/>
                <a:cs typeface="Arial" charset="0"/>
              </a:rPr>
              <a:t>Workflow mapping pre-EHR </a:t>
            </a:r>
            <a:br>
              <a:rPr lang="en-US" sz="3200" b="1" smtClean="0">
                <a:effectLst>
                  <a:outerShdw blurRad="38100" dist="38100" dir="2700000" algn="tl">
                    <a:srgbClr val="C0C0C0"/>
                  </a:outerShdw>
                </a:effectLst>
                <a:latin typeface="Arial" charset="0"/>
                <a:cs typeface="Arial" charset="0"/>
              </a:rPr>
            </a:br>
            <a:r>
              <a:rPr lang="en-US" sz="3200" b="1" smtClean="0">
                <a:effectLst>
                  <a:outerShdw blurRad="38100" dist="38100" dir="2700000" algn="tl">
                    <a:srgbClr val="C0C0C0"/>
                  </a:outerShdw>
                </a:effectLst>
                <a:latin typeface="Arial" charset="0"/>
                <a:cs typeface="Arial" charset="0"/>
              </a:rPr>
              <a:t>reveals inefficiencies and waste</a:t>
            </a:r>
            <a:endParaRPr lang="en-US" smtClean="0">
              <a:latin typeface="Arial" charset="0"/>
              <a:cs typeface="Arial" charset="0"/>
            </a:endParaRPr>
          </a:p>
        </p:txBody>
      </p:sp>
      <p:sp>
        <p:nvSpPr>
          <p:cNvPr id="12291" name="Content Placeholder 2"/>
          <p:cNvSpPr>
            <a:spLocks noGrp="1"/>
          </p:cNvSpPr>
          <p:nvPr>
            <p:ph idx="1"/>
          </p:nvPr>
        </p:nvSpPr>
        <p:spPr/>
        <p:txBody>
          <a:bodyPr/>
          <a:lstStyle/>
          <a:p>
            <a:r>
              <a:rPr lang="en-US" sz="2400" b="1" smtClean="0">
                <a:effectLst>
                  <a:outerShdw blurRad="38100" dist="38100" dir="2700000" algn="tl">
                    <a:srgbClr val="C0C0C0"/>
                  </a:outerShdw>
                </a:effectLst>
                <a:latin typeface="Arial" charset="0"/>
                <a:cs typeface="Arial" charset="0"/>
              </a:rPr>
              <a:t>Workflow mapping helps practices</a:t>
            </a:r>
          </a:p>
          <a:p>
            <a:pPr lvl="1"/>
            <a:r>
              <a:rPr lang="en-US" sz="2400" b="1" smtClean="0">
                <a:effectLst>
                  <a:outerShdw blurRad="38100" dist="38100" dir="2700000" algn="tl">
                    <a:srgbClr val="C0C0C0"/>
                  </a:outerShdw>
                </a:effectLst>
                <a:latin typeface="Arial" charset="0"/>
                <a:ea typeface="ＭＳ Ｐゴシック" pitchFamily="-1" charset="-128"/>
                <a:cs typeface="Arial" charset="0"/>
              </a:rPr>
              <a:t>Identify inefficiencies, waste, and dangers </a:t>
            </a:r>
          </a:p>
          <a:p>
            <a:pPr lvl="1"/>
            <a:r>
              <a:rPr lang="en-US" b="1" smtClean="0">
                <a:effectLst>
                  <a:outerShdw blurRad="38100" dist="38100" dir="2700000" algn="tl">
                    <a:srgbClr val="C0C0C0"/>
                  </a:outerShdw>
                </a:effectLst>
                <a:latin typeface="Arial" charset="0"/>
                <a:ea typeface="ＭＳ Ｐゴシック" pitchFamily="-1" charset="-128"/>
                <a:cs typeface="Arial" charset="0"/>
              </a:rPr>
              <a:t>Eliminate wasteful steps</a:t>
            </a:r>
          </a:p>
          <a:p>
            <a:pPr lvl="1"/>
            <a:r>
              <a:rPr lang="en-US" b="1" smtClean="0">
                <a:effectLst>
                  <a:outerShdw blurRad="38100" dist="38100" dir="2700000" algn="tl">
                    <a:srgbClr val="C0C0C0"/>
                  </a:outerShdw>
                </a:effectLst>
                <a:latin typeface="Arial" charset="0"/>
                <a:ea typeface="ＭＳ Ｐゴシック" pitchFamily="-1" charset="-128"/>
                <a:cs typeface="Arial" charset="0"/>
              </a:rPr>
              <a:t>Streamline complicated workflows</a:t>
            </a:r>
          </a:p>
          <a:p>
            <a:pPr lvl="1"/>
            <a:r>
              <a:rPr lang="en-US" b="1" smtClean="0">
                <a:effectLst>
                  <a:outerShdw blurRad="38100" dist="38100" dir="2700000" algn="tl">
                    <a:srgbClr val="C0C0C0"/>
                  </a:outerShdw>
                </a:effectLst>
                <a:latin typeface="Arial" charset="0"/>
                <a:ea typeface="ＭＳ Ｐゴシック" pitchFamily="-1" charset="-128"/>
                <a:cs typeface="Arial" charset="0"/>
              </a:rPr>
              <a:t>Standardize how work is done</a:t>
            </a:r>
          </a:p>
          <a:p>
            <a:r>
              <a:rPr lang="en-US" sz="2400" b="1" smtClean="0">
                <a:effectLst>
                  <a:outerShdw blurRad="38100" dist="38100" dir="2700000" algn="tl">
                    <a:srgbClr val="C0C0C0"/>
                  </a:outerShdw>
                </a:effectLst>
                <a:latin typeface="Arial" charset="0"/>
                <a:cs typeface="Arial" charset="0"/>
              </a:rPr>
              <a:t>Example 1 (lab results): workflow mapping uncovered unnecessary steps that could easily be eliminated, making life easier for physicians and staff </a:t>
            </a:r>
          </a:p>
          <a:p>
            <a:r>
              <a:rPr lang="en-US" sz="2400" b="1" smtClean="0">
                <a:effectLst>
                  <a:outerShdw blurRad="38100" dist="38100" dir="2700000" algn="tl">
                    <a:srgbClr val="C0C0C0"/>
                  </a:outerShdw>
                </a:effectLst>
                <a:latin typeface="Arial" charset="0"/>
                <a:cs typeface="Arial" charset="0"/>
              </a:rPr>
              <a:t>Example 2 (rx refills): workflow mapping showed that big changes were needed to eliminate waste and reduce patient delays</a:t>
            </a:r>
            <a:endParaRPr lang="en-US" sz="2400" smtClean="0">
              <a:latin typeface="Arial" charset="0"/>
              <a:cs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7135</TotalTime>
  <Words>13826</Words>
  <Application>Microsoft Office PowerPoint</Application>
  <PresentationFormat>On-screen Show (4:3)</PresentationFormat>
  <Paragraphs>983</Paragraphs>
  <Slides>32</Slides>
  <Notes>32</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32</vt:i4>
      </vt:variant>
    </vt:vector>
  </HeadingPairs>
  <TitlesOfParts>
    <vt:vector size="33" baseType="lpstr">
      <vt:lpstr>Office Theme</vt:lpstr>
      <vt:lpstr>Workflow mapping: a tool for achieving meaningful use</vt:lpstr>
      <vt:lpstr>Goals</vt:lpstr>
      <vt:lpstr>Example 1a: How not to provide lab results to your patients</vt:lpstr>
      <vt:lpstr>Example 1b: Lab result follow-up after workflow mapping</vt:lpstr>
      <vt:lpstr>Example 2a: How not to do Rx refills</vt:lpstr>
      <vt:lpstr>Example 2b: Rx refills after workflow mapping</vt:lpstr>
      <vt:lpstr>What is a workflow map?</vt:lpstr>
      <vt:lpstr>Workflows before implementing EHR are different from those after</vt:lpstr>
      <vt:lpstr>Workflow mapping pre-EHR  reveals inefficiencies and waste</vt:lpstr>
      <vt:lpstr>Workflow mapping pre-EHR:  Tailor EHR to meet practice needs</vt:lpstr>
      <vt:lpstr>Workflow mapping post-EHR:  EHR is a huge change</vt:lpstr>
      <vt:lpstr>Workflows post-EHR:  shows practices how best to use EHR</vt:lpstr>
      <vt:lpstr>Who’s involved with workflow mapping?</vt:lpstr>
      <vt:lpstr>Types of workflow maps</vt:lpstr>
      <vt:lpstr>Know your symbols</vt:lpstr>
      <vt:lpstr>Simple steps for workflow mapping</vt:lpstr>
      <vt:lpstr>What to do with your workflow map</vt:lpstr>
      <vt:lpstr>How not to do workflow mapping</vt:lpstr>
      <vt:lpstr>Achieving meaningful use requires workflow change</vt:lpstr>
      <vt:lpstr>Meaningful use criteria: Stage 1</vt:lpstr>
      <vt:lpstr>Slide 21</vt:lpstr>
      <vt:lpstr>Slide 22</vt:lpstr>
      <vt:lpstr>Suggested workflows for meaningful use </vt:lpstr>
      <vt:lpstr>Slide 24</vt:lpstr>
      <vt:lpstr>Slide 25</vt:lpstr>
      <vt:lpstr>Slide 26</vt:lpstr>
      <vt:lpstr>Slide 27</vt:lpstr>
      <vt:lpstr>Slide 28</vt:lpstr>
      <vt:lpstr>Slide 29</vt:lpstr>
      <vt:lpstr>Slide 30</vt:lpstr>
      <vt:lpstr>Slide 31</vt:lpstr>
      <vt:lpstr>Conclusion</vt:lpstr>
    </vt:vector>
  </TitlesOfParts>
  <Company>UCSF / FCM - SFGH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wongjenn</dc:creator>
  <cp:lastModifiedBy>DHHS</cp:lastModifiedBy>
  <cp:revision>297</cp:revision>
  <dcterms:created xsi:type="dcterms:W3CDTF">2012-02-07T01:38:22Z</dcterms:created>
  <dcterms:modified xsi:type="dcterms:W3CDTF">2013-06-20T22:18:04Z</dcterms:modified>
</cp:coreProperties>
</file>