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8"/>
  </p:notesMasterIdLst>
  <p:handoutMasterIdLst>
    <p:handoutMasterId r:id="rId69"/>
  </p:handoutMasterIdLst>
  <p:sldIdLst>
    <p:sldId id="459" r:id="rId2"/>
    <p:sldId id="462" r:id="rId3"/>
    <p:sldId id="415" r:id="rId4"/>
    <p:sldId id="416" r:id="rId5"/>
    <p:sldId id="463" r:id="rId6"/>
    <p:sldId id="464" r:id="rId7"/>
    <p:sldId id="418" r:id="rId8"/>
    <p:sldId id="417" r:id="rId9"/>
    <p:sldId id="460" r:id="rId10"/>
    <p:sldId id="419" r:id="rId11"/>
    <p:sldId id="420" r:id="rId12"/>
    <p:sldId id="421" r:id="rId13"/>
    <p:sldId id="422" r:id="rId14"/>
    <p:sldId id="423" r:id="rId15"/>
    <p:sldId id="424" r:id="rId16"/>
    <p:sldId id="425"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42" r:id="rId34"/>
    <p:sldId id="443" r:id="rId35"/>
    <p:sldId id="444" r:id="rId36"/>
    <p:sldId id="445" r:id="rId37"/>
    <p:sldId id="446" r:id="rId38"/>
    <p:sldId id="447" r:id="rId39"/>
    <p:sldId id="473" r:id="rId40"/>
    <p:sldId id="469" r:id="rId41"/>
    <p:sldId id="470" r:id="rId42"/>
    <p:sldId id="471" r:id="rId43"/>
    <p:sldId id="472" r:id="rId44"/>
    <p:sldId id="448" r:id="rId45"/>
    <p:sldId id="474" r:id="rId46"/>
    <p:sldId id="449" r:id="rId47"/>
    <p:sldId id="475" r:id="rId48"/>
    <p:sldId id="480" r:id="rId49"/>
    <p:sldId id="479" r:id="rId50"/>
    <p:sldId id="478" r:id="rId51"/>
    <p:sldId id="477" r:id="rId52"/>
    <p:sldId id="476" r:id="rId53"/>
    <p:sldId id="450" r:id="rId54"/>
    <p:sldId id="451" r:id="rId55"/>
    <p:sldId id="465" r:id="rId56"/>
    <p:sldId id="452" r:id="rId57"/>
    <p:sldId id="466" r:id="rId58"/>
    <p:sldId id="453" r:id="rId59"/>
    <p:sldId id="467" r:id="rId60"/>
    <p:sldId id="468" r:id="rId61"/>
    <p:sldId id="454" r:id="rId62"/>
    <p:sldId id="461" r:id="rId63"/>
    <p:sldId id="455" r:id="rId64"/>
    <p:sldId id="456" r:id="rId65"/>
    <p:sldId id="457" r:id="rId66"/>
    <p:sldId id="458" r:id="rId67"/>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50E7E"/>
    <a:srgbClr val="009E00"/>
    <a:srgbClr val="669E40"/>
    <a:srgbClr val="54B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758" autoAdjust="0"/>
    <p:restoredTop sz="86417" autoAdjust="0"/>
  </p:normalViewPr>
  <p:slideViewPr>
    <p:cSldViewPr snapToGrid="0">
      <p:cViewPr varScale="1">
        <p:scale>
          <a:sx n="111" d="100"/>
          <a:sy n="111" d="100"/>
        </p:scale>
        <p:origin x="282" y="108"/>
      </p:cViewPr>
      <p:guideLst>
        <p:guide orient="horz" pos="2160"/>
        <p:guide pos="2880"/>
      </p:guideLst>
    </p:cSldViewPr>
  </p:slideViewPr>
  <p:outlineViewPr>
    <p:cViewPr>
      <p:scale>
        <a:sx n="33" d="100"/>
        <a:sy n="33" d="100"/>
      </p:scale>
      <p:origin x="0" y="-6084"/>
    </p:cViewPr>
  </p:outlineViewPr>
  <p:notesTextViewPr>
    <p:cViewPr>
      <p:scale>
        <a:sx n="3" d="2"/>
        <a:sy n="3" d="2"/>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78" tIns="46639" rIns="93278" bIns="46639" rtlCol="0"/>
          <a:lstStyle>
            <a:lvl1pPr algn="l">
              <a:defRPr sz="1300"/>
            </a:lvl1pPr>
          </a:lstStyle>
          <a:p>
            <a:endParaRPr lang="en-US"/>
          </a:p>
        </p:txBody>
      </p:sp>
      <p:sp>
        <p:nvSpPr>
          <p:cNvPr id="3" name="Date Placeholder 2"/>
          <p:cNvSpPr>
            <a:spLocks noGrp="1"/>
          </p:cNvSpPr>
          <p:nvPr>
            <p:ph type="dt" sz="quarter" idx="1"/>
          </p:nvPr>
        </p:nvSpPr>
        <p:spPr>
          <a:xfrm>
            <a:off x="3976333" y="0"/>
            <a:ext cx="3041968" cy="465296"/>
          </a:xfrm>
          <a:prstGeom prst="rect">
            <a:avLst/>
          </a:prstGeom>
        </p:spPr>
        <p:txBody>
          <a:bodyPr vert="horz" lIns="93278" tIns="46639" rIns="93278" bIns="46639" rtlCol="0"/>
          <a:lstStyle>
            <a:lvl1pPr algn="r">
              <a:defRPr sz="1300"/>
            </a:lvl1pPr>
          </a:lstStyle>
          <a:p>
            <a:fld id="{D0B55E82-B672-4636-AFBF-3C303A6AF306}" type="datetimeFigureOut">
              <a:rPr lang="en-US" smtClean="0"/>
              <a:t>5/18/2016</a:t>
            </a:fld>
            <a:endParaRPr lang="en-US"/>
          </a:p>
        </p:txBody>
      </p:sp>
      <p:sp>
        <p:nvSpPr>
          <p:cNvPr id="4" name="Footer Placeholder 3"/>
          <p:cNvSpPr>
            <a:spLocks noGrp="1"/>
          </p:cNvSpPr>
          <p:nvPr>
            <p:ph type="ftr" sz="quarter" idx="2"/>
          </p:nvPr>
        </p:nvSpPr>
        <p:spPr>
          <a:xfrm>
            <a:off x="0" y="8839014"/>
            <a:ext cx="3041968" cy="465296"/>
          </a:xfrm>
          <a:prstGeom prst="rect">
            <a:avLst/>
          </a:prstGeom>
        </p:spPr>
        <p:txBody>
          <a:bodyPr vert="horz" lIns="93278" tIns="46639" rIns="93278" bIns="46639" rtlCol="0" anchor="b"/>
          <a:lstStyle>
            <a:lvl1pPr algn="l">
              <a:defRPr sz="1300"/>
            </a:lvl1pPr>
          </a:lstStyle>
          <a:p>
            <a:endParaRPr lang="en-US"/>
          </a:p>
        </p:txBody>
      </p:sp>
      <p:sp>
        <p:nvSpPr>
          <p:cNvPr id="5" name="Slide Number Placeholder 4"/>
          <p:cNvSpPr>
            <a:spLocks noGrp="1"/>
          </p:cNvSpPr>
          <p:nvPr>
            <p:ph type="sldNum" sz="quarter" idx="3"/>
          </p:nvPr>
        </p:nvSpPr>
        <p:spPr>
          <a:xfrm>
            <a:off x="3976333" y="8839014"/>
            <a:ext cx="3041968" cy="465296"/>
          </a:xfrm>
          <a:prstGeom prst="rect">
            <a:avLst/>
          </a:prstGeom>
        </p:spPr>
        <p:txBody>
          <a:bodyPr vert="horz" lIns="93278" tIns="46639" rIns="93278" bIns="46639" rtlCol="0" anchor="b"/>
          <a:lstStyle>
            <a:lvl1pPr algn="r">
              <a:defRPr sz="1300"/>
            </a:lvl1pPr>
          </a:lstStyle>
          <a:p>
            <a:fld id="{8BB1A5A1-8226-44C2-A4BE-F83434E82339}" type="slidenum">
              <a:rPr lang="en-US" smtClean="0"/>
              <a:t>‹#›</a:t>
            </a:fld>
            <a:endParaRPr lang="en-US"/>
          </a:p>
        </p:txBody>
      </p:sp>
    </p:spTree>
    <p:extLst>
      <p:ext uri="{BB962C8B-B14F-4D97-AF65-F5344CB8AC3E}">
        <p14:creationId xmlns:p14="http://schemas.microsoft.com/office/powerpoint/2010/main" val="18848640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78" tIns="46639" rIns="93278" bIns="46639" rtlCol="0"/>
          <a:lstStyle>
            <a:lvl1pPr algn="l">
              <a:defRPr sz="1300"/>
            </a:lvl1pPr>
          </a:lstStyle>
          <a:p>
            <a:endParaRPr lang="en-US"/>
          </a:p>
        </p:txBody>
      </p:sp>
      <p:sp>
        <p:nvSpPr>
          <p:cNvPr id="3" name="Date Placeholder 2"/>
          <p:cNvSpPr>
            <a:spLocks noGrp="1"/>
          </p:cNvSpPr>
          <p:nvPr>
            <p:ph type="dt" idx="1"/>
          </p:nvPr>
        </p:nvSpPr>
        <p:spPr>
          <a:xfrm>
            <a:off x="3976333" y="0"/>
            <a:ext cx="3041968" cy="466912"/>
          </a:xfrm>
          <a:prstGeom prst="rect">
            <a:avLst/>
          </a:prstGeom>
        </p:spPr>
        <p:txBody>
          <a:bodyPr vert="horz" lIns="93278" tIns="46639" rIns="93278" bIns="46639" rtlCol="0"/>
          <a:lstStyle>
            <a:lvl1pPr algn="r">
              <a:defRPr sz="1300"/>
            </a:lvl1pPr>
          </a:lstStyle>
          <a:p>
            <a:fld id="{97488CFC-EE6B-45CB-A127-3796B6A9C6ED}" type="datetimeFigureOut">
              <a:rPr lang="en-US" smtClean="0"/>
              <a:pPr/>
              <a:t>5/18/2016</a:t>
            </a:fld>
            <a:endParaRPr lang="en-US"/>
          </a:p>
        </p:txBody>
      </p:sp>
      <p:sp>
        <p:nvSpPr>
          <p:cNvPr id="4" name="Slide Image Placeholder 3"/>
          <p:cNvSpPr>
            <a:spLocks noGrp="1" noRot="1" noChangeAspect="1"/>
          </p:cNvSpPr>
          <p:nvPr>
            <p:ph type="sldImg" idx="2"/>
          </p:nvPr>
        </p:nvSpPr>
        <p:spPr>
          <a:xfrm>
            <a:off x="1417638" y="1163638"/>
            <a:ext cx="4184650" cy="3140075"/>
          </a:xfrm>
          <a:prstGeom prst="rect">
            <a:avLst/>
          </a:prstGeom>
          <a:noFill/>
          <a:ln w="12700">
            <a:solidFill>
              <a:prstClr val="black"/>
            </a:solidFill>
          </a:ln>
        </p:spPr>
        <p:txBody>
          <a:bodyPr vert="horz" lIns="93278" tIns="46639" rIns="93278" bIns="46639" rtlCol="0" anchor="ctr"/>
          <a:lstStyle/>
          <a:p>
            <a:endParaRPr lang="en-US"/>
          </a:p>
        </p:txBody>
      </p:sp>
      <p:sp>
        <p:nvSpPr>
          <p:cNvPr id="5" name="Notes Placeholder 4"/>
          <p:cNvSpPr>
            <a:spLocks noGrp="1"/>
          </p:cNvSpPr>
          <p:nvPr>
            <p:ph type="body" sz="quarter" idx="3"/>
          </p:nvPr>
        </p:nvSpPr>
        <p:spPr>
          <a:xfrm>
            <a:off x="701993" y="4478477"/>
            <a:ext cx="5615940" cy="3664208"/>
          </a:xfrm>
          <a:prstGeom prst="rect">
            <a:avLst/>
          </a:prstGeom>
        </p:spPr>
        <p:txBody>
          <a:bodyPr vert="horz" lIns="93278" tIns="46639" rIns="93278" bIns="4663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6911"/>
          </a:xfrm>
          <a:prstGeom prst="rect">
            <a:avLst/>
          </a:prstGeom>
        </p:spPr>
        <p:txBody>
          <a:bodyPr vert="horz" lIns="93278" tIns="46639" rIns="93278" bIns="46639" rtlCol="0" anchor="b"/>
          <a:lstStyle>
            <a:lvl1pPr algn="l">
              <a:defRPr sz="1300"/>
            </a:lvl1pPr>
          </a:lstStyle>
          <a:p>
            <a:endParaRPr lang="en-US"/>
          </a:p>
        </p:txBody>
      </p:sp>
      <p:sp>
        <p:nvSpPr>
          <p:cNvPr id="7" name="Slide Number Placeholder 6"/>
          <p:cNvSpPr>
            <a:spLocks noGrp="1"/>
          </p:cNvSpPr>
          <p:nvPr>
            <p:ph type="sldNum" sz="quarter" idx="5"/>
          </p:nvPr>
        </p:nvSpPr>
        <p:spPr>
          <a:xfrm>
            <a:off x="3976333" y="8839014"/>
            <a:ext cx="3041968" cy="466911"/>
          </a:xfrm>
          <a:prstGeom prst="rect">
            <a:avLst/>
          </a:prstGeom>
        </p:spPr>
        <p:txBody>
          <a:bodyPr vert="horz" lIns="93278" tIns="46639" rIns="93278" bIns="46639" rtlCol="0" anchor="b"/>
          <a:lstStyle>
            <a:lvl1pPr algn="r">
              <a:defRPr sz="1300"/>
            </a:lvl1pPr>
          </a:lstStyle>
          <a:p>
            <a:fld id="{00122812-FD6A-4164-8F8D-756F4FA160A1}" type="slidenum">
              <a:rPr lang="en-US" smtClean="0"/>
              <a:pPr/>
              <a:t>‹#›</a:t>
            </a:fld>
            <a:endParaRPr lang="en-US"/>
          </a:p>
        </p:txBody>
      </p:sp>
    </p:spTree>
    <p:extLst>
      <p:ext uri="{BB962C8B-B14F-4D97-AF65-F5344CB8AC3E}">
        <p14:creationId xmlns:p14="http://schemas.microsoft.com/office/powerpoint/2010/main" val="1719130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122812-FD6A-4164-8F8D-756F4FA160A1}" type="slidenum">
              <a:rPr lang="en-US" smtClean="0"/>
              <a:pPr/>
              <a:t>1</a:t>
            </a:fld>
            <a:endParaRPr lang="en-US"/>
          </a:p>
        </p:txBody>
      </p:sp>
    </p:spTree>
    <p:extLst>
      <p:ext uri="{BB962C8B-B14F-4D97-AF65-F5344CB8AC3E}">
        <p14:creationId xmlns:p14="http://schemas.microsoft.com/office/powerpoint/2010/main" val="1725872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D22368-3246-490B-9B90-25E18E8CE747}" type="slidenum">
              <a:rPr lang="en-US" smtClean="0"/>
              <a:pPr/>
              <a:t>3</a:t>
            </a:fld>
            <a:endParaRPr lang="en-US" dirty="0"/>
          </a:p>
        </p:txBody>
      </p:sp>
    </p:spTree>
    <p:extLst>
      <p:ext uri="{BB962C8B-B14F-4D97-AF65-F5344CB8AC3E}">
        <p14:creationId xmlns:p14="http://schemas.microsoft.com/office/powerpoint/2010/main" val="1727445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D22368-3246-490B-9B90-25E18E8CE747}" type="slidenum">
              <a:rPr lang="en-US" smtClean="0"/>
              <a:pPr/>
              <a:t>4</a:t>
            </a:fld>
            <a:endParaRPr lang="en-US" dirty="0"/>
          </a:p>
        </p:txBody>
      </p:sp>
    </p:spTree>
    <p:extLst>
      <p:ext uri="{BB962C8B-B14F-4D97-AF65-F5344CB8AC3E}">
        <p14:creationId xmlns:p14="http://schemas.microsoft.com/office/powerpoint/2010/main" val="3416663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ucida Sans Unicode" panose="020B0602030504020204" pitchFamily="34" charset="0"/>
                <a:ea typeface="MS PGothic" pitchFamily="34" charset="-128"/>
              </a:defRPr>
            </a:lvl1pPr>
            <a:lvl2pPr marL="757884" indent="-291494">
              <a:defRPr>
                <a:solidFill>
                  <a:schemeClr val="tx1"/>
                </a:solidFill>
                <a:latin typeface="Lucida Sans Unicode" panose="020B0602030504020204" pitchFamily="34" charset="0"/>
                <a:ea typeface="MS PGothic" pitchFamily="34" charset="-128"/>
              </a:defRPr>
            </a:lvl2pPr>
            <a:lvl3pPr marL="1165976" indent="-233195">
              <a:defRPr>
                <a:solidFill>
                  <a:schemeClr val="tx1"/>
                </a:solidFill>
                <a:latin typeface="Lucida Sans Unicode" panose="020B0602030504020204" pitchFamily="34" charset="0"/>
                <a:ea typeface="MS PGothic" pitchFamily="34" charset="-128"/>
              </a:defRPr>
            </a:lvl3pPr>
            <a:lvl4pPr marL="1632366" indent="-233195">
              <a:defRPr>
                <a:solidFill>
                  <a:schemeClr val="tx1"/>
                </a:solidFill>
                <a:latin typeface="Lucida Sans Unicode" panose="020B0602030504020204" pitchFamily="34" charset="0"/>
                <a:ea typeface="MS PGothic" pitchFamily="34" charset="-128"/>
              </a:defRPr>
            </a:lvl4pPr>
            <a:lvl5pPr marL="2098757" indent="-233195">
              <a:defRPr>
                <a:solidFill>
                  <a:schemeClr val="tx1"/>
                </a:solidFill>
                <a:latin typeface="Lucida Sans Unicode" panose="020B0602030504020204" pitchFamily="34" charset="0"/>
                <a:ea typeface="MS PGothic" pitchFamily="34" charset="-128"/>
              </a:defRPr>
            </a:lvl5pPr>
            <a:lvl6pPr marL="256514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6pPr>
            <a:lvl7pPr marL="303153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7pPr>
            <a:lvl8pPr marL="349792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8pPr>
            <a:lvl9pPr marL="396431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9pPr>
          </a:lstStyle>
          <a:p>
            <a:fld id="{559291FD-14FD-420B-A6C5-DDEDC8EDA56A}" type="slidenum">
              <a:rPr lang="en-US" altLang="en-US" smtClean="0"/>
              <a:pPr/>
              <a:t>7</a:t>
            </a:fld>
            <a:endParaRPr lang="en-US" altLang="en-US" dirty="0"/>
          </a:p>
        </p:txBody>
      </p:sp>
    </p:spTree>
    <p:extLst>
      <p:ext uri="{BB962C8B-B14F-4D97-AF65-F5344CB8AC3E}">
        <p14:creationId xmlns:p14="http://schemas.microsoft.com/office/powerpoint/2010/main" val="279068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122812-FD6A-4164-8F8D-756F4FA160A1}" type="slidenum">
              <a:rPr lang="en-US" smtClean="0"/>
              <a:pPr/>
              <a:t>8</a:t>
            </a:fld>
            <a:endParaRPr lang="en-US"/>
          </a:p>
        </p:txBody>
      </p:sp>
    </p:spTree>
    <p:extLst>
      <p:ext uri="{BB962C8B-B14F-4D97-AF65-F5344CB8AC3E}">
        <p14:creationId xmlns:p14="http://schemas.microsoft.com/office/powerpoint/2010/main" val="690014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ucida Sans Unicode" panose="020B0602030504020204" pitchFamily="34" charset="0"/>
                <a:ea typeface="MS PGothic" pitchFamily="34" charset="-128"/>
              </a:defRPr>
            </a:lvl1pPr>
            <a:lvl2pPr marL="757884" indent="-291494">
              <a:defRPr>
                <a:solidFill>
                  <a:schemeClr val="tx1"/>
                </a:solidFill>
                <a:latin typeface="Lucida Sans Unicode" panose="020B0602030504020204" pitchFamily="34" charset="0"/>
                <a:ea typeface="MS PGothic" pitchFamily="34" charset="-128"/>
              </a:defRPr>
            </a:lvl2pPr>
            <a:lvl3pPr marL="1165976" indent="-233195">
              <a:defRPr>
                <a:solidFill>
                  <a:schemeClr val="tx1"/>
                </a:solidFill>
                <a:latin typeface="Lucida Sans Unicode" panose="020B0602030504020204" pitchFamily="34" charset="0"/>
                <a:ea typeface="MS PGothic" pitchFamily="34" charset="-128"/>
              </a:defRPr>
            </a:lvl3pPr>
            <a:lvl4pPr marL="1632366" indent="-233195">
              <a:defRPr>
                <a:solidFill>
                  <a:schemeClr val="tx1"/>
                </a:solidFill>
                <a:latin typeface="Lucida Sans Unicode" panose="020B0602030504020204" pitchFamily="34" charset="0"/>
                <a:ea typeface="MS PGothic" pitchFamily="34" charset="-128"/>
              </a:defRPr>
            </a:lvl4pPr>
            <a:lvl5pPr marL="2098757" indent="-233195">
              <a:defRPr>
                <a:solidFill>
                  <a:schemeClr val="tx1"/>
                </a:solidFill>
                <a:latin typeface="Lucida Sans Unicode" panose="020B0602030504020204" pitchFamily="34" charset="0"/>
                <a:ea typeface="MS PGothic" pitchFamily="34" charset="-128"/>
              </a:defRPr>
            </a:lvl5pPr>
            <a:lvl6pPr marL="256514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6pPr>
            <a:lvl7pPr marL="303153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7pPr>
            <a:lvl8pPr marL="349792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8pPr>
            <a:lvl9pPr marL="3964318" indent="-233195"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9pPr>
          </a:lstStyle>
          <a:p>
            <a:fld id="{E65774F1-63DE-42D6-9D4E-938273A0D50C}" type="slidenum">
              <a:rPr lang="en-US" altLang="en-US" smtClean="0"/>
              <a:pPr/>
              <a:t>9</a:t>
            </a:fld>
            <a:endParaRPr lang="en-US" altLang="en-US"/>
          </a:p>
        </p:txBody>
      </p:sp>
    </p:spTree>
    <p:extLst>
      <p:ext uri="{BB962C8B-B14F-4D97-AF65-F5344CB8AC3E}">
        <p14:creationId xmlns:p14="http://schemas.microsoft.com/office/powerpoint/2010/main" val="2067673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685063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461BB3-AE2D-4C5F-BC00-43A3D307512A}" type="slidenum">
              <a:rPr lang="en-US" smtClean="0"/>
              <a:pPr/>
              <a:t>65</a:t>
            </a:fld>
            <a:endParaRPr lang="en-US" dirty="0"/>
          </a:p>
        </p:txBody>
      </p:sp>
    </p:spTree>
    <p:extLst>
      <p:ext uri="{BB962C8B-B14F-4D97-AF65-F5344CB8AC3E}">
        <p14:creationId xmlns:p14="http://schemas.microsoft.com/office/powerpoint/2010/main" val="3745621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658422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0"/>
            <a:ext cx="9144000" cy="1457608"/>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567178" y="-483317"/>
            <a:ext cx="6059144" cy="4241401"/>
          </a:xfrm>
          <a:prstGeom prst="rect">
            <a:avLst/>
          </a:prstGeom>
        </p:spPr>
      </p:pic>
      <p:cxnSp>
        <p:nvCxnSpPr>
          <p:cNvPr id="10" name="Straight Connector 9"/>
          <p:cNvCxnSpPr/>
          <p:nvPr userDrawn="1"/>
        </p:nvCxnSpPr>
        <p:spPr>
          <a:xfrm>
            <a:off x="0" y="1564260"/>
            <a:ext cx="9144000" cy="0"/>
          </a:xfrm>
          <a:prstGeom prst="line">
            <a:avLst/>
          </a:prstGeom>
          <a:ln w="19050">
            <a:solidFill>
              <a:srgbClr val="002060">
                <a:alpha val="82000"/>
              </a:srgbClr>
            </a:solidFill>
            <a:prstDash val="sysDot"/>
            <a:roun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635318"/>
            <a:ext cx="7772400" cy="2245306"/>
          </a:xfrm>
        </p:spPr>
        <p:txBody>
          <a:bodyPr anchor="b">
            <a:normAutofit/>
          </a:bodyPr>
          <a:lstStyle>
            <a:lvl1pPr algn="ctr">
              <a:defRPr sz="4400" b="1">
                <a:solidFill>
                  <a:srgbClr val="050E7E"/>
                </a:solidFill>
                <a:latin typeface="+mn-lt"/>
              </a:defRPr>
            </a:lvl1pPr>
          </a:lstStyle>
          <a:p>
            <a:r>
              <a:rPr lang="en-US"/>
              <a:t>Click to edit Master title style</a:t>
            </a:r>
            <a:endParaRPr lang="en-US" dirty="0"/>
          </a:p>
        </p:txBody>
      </p:sp>
      <p:sp>
        <p:nvSpPr>
          <p:cNvPr id="3" name="Subtitle 2"/>
          <p:cNvSpPr>
            <a:spLocks noGrp="1"/>
          </p:cNvSpPr>
          <p:nvPr>
            <p:ph type="subTitle" idx="1"/>
          </p:nvPr>
        </p:nvSpPr>
        <p:spPr>
          <a:xfrm>
            <a:off x="1143000" y="409269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Rectangle 12"/>
          <p:cNvSpPr/>
          <p:nvPr userDrawn="1"/>
        </p:nvSpPr>
        <p:spPr>
          <a:xfrm>
            <a:off x="0" y="5910146"/>
            <a:ext cx="9144000" cy="947854"/>
          </a:xfrm>
          <a:prstGeom prst="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4B220"/>
              </a:solidFill>
            </a:endParaRPr>
          </a:p>
        </p:txBody>
      </p:sp>
    </p:spTree>
    <p:extLst>
      <p:ext uri="{BB962C8B-B14F-4D97-AF65-F5344CB8AC3E}">
        <p14:creationId xmlns:p14="http://schemas.microsoft.com/office/powerpoint/2010/main" val="1726592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4" name="Picture 7" descr="Module Sub Sec Divided opt 3.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57200" y="2362202"/>
            <a:ext cx="8229600" cy="3763963"/>
          </a:xfrm>
          <a:prstGeom prst="rect">
            <a:avLst/>
          </a:prstGeom>
        </p:spPr>
        <p:txBody>
          <a:bodyPr/>
          <a:lstStyle>
            <a:lvl1pPr marL="0" indent="0" algn="ctr">
              <a:buNone/>
              <a:defRPr sz="3200" b="1">
                <a:solidFill>
                  <a:srgbClr val="008000"/>
                </a:solidFill>
                <a:latin typeface="+mn-lt"/>
                <a:cs typeface="Helvetica" panose="020B0604020202020204" pitchFamily="34" charset="0"/>
              </a:defRPr>
            </a:lvl1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smtClean="0"/>
            </a:lvl1pPr>
          </a:lstStyle>
          <a:p>
            <a:fld id="{3626D2B7-E249-43B5-AA48-FFB33E2AFCA1}" type="slidenum">
              <a:rPr lang="en-US" smtClean="0"/>
              <a:pPr/>
              <a:t>‹#›</a:t>
            </a:fld>
            <a:endParaRPr lang="en-US" dirty="0"/>
          </a:p>
        </p:txBody>
      </p:sp>
    </p:spTree>
    <p:extLst>
      <p:ext uri="{BB962C8B-B14F-4D97-AF65-F5344CB8AC3E}">
        <p14:creationId xmlns:p14="http://schemas.microsoft.com/office/powerpoint/2010/main" val="2968088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pic>
        <p:nvPicPr>
          <p:cNvPr id="5" name="Picture 7" descr="REVISED Blank Opt 3.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800600"/>
            <a:ext cx="5486400" cy="566738"/>
          </a:xfrm>
        </p:spPr>
        <p:txBody>
          <a:bodyPr anchor="b"/>
          <a:lstStyle>
            <a:lvl1pPr algn="l">
              <a:defRPr sz="2000" b="1">
                <a:latin typeface="Futura Bk BT" panose="020B0502020204020303" pitchFamily="34" charset="0"/>
              </a:defRPr>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Slide Number Placeholder 6"/>
          <p:cNvSpPr>
            <a:spLocks noGrp="1"/>
          </p:cNvSpPr>
          <p:nvPr>
            <p:ph type="sldNum" sz="quarter" idx="10"/>
          </p:nvPr>
        </p:nvSpPr>
        <p:spPr/>
        <p:txBody>
          <a:bodyPr/>
          <a:lstStyle>
            <a:lvl1pPr>
              <a:defRPr/>
            </a:lvl1pPr>
          </a:lstStyle>
          <a:p>
            <a:pPr>
              <a:defRPr/>
            </a:pPr>
            <a:fld id="{3216061A-C685-4A80-B6A3-F4C9BE5972F0}" type="slidenum">
              <a:rPr lang="en-US" altLang="en-US"/>
              <a:pPr>
                <a:defRPr/>
              </a:pPr>
              <a:t>‹#›</a:t>
            </a:fld>
            <a:endParaRPr lang="en-US" altLang="en-US"/>
          </a:p>
        </p:txBody>
      </p:sp>
    </p:spTree>
    <p:extLst>
      <p:ext uri="{BB962C8B-B14F-4D97-AF65-F5344CB8AC3E}">
        <p14:creationId xmlns:p14="http://schemas.microsoft.com/office/powerpoint/2010/main" val="1658834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mparison">
    <p:spTree>
      <p:nvGrpSpPr>
        <p:cNvPr id="1" name=""/>
        <p:cNvGrpSpPr/>
        <p:nvPr/>
      </p:nvGrpSpPr>
      <p:grpSpPr>
        <a:xfrm>
          <a:off x="0" y="0"/>
          <a:ext cx="0" cy="0"/>
          <a:chOff x="0" y="0"/>
          <a:chExt cx="0" cy="0"/>
        </a:xfrm>
      </p:grpSpPr>
      <p:pic>
        <p:nvPicPr>
          <p:cNvPr id="7" name="Picture 7" descr="Module SubSection Subhead Opt 3.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marL="342900" indent="-342900">
              <a:buClr>
                <a:srgbClr val="008000"/>
              </a:buClr>
              <a:buFont typeface="Wingdings 3" panose="05040102010807070707" pitchFamily="18" charset="2"/>
              <a:buChar char="}"/>
              <a:defRPr sz="2400"/>
            </a:lvl1pPr>
            <a:lvl2pPr marL="742950" indent="-285750">
              <a:buClr>
                <a:srgbClr val="C00000"/>
              </a:buClr>
              <a:buFont typeface="Wingdings" panose="05000000000000000000" pitchFamily="2" charset="2"/>
              <a:buChar cha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marL="342900" indent="-342900">
              <a:buClr>
                <a:srgbClr val="008000"/>
              </a:buClr>
              <a:buFont typeface="Wingdings 3" panose="05040102010807070707" pitchFamily="18" charset="2"/>
              <a:buChar char="}"/>
              <a:defRPr sz="2400"/>
            </a:lvl1pPr>
            <a:lvl2pPr marL="742950" indent="-285750">
              <a:buClr>
                <a:srgbClr val="C00000"/>
              </a:buClr>
              <a:buFont typeface="Wingdings" panose="05000000000000000000" pitchFamily="2" charset="2"/>
              <a:buChar cha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p:txBody>
      </p:sp>
      <p:sp>
        <p:nvSpPr>
          <p:cNvPr id="11" name="Title 1"/>
          <p:cNvSpPr>
            <a:spLocks noGrp="1"/>
          </p:cNvSpPr>
          <p:nvPr>
            <p:ph type="title"/>
          </p:nvPr>
        </p:nvSpPr>
        <p:spPr>
          <a:xfrm>
            <a:off x="457200" y="152400"/>
            <a:ext cx="8229600" cy="914400"/>
          </a:xfrm>
        </p:spPr>
        <p:txBody>
          <a:bodyPr>
            <a:normAutofit/>
          </a:bodyPr>
          <a:lstStyle>
            <a:lvl1pPr algn="l">
              <a:defRPr sz="3200" b="1">
                <a:solidFill>
                  <a:srgbClr val="050E7E"/>
                </a:solidFill>
                <a:latin typeface="Futura Bk BT" panose="020B0502020204020303" pitchFamily="34" charset="0"/>
                <a:cs typeface="Helvetica" panose="020B0604020202020204" pitchFamily="34" charset="0"/>
              </a:defRPr>
            </a:lvl1pPr>
          </a:lstStyle>
          <a:p>
            <a:r>
              <a:rPr lang="en-US"/>
              <a:t>Click to edit Master title style</a:t>
            </a:r>
            <a:endParaRPr lang="en-US" dirty="0"/>
          </a:p>
        </p:txBody>
      </p:sp>
      <p:sp>
        <p:nvSpPr>
          <p:cNvPr id="8" name="Date Placeholder 6"/>
          <p:cNvSpPr>
            <a:spLocks noGrp="1"/>
          </p:cNvSpPr>
          <p:nvPr>
            <p:ph type="dt" sz="half" idx="10"/>
          </p:nvPr>
        </p:nvSpPr>
        <p:spPr>
          <a:xfrm>
            <a:off x="533400" y="6248400"/>
            <a:ext cx="2133600" cy="365125"/>
          </a:xfrm>
          <a:prstGeom prst="rect">
            <a:avLst/>
          </a:prstGeom>
        </p:spPr>
        <p:txBody>
          <a:bodyPr/>
          <a:lstStyle>
            <a:lvl1pPr eaLnBrk="1" hangingPunct="1">
              <a:defRPr>
                <a:cs typeface="Arial" charset="0"/>
              </a:defRPr>
            </a:lvl1pPr>
          </a:lstStyle>
          <a:p>
            <a:pPr fontAlgn="base">
              <a:spcBef>
                <a:spcPct val="0"/>
              </a:spcBef>
              <a:spcAft>
                <a:spcPct val="0"/>
              </a:spcAft>
              <a:defRPr/>
            </a:pPr>
            <a:endParaRPr lang="en-US">
              <a:solidFill>
                <a:prstClr val="black"/>
              </a:solidFill>
              <a:latin typeface="Lucida Sans Unicode" pitchFamily="34" charset="0"/>
            </a:endParaRPr>
          </a:p>
        </p:txBody>
      </p:sp>
      <p:sp>
        <p:nvSpPr>
          <p:cNvPr id="9" name="Footer Placeholder 7"/>
          <p:cNvSpPr>
            <a:spLocks noGrp="1"/>
          </p:cNvSpPr>
          <p:nvPr>
            <p:ph type="ftr" sz="quarter" idx="11"/>
          </p:nvPr>
        </p:nvSpPr>
        <p:spPr>
          <a:xfrm>
            <a:off x="3124200" y="6356350"/>
            <a:ext cx="2895600" cy="365125"/>
          </a:xfrm>
          <a:prstGeom prst="rect">
            <a:avLst/>
          </a:prstGeom>
        </p:spPr>
        <p:txBody>
          <a:bodyPr/>
          <a:lstStyle>
            <a:lvl1pPr eaLnBrk="1" hangingPunct="1">
              <a:defRPr>
                <a:cs typeface="Arial" charset="0"/>
              </a:defRPr>
            </a:lvl1pPr>
          </a:lstStyle>
          <a:p>
            <a:pPr fontAlgn="base">
              <a:spcBef>
                <a:spcPct val="0"/>
              </a:spcBef>
              <a:spcAft>
                <a:spcPct val="0"/>
              </a:spcAft>
              <a:defRPr/>
            </a:pPr>
            <a:endParaRPr lang="en-US">
              <a:solidFill>
                <a:prstClr val="black"/>
              </a:solidFill>
              <a:latin typeface="Lucida Sans Unicode" pitchFamily="34" charset="0"/>
            </a:endParaRPr>
          </a:p>
        </p:txBody>
      </p:sp>
      <p:sp>
        <p:nvSpPr>
          <p:cNvPr id="10" name="Slide Number Placeholder 8"/>
          <p:cNvSpPr>
            <a:spLocks noGrp="1"/>
          </p:cNvSpPr>
          <p:nvPr>
            <p:ph type="sldNum" sz="quarter" idx="12"/>
          </p:nvPr>
        </p:nvSpPr>
        <p:spPr/>
        <p:txBody>
          <a:bodyPr/>
          <a:lstStyle>
            <a:lvl1pPr>
              <a:defRPr/>
            </a:lvl1pPr>
          </a:lstStyle>
          <a:p>
            <a:pPr>
              <a:defRPr/>
            </a:pPr>
            <a:fld id="{4A7DD2C7-1107-489F-B40B-C25E5A7C4DDB}" type="slidenum">
              <a:rPr lang="en-US" altLang="en-US"/>
              <a:pPr>
                <a:defRPr/>
              </a:pPr>
              <a:t>‹#›</a:t>
            </a:fld>
            <a:endParaRPr lang="en-US" altLang="en-US"/>
          </a:p>
        </p:txBody>
      </p:sp>
    </p:spTree>
    <p:extLst>
      <p:ext uri="{BB962C8B-B14F-4D97-AF65-F5344CB8AC3E}">
        <p14:creationId xmlns:p14="http://schemas.microsoft.com/office/powerpoint/2010/main" val="1782266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6" name="Picture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4291" y="-171755"/>
            <a:ext cx="3517491" cy="2462244"/>
          </a:xfrm>
          <a:prstGeom prst="rect">
            <a:avLst/>
          </a:prstGeom>
        </p:spPr>
      </p:pic>
      <p:sp>
        <p:nvSpPr>
          <p:cNvPr id="2" name="Title 1"/>
          <p:cNvSpPr>
            <a:spLocks noGrp="1"/>
          </p:cNvSpPr>
          <p:nvPr>
            <p:ph type="title"/>
          </p:nvPr>
        </p:nvSpPr>
        <p:spPr>
          <a:xfrm>
            <a:off x="439080" y="1"/>
            <a:ext cx="7886700" cy="1059366"/>
          </a:xfrm>
        </p:spPr>
        <p:txBody>
          <a:bodyPr>
            <a:normAutofit/>
          </a:bodyPr>
          <a:lstStyle>
            <a:lvl1pPr>
              <a:defRPr sz="4000" b="1">
                <a:solidFill>
                  <a:srgbClr val="050E7E"/>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marL="228600" indent="-228600">
              <a:buClr>
                <a:srgbClr val="008000"/>
              </a:buClr>
              <a:buFont typeface="Webdings" panose="05030102010509060703" pitchFamily="18" charset="2"/>
              <a:buChar char="4"/>
              <a:defRPr/>
            </a:lvl1pPr>
            <a:lvl2pPr marL="685800" indent="-228600">
              <a:buClr>
                <a:srgbClr val="C00000"/>
              </a:buClr>
              <a:buFont typeface="Wingdings" panose="05000000000000000000" pitchFamily="2" charset="2"/>
              <a:buChar char="§"/>
              <a:defRPr/>
            </a:lvl2pPr>
            <a:lvl4pPr marL="1600200" indent="-228600">
              <a:buFont typeface="Calibri" panose="020F0502020204030204" pitchFamily="34" charset="0"/>
              <a:buChar char="–"/>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6980465" y="6194286"/>
            <a:ext cx="2057400" cy="365125"/>
          </a:xfrm>
        </p:spPr>
        <p:txBody>
          <a:bodyPr/>
          <a:lstStyle/>
          <a:p>
            <a:fld id="{BDF9A7B3-95C0-4ED5-9B05-DD021E3DD2E5}" type="slidenum">
              <a:rPr lang="en-US" smtClean="0"/>
              <a:pPr/>
              <a:t>‹#›</a:t>
            </a:fld>
            <a:endParaRPr lang="en-US"/>
          </a:p>
        </p:txBody>
      </p:sp>
      <p:sp>
        <p:nvSpPr>
          <p:cNvPr id="7" name="Rectangle 6"/>
          <p:cNvSpPr/>
          <p:nvPr userDrawn="1"/>
        </p:nvSpPr>
        <p:spPr>
          <a:xfrm>
            <a:off x="0" y="0"/>
            <a:ext cx="345688" cy="981307"/>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userDrawn="1"/>
        </p:nvCxnSpPr>
        <p:spPr>
          <a:xfrm>
            <a:off x="-18474" y="1080324"/>
            <a:ext cx="5711152" cy="6018"/>
          </a:xfrm>
          <a:prstGeom prst="line">
            <a:avLst/>
          </a:prstGeom>
          <a:ln w="19050">
            <a:solidFill>
              <a:schemeClr val="accent6">
                <a:alpha val="79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25" name="Rectangle 24"/>
          <p:cNvSpPr/>
          <p:nvPr userDrawn="1"/>
        </p:nvSpPr>
        <p:spPr>
          <a:xfrm>
            <a:off x="0" y="6561572"/>
            <a:ext cx="9144000" cy="306475"/>
          </a:xfrm>
          <a:prstGeom prst="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4B220"/>
              </a:solidFill>
            </a:endParaRPr>
          </a:p>
        </p:txBody>
      </p:sp>
      <p:cxnSp>
        <p:nvCxnSpPr>
          <p:cNvPr id="28" name="Straight Connector 27"/>
          <p:cNvCxnSpPr/>
          <p:nvPr userDrawn="1"/>
        </p:nvCxnSpPr>
        <p:spPr>
          <a:xfrm flipV="1">
            <a:off x="5674690" y="1197400"/>
            <a:ext cx="1126344" cy="3677"/>
          </a:xfrm>
          <a:prstGeom prst="line">
            <a:avLst/>
          </a:prstGeom>
          <a:ln w="19050">
            <a:solidFill>
              <a:schemeClr val="accent6">
                <a:alpha val="79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6782571" y="1313853"/>
            <a:ext cx="2395296" cy="4647"/>
          </a:xfrm>
          <a:prstGeom prst="line">
            <a:avLst/>
          </a:prstGeom>
          <a:ln w="19050">
            <a:solidFill>
              <a:schemeClr val="accent6">
                <a:alpha val="79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6794075" y="1229308"/>
            <a:ext cx="0" cy="62299"/>
          </a:xfrm>
          <a:prstGeom prst="line">
            <a:avLst/>
          </a:prstGeom>
          <a:ln w="19050">
            <a:solidFill>
              <a:schemeClr val="accent6">
                <a:alpha val="79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683927" y="1116932"/>
            <a:ext cx="0" cy="62299"/>
          </a:xfrm>
          <a:prstGeom prst="line">
            <a:avLst/>
          </a:prstGeom>
          <a:ln w="19050">
            <a:solidFill>
              <a:schemeClr val="accent6">
                <a:alpha val="79000"/>
              </a:schemeClr>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0824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80462" y="6196447"/>
            <a:ext cx="2057400" cy="365125"/>
          </a:xfrm>
        </p:spPr>
        <p:txBody>
          <a:bodyPr/>
          <a:lstStyle/>
          <a:p>
            <a:fld id="{BDF9A7B3-95C0-4ED5-9B05-DD021E3DD2E5}" type="slidenum">
              <a:rPr lang="en-US" smtClean="0"/>
              <a:pPr/>
              <a:t>‹#›</a:t>
            </a:fld>
            <a:endParaRPr lang="en-US"/>
          </a:p>
        </p:txBody>
      </p:sp>
      <p:sp>
        <p:nvSpPr>
          <p:cNvPr id="5" name="Rectangle 4"/>
          <p:cNvSpPr/>
          <p:nvPr userDrawn="1"/>
        </p:nvSpPr>
        <p:spPr>
          <a:xfrm>
            <a:off x="0" y="0"/>
            <a:ext cx="9144000" cy="57275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457200" y="2389362"/>
            <a:ext cx="8229600" cy="3763963"/>
          </a:xfrm>
          <a:prstGeom prst="rect">
            <a:avLst/>
          </a:prstGeom>
        </p:spPr>
        <p:txBody>
          <a:bodyPr/>
          <a:lstStyle>
            <a:lvl1pPr marL="0" indent="0" algn="ctr">
              <a:buNone/>
              <a:defRPr sz="3200" b="1">
                <a:solidFill>
                  <a:srgbClr val="008000"/>
                </a:solidFill>
                <a:latin typeface="+mn-lt"/>
                <a:cs typeface="Helvetica" panose="020B0604020202020204" pitchFamily="34" charset="0"/>
              </a:defRPr>
            </a:lvl1pPr>
          </a:lstStyle>
          <a:p>
            <a:pPr lvl="0"/>
            <a:r>
              <a:rPr lang="en-US" dirty="0"/>
              <a:t>Click to edit Master text styles</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4291" y="-171755"/>
            <a:ext cx="3517491" cy="2462244"/>
          </a:xfrm>
          <a:prstGeom prst="rect">
            <a:avLst/>
          </a:prstGeom>
        </p:spPr>
      </p:pic>
      <p:cxnSp>
        <p:nvCxnSpPr>
          <p:cNvPr id="6" name="Straight Connector 5"/>
          <p:cNvCxnSpPr/>
          <p:nvPr userDrawn="1"/>
        </p:nvCxnSpPr>
        <p:spPr>
          <a:xfrm>
            <a:off x="0" y="690051"/>
            <a:ext cx="9144000" cy="0"/>
          </a:xfrm>
          <a:prstGeom prst="line">
            <a:avLst/>
          </a:prstGeom>
          <a:ln w="19050">
            <a:solidFill>
              <a:srgbClr val="002060">
                <a:alpha val="65000"/>
              </a:srgbClr>
            </a:solidFill>
            <a:prstDash val="sysDot"/>
            <a:round/>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0" y="6561572"/>
            <a:ext cx="9144000" cy="306475"/>
          </a:xfrm>
          <a:prstGeom prst="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4B220"/>
              </a:solidFill>
            </a:endParaRPr>
          </a:p>
        </p:txBody>
      </p:sp>
    </p:spTree>
    <p:extLst>
      <p:ext uri="{BB962C8B-B14F-4D97-AF65-F5344CB8AC3E}">
        <p14:creationId xmlns:p14="http://schemas.microsoft.com/office/powerpoint/2010/main" val="2475779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980462" y="6196447"/>
            <a:ext cx="2057400" cy="365125"/>
          </a:xfrm>
        </p:spPr>
        <p:txBody>
          <a:bodyPr/>
          <a:lstStyle/>
          <a:p>
            <a:fld id="{BDF9A7B3-95C0-4ED5-9B05-DD021E3DD2E5}" type="slidenum">
              <a:rPr lang="en-US" smtClean="0"/>
              <a:pPr/>
              <a:t>‹#›</a:t>
            </a:fld>
            <a:endParaRPr lang="en-US"/>
          </a:p>
        </p:txBody>
      </p:sp>
      <p:sp>
        <p:nvSpPr>
          <p:cNvPr id="5" name="Rectangle 4"/>
          <p:cNvSpPr/>
          <p:nvPr userDrawn="1"/>
        </p:nvSpPr>
        <p:spPr>
          <a:xfrm>
            <a:off x="0" y="0"/>
            <a:ext cx="9144000" cy="140677"/>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hasCustomPrompt="1"/>
          </p:nvPr>
        </p:nvSpPr>
        <p:spPr>
          <a:xfrm>
            <a:off x="457200" y="2389362"/>
            <a:ext cx="8229600" cy="3763963"/>
          </a:xfrm>
          <a:prstGeom prst="rect">
            <a:avLst/>
          </a:prstGeom>
        </p:spPr>
        <p:txBody>
          <a:bodyPr/>
          <a:lstStyle>
            <a:lvl1pPr marL="0" indent="0" algn="ctr">
              <a:buNone/>
              <a:defRPr sz="3200" b="1" baseline="0">
                <a:solidFill>
                  <a:srgbClr val="008000"/>
                </a:solidFill>
                <a:latin typeface="+mn-lt"/>
                <a:cs typeface="Helvetica" panose="020B0604020202020204" pitchFamily="34" charset="0"/>
              </a:defRPr>
            </a:lvl1pPr>
          </a:lstStyle>
          <a:p>
            <a:pPr lvl="0"/>
            <a:r>
              <a:rPr lang="en-US" dirty="0"/>
              <a:t>Text or other image</a:t>
            </a:r>
          </a:p>
        </p:txBody>
      </p:sp>
      <p:cxnSp>
        <p:nvCxnSpPr>
          <p:cNvPr id="6" name="Straight Connector 5"/>
          <p:cNvCxnSpPr/>
          <p:nvPr userDrawn="1"/>
        </p:nvCxnSpPr>
        <p:spPr>
          <a:xfrm>
            <a:off x="0" y="217778"/>
            <a:ext cx="9144000" cy="0"/>
          </a:xfrm>
          <a:prstGeom prst="line">
            <a:avLst/>
          </a:prstGeom>
          <a:ln w="19050">
            <a:solidFill>
              <a:srgbClr val="002060">
                <a:alpha val="65000"/>
              </a:srgbClr>
            </a:solidFill>
            <a:prstDash val="sysDot"/>
            <a:round/>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0" y="6561572"/>
            <a:ext cx="9144000" cy="306475"/>
          </a:xfrm>
          <a:prstGeom prst="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4B220"/>
              </a:solidFill>
            </a:endParaRPr>
          </a:p>
        </p:txBody>
      </p:sp>
    </p:spTree>
    <p:extLst>
      <p:ext uri="{BB962C8B-B14F-4D97-AF65-F5344CB8AC3E}">
        <p14:creationId xmlns:p14="http://schemas.microsoft.com/office/powerpoint/2010/main" val="3198404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73100" y="274637"/>
            <a:ext cx="8013700" cy="970782"/>
          </a:xfrm>
        </p:spPr>
        <p:txBody>
          <a:bodyPr anchor="b">
            <a:normAutofit/>
          </a:bodyPr>
          <a:lstStyle>
            <a:lvl1pPr>
              <a:lnSpc>
                <a:spcPct val="80000"/>
              </a:lnSpc>
              <a:defRPr sz="3600">
                <a:solidFill>
                  <a:schemeClr val="bg1"/>
                </a:solidFill>
              </a:defRPr>
            </a:lvl1pPr>
          </a:lstStyle>
          <a:p>
            <a:r>
              <a:rPr lang="en-US" dirty="0"/>
              <a:t>Click to edit Master title style</a:t>
            </a:r>
          </a:p>
        </p:txBody>
      </p:sp>
      <p:sp>
        <p:nvSpPr>
          <p:cNvPr id="10" name="Text Placeholder 8"/>
          <p:cNvSpPr>
            <a:spLocks noGrp="1"/>
          </p:cNvSpPr>
          <p:nvPr>
            <p:ph type="body" sz="quarter" idx="13"/>
          </p:nvPr>
        </p:nvSpPr>
        <p:spPr>
          <a:xfrm>
            <a:off x="5161935" y="1876323"/>
            <a:ext cx="3457677" cy="4432709"/>
          </a:xfrm>
          <a:prstGeom prst="rect">
            <a:avLst/>
          </a:prstGeom>
        </p:spPr>
        <p:txBody>
          <a:bodyPr anchor="t"/>
          <a:lstStyle>
            <a:lvl1pPr marL="192024" indent="-192024">
              <a:defRPr/>
            </a:lvl1pPr>
            <a:lvl2pPr marL="466344" indent="-192024">
              <a:defRPr/>
            </a:lvl2pPr>
          </a:lstStyle>
          <a:p>
            <a:pPr lvl="0"/>
            <a:r>
              <a:rPr lang="en-US" dirty="0"/>
              <a:t>Click to edit Master text styles</a:t>
            </a:r>
          </a:p>
          <a:p>
            <a:pPr lvl="1"/>
            <a:r>
              <a:rPr lang="en-US" dirty="0"/>
              <a:t>Second level</a:t>
            </a:r>
          </a:p>
        </p:txBody>
      </p:sp>
      <p:sp>
        <p:nvSpPr>
          <p:cNvPr id="16" name="Picture Placeholder 10"/>
          <p:cNvSpPr>
            <a:spLocks noGrp="1"/>
          </p:cNvSpPr>
          <p:nvPr>
            <p:ph type="pic" sz="quarter" idx="14"/>
          </p:nvPr>
        </p:nvSpPr>
        <p:spPr>
          <a:xfrm>
            <a:off x="673101" y="1875913"/>
            <a:ext cx="4161093" cy="2827184"/>
          </a:xfrm>
          <a:prstGeom prst="rect">
            <a:avLst/>
          </a:prstGeom>
        </p:spPr>
        <p:txBody>
          <a:bodyPr/>
          <a:lstStyle/>
          <a:p>
            <a:pPr lvl="0"/>
            <a:endParaRPr lang="en-US" noProof="0" dirty="0"/>
          </a:p>
        </p:txBody>
      </p:sp>
      <p:sp>
        <p:nvSpPr>
          <p:cNvPr id="5" name="Slide Number Placeholder 5"/>
          <p:cNvSpPr>
            <a:spLocks noGrp="1"/>
          </p:cNvSpPr>
          <p:nvPr>
            <p:ph type="sldNum" sz="quarter" idx="15"/>
          </p:nvPr>
        </p:nvSpPr>
        <p:spPr>
          <a:xfrm>
            <a:off x="6799263" y="6356350"/>
            <a:ext cx="2147887" cy="365125"/>
          </a:xfrm>
        </p:spPr>
        <p:txBody>
          <a:bodyPr/>
          <a:lstStyle>
            <a:lvl1pPr>
              <a:defRPr/>
            </a:lvl1pPr>
          </a:lstStyle>
          <a:p>
            <a:pPr>
              <a:defRPr/>
            </a:pPr>
            <a:fld id="{47BB3D0D-01A2-4CA0-B0D6-E519640E8DFF}" type="slidenum">
              <a:rPr lang="en-US" altLang="en-US"/>
              <a:pPr>
                <a:defRPr/>
              </a:pPr>
              <a:t>‹#›</a:t>
            </a:fld>
            <a:endParaRPr lang="en-US" altLang="en-US"/>
          </a:p>
        </p:txBody>
      </p:sp>
    </p:spTree>
    <p:extLst>
      <p:ext uri="{BB962C8B-B14F-4D97-AF65-F5344CB8AC3E}">
        <p14:creationId xmlns:p14="http://schemas.microsoft.com/office/powerpoint/2010/main" val="2171942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0925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Centered Slide">
    <p:spTree>
      <p:nvGrpSpPr>
        <p:cNvPr id="1" name=""/>
        <p:cNvGrpSpPr/>
        <p:nvPr/>
      </p:nvGrpSpPr>
      <p:grpSpPr>
        <a:xfrm>
          <a:off x="0" y="0"/>
          <a:ext cx="0" cy="0"/>
          <a:chOff x="0" y="0"/>
          <a:chExt cx="0" cy="0"/>
        </a:xfrm>
      </p:grpSpPr>
      <p:sp>
        <p:nvSpPr>
          <p:cNvPr id="8" name="Title 7"/>
          <p:cNvSpPr>
            <a:spLocks noGrp="1"/>
          </p:cNvSpPr>
          <p:nvPr>
            <p:ph type="title"/>
          </p:nvPr>
        </p:nvSpPr>
        <p:spPr>
          <a:xfrm>
            <a:off x="377072" y="0"/>
            <a:ext cx="7768391" cy="1074656"/>
          </a:xfrm>
        </p:spPr>
        <p:txBody>
          <a:bodyPr/>
          <a:lstStyle>
            <a:lvl1pPr>
              <a:defRPr sz="3200"/>
            </a:lvl1pPr>
          </a:lstStyle>
          <a:p>
            <a:r>
              <a:rPr lang="en-US" dirty="0"/>
              <a:t>Click to edit Master title style</a:t>
            </a:r>
          </a:p>
        </p:txBody>
      </p:sp>
      <p:sp>
        <p:nvSpPr>
          <p:cNvPr id="63491" name="Rectangle 3"/>
          <p:cNvSpPr>
            <a:spLocks noGrp="1" noChangeArrowheads="1"/>
          </p:cNvSpPr>
          <p:nvPr>
            <p:ph type="subTitle" idx="1"/>
          </p:nvPr>
        </p:nvSpPr>
        <p:spPr>
          <a:xfrm>
            <a:off x="1150938" y="1676400"/>
            <a:ext cx="6621462" cy="4419600"/>
          </a:xfrm>
          <a:prstGeom prst="rect">
            <a:avLst/>
          </a:prstGeom>
        </p:spPr>
        <p:txBody>
          <a:bodyPr/>
          <a:lstStyle>
            <a:lvl1pPr marL="0" indent="0" algn="ctr">
              <a:buFont typeface="Wingdings" pitchFamily="2" charset="2"/>
              <a:buNone/>
              <a:defRPr sz="3200"/>
            </a:lvl1pPr>
          </a:lstStyle>
          <a:p>
            <a:r>
              <a:rPr lang="en-US" dirty="0"/>
              <a:t>Click to edit Master subtitle style</a:t>
            </a:r>
          </a:p>
        </p:txBody>
      </p:sp>
      <p:sp>
        <p:nvSpPr>
          <p:cNvPr id="4" name="Slide Number Placeholder 5"/>
          <p:cNvSpPr>
            <a:spLocks noGrp="1"/>
          </p:cNvSpPr>
          <p:nvPr>
            <p:ph type="sldNum" sz="quarter" idx="10"/>
          </p:nvPr>
        </p:nvSpPr>
        <p:spPr>
          <a:xfrm>
            <a:off x="6553200" y="6356350"/>
            <a:ext cx="2133600" cy="365125"/>
          </a:xfrm>
        </p:spPr>
        <p:txBody>
          <a:bodyPr rtlCol="0"/>
          <a:lstStyle>
            <a:lvl1pPr algn="r">
              <a:defRPr sz="1200" smtClean="0">
                <a:solidFill>
                  <a:prstClr val="black">
                    <a:tint val="75000"/>
                  </a:prstClr>
                </a:solidFill>
              </a:defRPr>
            </a:lvl1pPr>
          </a:lstStyle>
          <a:p>
            <a:pPr>
              <a:defRPr/>
            </a:pPr>
            <a:fld id="{D37BF922-EFE9-4DCF-93C7-4D28C02E9EB7}" type="slidenum">
              <a:rPr lang="en-US"/>
              <a:pPr>
                <a:defRPr/>
              </a:pPr>
              <a:t>‹#›</a:t>
            </a:fld>
            <a:endParaRPr lang="en-US" dirty="0"/>
          </a:p>
        </p:txBody>
      </p:sp>
    </p:spTree>
    <p:extLst>
      <p:ext uri="{BB962C8B-B14F-4D97-AF65-F5344CB8AC3E}">
        <p14:creationId xmlns:p14="http://schemas.microsoft.com/office/powerpoint/2010/main" val="1676336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a:prstGeom prst="rect">
            <a:avLst/>
          </a:prstGeom>
        </p:spPr>
        <p:txBody>
          <a:bodyPr/>
          <a:lstStyle/>
          <a:p>
            <a:pPr lvl="0"/>
            <a:endParaRPr lang="en-US" noProof="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550A8EC-BEF2-4E1C-86A5-3F9CB9772FCF}" type="slidenum">
              <a:rPr lang="en-US"/>
              <a:pPr>
                <a:defRPr/>
              </a:pPr>
              <a:t>‹#›</a:t>
            </a:fld>
            <a:endParaRPr lang="en-US"/>
          </a:p>
        </p:txBody>
      </p:sp>
    </p:spTree>
    <p:extLst>
      <p:ext uri="{BB962C8B-B14F-4D97-AF65-F5344CB8AC3E}">
        <p14:creationId xmlns:p14="http://schemas.microsoft.com/office/powerpoint/2010/main" val="441611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lvl1pPr algn="l">
              <a:defRPr sz="3200" b="1">
                <a:solidFill>
                  <a:srgbClr val="050E7E"/>
                </a:solidFill>
                <a:latin typeface="Calibri" panose="020F0502020204030204" pitchFamily="34" charset="0"/>
                <a:cs typeface="Helvetica"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2"/>
            <a:ext cx="8382000" cy="4525963"/>
          </a:xfrm>
          <a:prstGeom prst="rect">
            <a:avLst/>
          </a:prstGeom>
        </p:spPr>
        <p:txBody>
          <a:bodyPr/>
          <a:lstStyle>
            <a:lvl1pPr marL="257175" indent="-257175">
              <a:buClr>
                <a:srgbClr val="008000"/>
              </a:buClr>
              <a:buFont typeface="Wingdings 3" panose="05040102010807070707" pitchFamily="18" charset="2"/>
              <a:buChar char="}"/>
              <a:defRPr sz="2800">
                <a:latin typeface="+mn-lt"/>
              </a:defRPr>
            </a:lvl1pPr>
            <a:lvl2pPr marL="557213" indent="-214313">
              <a:buClr>
                <a:srgbClr val="C00000"/>
              </a:buClr>
              <a:buFont typeface="Wingdings" panose="05000000000000000000" pitchFamily="2" charset="2"/>
              <a:buChar cha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p:txBody>
      </p:sp>
      <p:sp>
        <p:nvSpPr>
          <p:cNvPr id="5" name="Date Placeholder 4"/>
          <p:cNvSpPr>
            <a:spLocks noGrp="1"/>
          </p:cNvSpPr>
          <p:nvPr>
            <p:ph type="dt" sz="half" idx="10"/>
          </p:nvPr>
        </p:nvSpPr>
        <p:spPr>
          <a:xfrm>
            <a:off x="533400" y="6248402"/>
            <a:ext cx="2133600" cy="365125"/>
          </a:xfrm>
          <a:prstGeom prst="rect">
            <a:avLst/>
          </a:prstGeom>
        </p:spPr>
        <p:txBody>
          <a:bodyPr/>
          <a:lstStyle>
            <a:lvl1pPr eaLnBrk="1" hangingPunct="1">
              <a:defRPr>
                <a:cs typeface="Arial" charset="0"/>
              </a:defRPr>
            </a:lvl1pPr>
          </a:lstStyle>
          <a:p>
            <a:endParaRPr lang="en-US" dirty="0"/>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lvl1pPr eaLnBrk="1" hangingPunct="1">
              <a:defRPr>
                <a:cs typeface="Arial" charset="0"/>
              </a:defRPr>
            </a:lvl1pPr>
          </a:lstStyle>
          <a:p>
            <a:endParaRPr lang="en-US" dirty="0"/>
          </a:p>
        </p:txBody>
      </p:sp>
      <p:sp>
        <p:nvSpPr>
          <p:cNvPr id="7" name="Slide Number Placeholder 6"/>
          <p:cNvSpPr>
            <a:spLocks noGrp="1"/>
          </p:cNvSpPr>
          <p:nvPr>
            <p:ph type="sldNum" sz="quarter" idx="12"/>
          </p:nvPr>
        </p:nvSpPr>
        <p:spPr/>
        <p:txBody>
          <a:bodyPr/>
          <a:lstStyle>
            <a:lvl1pPr>
              <a:defRPr smtClean="0"/>
            </a:lvl1pPr>
          </a:lstStyle>
          <a:p>
            <a:fld id="{3626D2B7-E249-43B5-AA48-FFB33E2AFCA1}" type="slidenum">
              <a:rPr lang="en-US" smtClean="0"/>
              <a:pPr/>
              <a:t>‹#›</a:t>
            </a:fld>
            <a:endParaRPr lang="en-US" dirty="0"/>
          </a:p>
        </p:txBody>
      </p:sp>
    </p:spTree>
    <p:extLst>
      <p:ext uri="{BB962C8B-B14F-4D97-AF65-F5344CB8AC3E}">
        <p14:creationId xmlns:p14="http://schemas.microsoft.com/office/powerpoint/2010/main" val="2026953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F9A7B3-95C0-4ED5-9B05-DD021E3DD2E5}" type="slidenum">
              <a:rPr lang="en-US" smtClean="0"/>
              <a:pPr/>
              <a:t>‹#›</a:t>
            </a:fld>
            <a:endParaRPr lang="en-US"/>
          </a:p>
        </p:txBody>
      </p:sp>
    </p:spTree>
    <p:extLst>
      <p:ext uri="{BB962C8B-B14F-4D97-AF65-F5344CB8AC3E}">
        <p14:creationId xmlns:p14="http://schemas.microsoft.com/office/powerpoint/2010/main" val="17449233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71" r:id="rId7"/>
    <p:sldLayoutId id="2147483673" r:id="rId8"/>
    <p:sldLayoutId id="2147483674" r:id="rId9"/>
    <p:sldLayoutId id="2147483675" r:id="rId10"/>
    <p:sldLayoutId id="2147483676" r:id="rId11"/>
    <p:sldLayoutId id="214748367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ahrq.gov/professionals/education/curriculum-tools/shareddecisionmaking/webinars/index.html"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Medicare-General-Information/MedicareApprovedFacilitie/Lung-Cancer-Screening-Registries.html" TargetMode="External"/><Relationship Id="rId2" Type="http://schemas.openxmlformats.org/officeDocument/2006/relationships/hyperlink" Target="https://www.cms.gov/Outreach-and-Education/Medicare-Learning-Network-MLN/MLNMattersArticles/Downloads/mm9246.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effectivehealthcare.ahrq.gov/tools-and-resources/patient-decision-aids/lung-cancer-screening/"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effectivehealthcare.ahrq.gov/tools-and-resources/patient-decision-aids/"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effectivehealthcare.ahrq.gov/tools-and-resources/patient-decision-aids/lung-cancer-screenin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effectivehealthcare.ahrq.gov/tools-and-resources/patient-decision-aids/lung-cancer-screenin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effectivehealthcare.ahrq.gov/tools-and-resources/patient-decision-aids/lung-cancer-screenin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SHARE@ahrq.hhs.gov"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mailto:r-street@tamu.edu" TargetMode="External"/><Relationship Id="rId2" Type="http://schemas.openxmlformats.org/officeDocument/2006/relationships/hyperlink" Target="mailto:BVolk@mdanderson.org"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etewebinar.cds.pesgce.com/eindex.ph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mailto:SHARE@ahrq.hhs.gov"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mailto:alaina.fournier@ahrq.hhs.gov"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hyperlink" Target="mailto:Effectivehealthcare@ahrq.hhs.gov" TargetMode="External"/><Relationship Id="rId5" Type="http://schemas.openxmlformats.org/officeDocument/2006/relationships/hyperlink" Target="mailto:Monique.cohen@ahrq.hhs.gov" TargetMode="External"/><Relationship Id="rId4" Type="http://schemas.openxmlformats.org/officeDocument/2006/relationships/hyperlink" Target="mailto:SHARE@ahrq.hhs.gov"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etewebinar.cds.pesgce.com/eindex.ph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effectivehealthcare.ahrq.gov/"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a:t>Shared Decision Making Tools for Lung Cancer Screening</a:t>
            </a:r>
          </a:p>
        </p:txBody>
      </p:sp>
      <p:sp>
        <p:nvSpPr>
          <p:cNvPr id="3" name="Subtitle 2"/>
          <p:cNvSpPr>
            <a:spLocks noGrp="1"/>
          </p:cNvSpPr>
          <p:nvPr>
            <p:ph type="subTitle" idx="1"/>
          </p:nvPr>
        </p:nvSpPr>
        <p:spPr>
          <a:xfrm>
            <a:off x="1143000" y="3955550"/>
            <a:ext cx="6858000" cy="1958361"/>
          </a:xfrm>
        </p:spPr>
        <p:txBody>
          <a:bodyPr>
            <a:normAutofit/>
          </a:bodyPr>
          <a:lstStyle/>
          <a:p>
            <a:r>
              <a:rPr lang="en-US" sz="2800" b="1" dirty="0"/>
              <a:t>May 4, 2016</a:t>
            </a:r>
          </a:p>
          <a:p>
            <a:pPr>
              <a:defRPr/>
            </a:pPr>
            <a:r>
              <a:rPr lang="en-US" altLang="en-US" sz="2800" b="1" dirty="0">
                <a:cs typeface="Helvetica" panose="020B0604020202020204" pitchFamily="34" charset="0"/>
              </a:rPr>
              <a:t>12:30 p.m. – 2:00 p.m. ET</a:t>
            </a:r>
          </a:p>
          <a:p>
            <a:pPr>
              <a:defRPr/>
            </a:pPr>
            <a:endParaRPr lang="en-US" altLang="en-US" sz="300" dirty="0">
              <a:cs typeface="Helvetica" panose="020B0604020202020204" pitchFamily="34" charset="0"/>
            </a:endParaRPr>
          </a:p>
          <a:p>
            <a:pPr>
              <a:defRPr/>
            </a:pPr>
            <a:r>
              <a:rPr lang="en-US" altLang="en-US" dirty="0">
                <a:cs typeface="Helvetica" panose="020B0604020202020204" pitchFamily="34" charset="0"/>
              </a:rPr>
              <a:t>Sponsored by: </a:t>
            </a:r>
            <a:br>
              <a:rPr lang="en-US" altLang="en-US" dirty="0">
                <a:cs typeface="Helvetica" panose="020B0604020202020204" pitchFamily="34" charset="0"/>
              </a:rPr>
            </a:br>
            <a:r>
              <a:rPr lang="en-US" altLang="en-US" dirty="0">
                <a:cs typeface="Helvetica" panose="020B0604020202020204" pitchFamily="34" charset="0"/>
              </a:rPr>
              <a:t>Agency for Healthcare Research and Quality (AHRQ)</a:t>
            </a:r>
          </a:p>
          <a:p>
            <a:endParaRPr lang="en-US" dirty="0"/>
          </a:p>
        </p:txBody>
      </p:sp>
      <p:pic>
        <p:nvPicPr>
          <p:cNvPr id="4" name="Picture 3" descr="AHRQ and Effective Health Care Program Logos" title="AHRQ and Effective Health Care Program Logo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838481"/>
            <a:ext cx="5492496" cy="1091184"/>
          </a:xfrm>
          <a:prstGeom prst="rect">
            <a:avLst/>
          </a:prstGeom>
        </p:spPr>
      </p:pic>
    </p:spTree>
    <p:extLst>
      <p:ext uri="{BB962C8B-B14F-4D97-AF65-F5344CB8AC3E}">
        <p14:creationId xmlns:p14="http://schemas.microsoft.com/office/powerpoint/2010/main" val="40523045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begin with a case…</a:t>
            </a:r>
          </a:p>
        </p:txBody>
      </p:sp>
      <p:sp>
        <p:nvSpPr>
          <p:cNvPr id="3" name="Content Placeholder 2"/>
          <p:cNvSpPr>
            <a:spLocks noGrp="1"/>
          </p:cNvSpPr>
          <p:nvPr>
            <p:ph idx="1"/>
          </p:nvPr>
        </p:nvSpPr>
        <p:spPr/>
        <p:txBody>
          <a:bodyPr/>
          <a:lstStyle/>
          <a:p>
            <a:pPr marL="339725" indent="-339725"/>
            <a:r>
              <a:rPr lang="en-US" dirty="0"/>
              <a:t>A 60-year-old female presents for a periodic health examination. She mentions seeing a large billboard along the highway, showing $99 lung cancer screenings at a local medical facility. She asks, “Doc, should I get that lung screening test? I’ve been smoking for 40 years.”</a:t>
            </a:r>
          </a:p>
          <a:p>
            <a:pPr marL="339725" indent="-339725"/>
            <a:endParaRPr lang="en-US" dirty="0"/>
          </a:p>
          <a:p>
            <a:pPr marL="339725" indent="-339725"/>
            <a:r>
              <a:rPr lang="en-US" dirty="0"/>
              <a:t>What do you recommend?</a:t>
            </a:r>
          </a:p>
        </p:txBody>
      </p:sp>
      <p:sp>
        <p:nvSpPr>
          <p:cNvPr id="4" name="Slide Number Placeholder 3"/>
          <p:cNvSpPr>
            <a:spLocks noGrp="1"/>
          </p:cNvSpPr>
          <p:nvPr>
            <p:ph type="sldNum" sz="quarter" idx="12"/>
          </p:nvPr>
        </p:nvSpPr>
        <p:spPr/>
        <p:txBody>
          <a:bodyPr/>
          <a:lstStyle/>
          <a:p>
            <a:fld id="{A7BCC155-7BF7-4E71-A9BD-6BF3FC834F5E}" type="slidenum">
              <a:rPr lang="en-US" smtClean="0"/>
              <a:pPr/>
              <a:t>10</a:t>
            </a:fld>
            <a:endParaRPr lang="en-US" dirty="0"/>
          </a:p>
        </p:txBody>
      </p:sp>
    </p:spTree>
    <p:extLst>
      <p:ext uri="{BB962C8B-B14F-4D97-AF65-F5344CB8AC3E}">
        <p14:creationId xmlns:p14="http://schemas.microsoft.com/office/powerpoint/2010/main" val="311265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National Lung Screening Trial </a:t>
            </a:r>
          </a:p>
        </p:txBody>
      </p:sp>
      <p:sp>
        <p:nvSpPr>
          <p:cNvPr id="13" name="Content Placeholder 12"/>
          <p:cNvSpPr>
            <a:spLocks noGrp="1"/>
          </p:cNvSpPr>
          <p:nvPr>
            <p:ph idx="1"/>
          </p:nvPr>
        </p:nvSpPr>
        <p:spPr>
          <a:xfrm>
            <a:off x="317151" y="1446158"/>
            <a:ext cx="2838031" cy="4351338"/>
          </a:xfrm>
        </p:spPr>
        <p:txBody>
          <a:bodyPr/>
          <a:lstStyle/>
          <a:p>
            <a:pPr marL="0" indent="0">
              <a:buNone/>
            </a:pPr>
            <a:r>
              <a:rPr lang="en-US" sz="2400" dirty="0"/>
              <a:t>Main findings published in 2011.</a:t>
            </a:r>
          </a:p>
          <a:p>
            <a:pPr marL="0" indent="0">
              <a:buNone/>
            </a:pPr>
            <a:endParaRPr lang="en-US" sz="1000" dirty="0"/>
          </a:p>
          <a:p>
            <a:pPr marL="0" indent="0">
              <a:buNone/>
            </a:pPr>
            <a:r>
              <a:rPr lang="en-US" sz="2400" dirty="0"/>
              <a:t>Randomized &gt;53,000 heavy smokers to…</a:t>
            </a:r>
          </a:p>
          <a:p>
            <a:pPr lvl="1"/>
            <a:r>
              <a:rPr lang="en-US" sz="2000" dirty="0"/>
              <a:t>Low-dose computed tomography (LDCT) or chest x-ray</a:t>
            </a:r>
          </a:p>
          <a:p>
            <a:pPr lvl="1"/>
            <a:r>
              <a:rPr lang="en-US" sz="2000" dirty="0"/>
              <a:t>3 annual screens</a:t>
            </a:r>
          </a:p>
          <a:p>
            <a:pPr lvl="1"/>
            <a:r>
              <a:rPr lang="en-US" sz="2000" dirty="0"/>
              <a:t>Followed 6.5 years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11</a:t>
            </a:fld>
            <a:endParaRPr lang="en-US" dirty="0"/>
          </a:p>
        </p:txBody>
      </p:sp>
      <p:pic>
        <p:nvPicPr>
          <p:cNvPr id="5" name="Picture 2" descr="Image of page of article in The New England Journal of Medicine" title="Image of page of article in The New England Journal of Medicin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47536" y="2827113"/>
            <a:ext cx="4264024" cy="1718780"/>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6" name="Picture 2" descr="Image of an article on the National Lung Screening Trial" title="Image of an article on the National Lung Screening Tria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45874" y="4463354"/>
            <a:ext cx="5326904" cy="119697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388848" y="6286499"/>
            <a:ext cx="8280400" cy="307777"/>
          </a:xfrm>
          <a:prstGeom prst="rect">
            <a:avLst/>
          </a:prstGeom>
          <a:noFill/>
        </p:spPr>
        <p:txBody>
          <a:bodyPr wrap="square" rtlCol="0">
            <a:spAutoFit/>
          </a:bodyPr>
          <a:lstStyle/>
          <a:p>
            <a:r>
              <a:rPr lang="en-US" sz="1400" dirty="0"/>
              <a:t>NLST Research Team, NEJM 2011; Bach, Jama 2012; Pinsky, Cancer, 2014.</a:t>
            </a:r>
          </a:p>
        </p:txBody>
      </p:sp>
      <p:sp>
        <p:nvSpPr>
          <p:cNvPr id="8" name="TextBox 7"/>
          <p:cNvSpPr txBox="1"/>
          <p:nvPr/>
        </p:nvSpPr>
        <p:spPr>
          <a:xfrm>
            <a:off x="5386226" y="5797496"/>
            <a:ext cx="1371600" cy="369332"/>
          </a:xfrm>
          <a:prstGeom prst="rect">
            <a:avLst/>
          </a:prstGeom>
          <a:noFill/>
        </p:spPr>
        <p:txBody>
          <a:bodyPr wrap="square" rtlCol="0">
            <a:spAutoFit/>
          </a:bodyPr>
          <a:lstStyle/>
          <a:p>
            <a:r>
              <a:rPr lang="en-US" dirty="0"/>
              <a:t>NNS = 320</a:t>
            </a:r>
          </a:p>
        </p:txBody>
      </p:sp>
      <p:sp>
        <p:nvSpPr>
          <p:cNvPr id="9" name="TextBox 8"/>
          <p:cNvSpPr txBox="1"/>
          <p:nvPr/>
        </p:nvSpPr>
        <p:spPr>
          <a:xfrm>
            <a:off x="3645874" y="1346748"/>
            <a:ext cx="4379360" cy="1384995"/>
          </a:xfrm>
          <a:prstGeom prst="rect">
            <a:avLst/>
          </a:prstGeom>
          <a:noFill/>
        </p:spPr>
        <p:txBody>
          <a:bodyPr wrap="square" rtlCol="0">
            <a:spAutoFit/>
          </a:bodyPr>
          <a:lstStyle/>
          <a:p>
            <a:pPr algn="ctr"/>
            <a:r>
              <a:rPr lang="en-US" sz="2800" b="1" dirty="0">
                <a:solidFill>
                  <a:srgbClr val="C00000"/>
                </a:solidFill>
              </a:rPr>
              <a:t>Reduced lung cancer deaths by 16-20%.</a:t>
            </a:r>
          </a:p>
          <a:p>
            <a:pPr algn="ctr"/>
            <a:r>
              <a:rPr lang="en-US" sz="2800" b="1" i="1" dirty="0">
                <a:solidFill>
                  <a:srgbClr val="C00000"/>
                </a:solidFill>
              </a:rPr>
              <a:t>A game changer!</a:t>
            </a:r>
          </a:p>
        </p:txBody>
      </p:sp>
    </p:spTree>
    <p:extLst>
      <p:ext uri="{BB962C8B-B14F-4D97-AF65-F5344CB8AC3E}">
        <p14:creationId xmlns:p14="http://schemas.microsoft.com/office/powerpoint/2010/main" val="106174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National Lung Screening Trial</a:t>
            </a:r>
          </a:p>
        </p:txBody>
      </p:sp>
      <p:sp>
        <p:nvSpPr>
          <p:cNvPr id="6" name="Content Placeholder 5"/>
          <p:cNvSpPr>
            <a:spLocks noGrp="1"/>
          </p:cNvSpPr>
          <p:nvPr>
            <p:ph idx="1"/>
          </p:nvPr>
        </p:nvSpPr>
        <p:spPr/>
        <p:txBody>
          <a:bodyPr/>
          <a:lstStyle/>
          <a:p>
            <a:pPr marL="0" indent="0">
              <a:buNone/>
            </a:pPr>
            <a:r>
              <a:rPr lang="en-US" sz="3000" b="1" i="1" dirty="0">
                <a:solidFill>
                  <a:srgbClr val="C00000"/>
                </a:solidFill>
              </a:rPr>
              <a:t>But…</a:t>
            </a:r>
          </a:p>
          <a:p>
            <a:pPr marL="0" indent="0">
              <a:buNone/>
            </a:pPr>
            <a:r>
              <a:rPr lang="en-US" sz="3000" dirty="0"/>
              <a:t>…lung cancer screening with LDCT carries potential harms:</a:t>
            </a:r>
          </a:p>
          <a:p>
            <a:pPr lvl="1"/>
            <a:r>
              <a:rPr lang="en-US" dirty="0"/>
              <a:t>Radiation exposure (?)</a:t>
            </a:r>
          </a:p>
          <a:p>
            <a:pPr lvl="1"/>
            <a:r>
              <a:rPr lang="en-US" dirty="0"/>
              <a:t>High positive rate: </a:t>
            </a:r>
          </a:p>
          <a:p>
            <a:pPr lvl="2"/>
            <a:r>
              <a:rPr lang="en-US" dirty="0"/>
              <a:t>20-25% per scan </a:t>
            </a:r>
          </a:p>
          <a:p>
            <a:pPr lvl="2"/>
            <a:r>
              <a:rPr lang="en-US" dirty="0"/>
              <a:t>~40% if screened annually for 3 years</a:t>
            </a:r>
          </a:p>
          <a:p>
            <a:pPr lvl="1"/>
            <a:r>
              <a:rPr lang="en-US" dirty="0"/>
              <a:t>Invasive procedures</a:t>
            </a:r>
          </a:p>
          <a:p>
            <a:pPr lvl="1"/>
            <a:r>
              <a:rPr lang="en-US" dirty="0"/>
              <a:t>Incidental findings (may be a benefit)</a:t>
            </a:r>
          </a:p>
          <a:p>
            <a:pPr lvl="1"/>
            <a:r>
              <a:rPr lang="en-US" dirty="0" err="1"/>
              <a:t>Overdiagnosis</a:t>
            </a:r>
            <a:r>
              <a:rPr lang="en-US" dirty="0"/>
              <a:t> rate estimated at 10-20%</a:t>
            </a:r>
          </a:p>
          <a:p>
            <a:endParaRPr lang="en-US" dirty="0"/>
          </a:p>
        </p:txBody>
      </p:sp>
      <p:sp>
        <p:nvSpPr>
          <p:cNvPr id="3" name="Slide Number Placeholder 2"/>
          <p:cNvSpPr>
            <a:spLocks noGrp="1"/>
          </p:cNvSpPr>
          <p:nvPr>
            <p:ph type="sldNum" sz="quarter" idx="12"/>
          </p:nvPr>
        </p:nvSpPr>
        <p:spPr/>
        <p:txBody>
          <a:bodyPr/>
          <a:lstStyle/>
          <a:p>
            <a:fld id="{A7BCC155-7BF7-4E71-A9BD-6BF3FC834F5E}" type="slidenum">
              <a:rPr lang="en-US" smtClean="0"/>
              <a:pPr/>
              <a:t>12</a:t>
            </a:fld>
            <a:endParaRPr lang="en-US" dirty="0"/>
          </a:p>
        </p:txBody>
      </p:sp>
      <p:sp>
        <p:nvSpPr>
          <p:cNvPr id="7" name="TextBox 6"/>
          <p:cNvSpPr txBox="1"/>
          <p:nvPr/>
        </p:nvSpPr>
        <p:spPr>
          <a:xfrm>
            <a:off x="388848" y="6286499"/>
            <a:ext cx="8280400" cy="307777"/>
          </a:xfrm>
          <a:prstGeom prst="rect">
            <a:avLst/>
          </a:prstGeom>
          <a:noFill/>
        </p:spPr>
        <p:txBody>
          <a:bodyPr wrap="square" rtlCol="0">
            <a:spAutoFit/>
          </a:bodyPr>
          <a:lstStyle/>
          <a:p>
            <a:r>
              <a:rPr lang="en-US" sz="1400" dirty="0"/>
              <a:t>NLST Research Team, NEJM 2011; Bach, Jama 2012; Pinsky, Cancer, 2014.</a:t>
            </a:r>
          </a:p>
        </p:txBody>
      </p:sp>
      <p:sp>
        <p:nvSpPr>
          <p:cNvPr id="10" name="Content Placeholder 2"/>
          <p:cNvSpPr txBox="1">
            <a:spLocks/>
          </p:cNvSpPr>
          <p:nvPr/>
        </p:nvSpPr>
        <p:spPr>
          <a:xfrm>
            <a:off x="648119" y="1409951"/>
            <a:ext cx="8229600" cy="4525963"/>
          </a:xfrm>
          <a:prstGeom prst="rect">
            <a:avLst/>
          </a:prstGeom>
        </p:spPr>
        <p:txBody>
          <a:bodyPr/>
          <a:lstStyle>
            <a:lvl1pPr marL="342900" indent="-342900" algn="l" defTabSz="457200" rtl="0" eaLnBrk="1" latinLnBrk="0" hangingPunct="1">
              <a:spcBef>
                <a:spcPct val="20000"/>
              </a:spcBef>
              <a:buFont typeface="Arial"/>
              <a:buChar char="•"/>
              <a:defRPr sz="3200" b="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400" b="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b="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b="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2000" dirty="0"/>
          </a:p>
        </p:txBody>
      </p:sp>
    </p:spTree>
    <p:extLst>
      <p:ext uri="{BB962C8B-B14F-4D97-AF65-F5344CB8AC3E}">
        <p14:creationId xmlns:p14="http://schemas.microsoft.com/office/powerpoint/2010/main" val="1910909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778548"/>
            <a:ext cx="8229600" cy="461665"/>
          </a:xfrm>
          <a:prstGeom prst="rect">
            <a:avLst/>
          </a:prstGeom>
        </p:spPr>
        <p:txBody>
          <a:bodyPr wrap="square">
            <a:spAutoFit/>
          </a:bodyPr>
          <a:lstStyle/>
          <a:p>
            <a:pPr marL="457200" indent="-457200" defTabSz="457200">
              <a:buFont typeface="+mj-lt"/>
              <a:buAutoNum type="arabicPeriod"/>
            </a:pPr>
            <a:endParaRPr lang="en-US" sz="2400" dirty="0">
              <a:solidFill>
                <a:prstClr val="black"/>
              </a:solidFill>
            </a:endParaRPr>
          </a:p>
        </p:txBody>
      </p:sp>
      <p:sp>
        <p:nvSpPr>
          <p:cNvPr id="5" name="Content Placeholder 2"/>
          <p:cNvSpPr txBox="1">
            <a:spLocks/>
          </p:cNvSpPr>
          <p:nvPr/>
        </p:nvSpPr>
        <p:spPr>
          <a:xfrm>
            <a:off x="684565" y="1347278"/>
            <a:ext cx="5801688" cy="740921"/>
          </a:xfrm>
          <a:prstGeom prst="rect">
            <a:avLst/>
          </a:prstGeom>
        </p:spPr>
        <p:txBody>
          <a:bodyPr/>
          <a:lstStyle>
            <a:lvl1pPr marL="342900" indent="-342900" algn="l" defTabSz="457200" rtl="0" eaLnBrk="1" latinLnBrk="0" hangingPunct="1">
              <a:spcBef>
                <a:spcPct val="20000"/>
              </a:spcBef>
              <a:buFont typeface="Arial"/>
              <a:buChar char="•"/>
              <a:defRPr sz="3200" b="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400" b="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b="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b="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2400" b="1" i="1" dirty="0">
                <a:solidFill>
                  <a:srgbClr val="C00000"/>
                </a:solidFill>
                <a:latin typeface="Calibri"/>
              </a:rPr>
              <a:t>Direct-to-consumer marketing campaigns</a:t>
            </a:r>
          </a:p>
        </p:txBody>
      </p:sp>
      <p:pic>
        <p:nvPicPr>
          <p:cNvPr id="6" name="Picture 2" descr="Image of a Quote&#10;&#10;CT scans for smokers offered for $99 in hopes of catching lung cancer early" title="Image of a quote for Direct-to-consumer markei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85409" y="1932248"/>
            <a:ext cx="4729089" cy="864273"/>
          </a:xfrm>
          <a:prstGeom prst="rect">
            <a:avLst/>
          </a:prstGeom>
          <a:solidFill>
            <a:schemeClr val="tx2">
              <a:lumMod val="20000"/>
              <a:lumOff val="80000"/>
            </a:schemeClr>
          </a:solidFill>
          <a:ln w="9525">
            <a:solidFill>
              <a:schemeClr val="tx1"/>
            </a:solidFill>
            <a:miter lim="800000"/>
            <a:headEnd/>
            <a:tailEnd/>
          </a:ln>
          <a:effectLst>
            <a:outerShdw dist="35921" dir="2700000" algn="ctr" rotWithShape="0">
              <a:schemeClr val="bg2"/>
            </a:outerShdw>
          </a:effectLst>
          <a:scene3d>
            <a:camera prst="orthographicFront"/>
            <a:lightRig rig="threePt" dir="t">
              <a:rot lat="0" lon="0" rev="2700000"/>
            </a:lightRig>
          </a:scene3d>
          <a:sp3d>
            <a:bevelT w="63500" h="50800" prst="relaxedInset"/>
          </a:sp3d>
          <a:extLst/>
        </p:spPr>
      </p:pic>
      <p:pic>
        <p:nvPicPr>
          <p:cNvPr id="7" name="Picture 5" descr="Image of a quote&#10;&#10;A $99 lung scan could save  your life. Find out if you're a good candidate." title="Image of a quote for Direct-to-consumer markei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91278" y="2720431"/>
            <a:ext cx="4393132" cy="914399"/>
          </a:xfrm>
          <a:prstGeom prst="rect">
            <a:avLst/>
          </a:prstGeom>
          <a:solidFill>
            <a:schemeClr val="tx2">
              <a:lumMod val="20000"/>
              <a:lumOff val="80000"/>
            </a:schemeClr>
          </a:solidFill>
          <a:ln w="9525">
            <a:solidFill>
              <a:schemeClr val="tx1"/>
            </a:solidFill>
            <a:miter lim="800000"/>
            <a:headEnd/>
            <a:tailEnd/>
          </a:ln>
          <a:effectLst>
            <a:outerShdw dist="35921" dir="2700000" algn="ctr" rotWithShape="0">
              <a:schemeClr val="bg2"/>
            </a:outerShdw>
          </a:effectLst>
          <a:scene3d>
            <a:camera prst="orthographicFront"/>
            <a:lightRig rig="threePt" dir="t">
              <a:rot lat="0" lon="0" rev="2700000"/>
            </a:lightRig>
          </a:scene3d>
          <a:sp3d>
            <a:bevelT w="63500" h="50800" prst="relaxedInset"/>
          </a:sp3d>
          <a:extLst/>
        </p:spPr>
      </p:pic>
      <p:sp>
        <p:nvSpPr>
          <p:cNvPr id="8" name="Content Placeholder 2"/>
          <p:cNvSpPr txBox="1">
            <a:spLocks/>
          </p:cNvSpPr>
          <p:nvPr/>
        </p:nvSpPr>
        <p:spPr bwMode="auto">
          <a:xfrm>
            <a:off x="1876926" y="3815488"/>
            <a:ext cx="5125453" cy="15145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b="1" kern="1200">
                <a:solidFill>
                  <a:schemeClr val="bg1"/>
                </a:solidFill>
                <a:effectLst>
                  <a:outerShdw blurRad="38100" dist="38100" dir="2700000" algn="tl">
                    <a:srgbClr val="000000">
                      <a:alpha val="43137"/>
                    </a:srgbClr>
                  </a:outerShdw>
                </a:effectLst>
                <a:latin typeface="Arial"/>
                <a:ea typeface="ＭＳ Ｐゴシック" pitchFamily="-111" charset="-128"/>
                <a:cs typeface="Arial"/>
              </a:defRPr>
            </a:lvl1pPr>
            <a:lvl2pPr marL="742950" indent="-285750" algn="l" rtl="0" eaLnBrk="0" fontAlgn="base" hangingPunct="0">
              <a:spcBef>
                <a:spcPct val="20000"/>
              </a:spcBef>
              <a:spcAft>
                <a:spcPct val="0"/>
              </a:spcAft>
              <a:buFont typeface="Arial" charset="0"/>
              <a:buChar char="–"/>
              <a:defRPr sz="2800" b="1" kern="1200">
                <a:solidFill>
                  <a:schemeClr val="bg1"/>
                </a:solidFill>
                <a:effectLst>
                  <a:outerShdw blurRad="38100" dist="38100" dir="2700000" algn="tl">
                    <a:srgbClr val="000000">
                      <a:alpha val="43137"/>
                    </a:srgbClr>
                  </a:outerShdw>
                </a:effectLst>
                <a:latin typeface="Arial"/>
                <a:ea typeface="ＭＳ Ｐゴシック" pitchFamily="-111" charset="-128"/>
                <a:cs typeface="Arial"/>
              </a:defRPr>
            </a:lvl2pPr>
            <a:lvl3pPr marL="1143000" indent="-228600" algn="l" rtl="0" eaLnBrk="0" fontAlgn="base" hangingPunct="0">
              <a:spcBef>
                <a:spcPct val="20000"/>
              </a:spcBef>
              <a:spcAft>
                <a:spcPct val="0"/>
              </a:spcAft>
              <a:buFont typeface="Arial" charset="0"/>
              <a:buChar char="•"/>
              <a:defRPr sz="2400" b="1" kern="1200">
                <a:solidFill>
                  <a:schemeClr val="bg1"/>
                </a:solidFill>
                <a:effectLst>
                  <a:outerShdw blurRad="38100" dist="38100" dir="2700000" algn="tl">
                    <a:srgbClr val="000000">
                      <a:alpha val="43137"/>
                    </a:srgbClr>
                  </a:outerShdw>
                </a:effectLst>
                <a:latin typeface="Arial"/>
                <a:ea typeface="ＭＳ Ｐゴシック" pitchFamily="-111" charset="-128"/>
                <a:cs typeface="Arial"/>
              </a:defRPr>
            </a:lvl3pPr>
            <a:lvl4pPr marL="1600200" indent="-228600" algn="l" rtl="0" eaLnBrk="0" fontAlgn="base" hangingPunct="0">
              <a:spcBef>
                <a:spcPct val="20000"/>
              </a:spcBef>
              <a:spcAft>
                <a:spcPct val="0"/>
              </a:spcAft>
              <a:buFont typeface="Arial" charset="0"/>
              <a:buChar char="–"/>
              <a:defRPr sz="2000" b="1" kern="1200">
                <a:solidFill>
                  <a:schemeClr val="bg1"/>
                </a:solidFill>
                <a:effectLst>
                  <a:outerShdw blurRad="38100" dist="38100" dir="2700000" algn="tl">
                    <a:srgbClr val="000000">
                      <a:alpha val="43137"/>
                    </a:srgbClr>
                  </a:outerShdw>
                </a:effectLst>
                <a:latin typeface="Arial"/>
                <a:ea typeface="ＭＳ Ｐゴシック" pitchFamily="-111" charset="-128"/>
                <a:cs typeface="Arial"/>
              </a:defRPr>
            </a:lvl4pPr>
            <a:lvl5pPr marL="2057400" indent="-228600" algn="l" rtl="0" eaLnBrk="0" fontAlgn="base" hangingPunct="0">
              <a:spcBef>
                <a:spcPct val="20000"/>
              </a:spcBef>
              <a:spcAft>
                <a:spcPct val="0"/>
              </a:spcAft>
              <a:buFont typeface="Arial" charset="0"/>
              <a:buChar char="»"/>
              <a:defRPr sz="2000" b="1" kern="1200">
                <a:solidFill>
                  <a:schemeClr val="bg1"/>
                </a:solidFill>
                <a:effectLst>
                  <a:outerShdw blurRad="38100" dist="38100" dir="2700000" algn="tl">
                    <a:srgbClr val="000000">
                      <a:alpha val="43137"/>
                    </a:srgbClr>
                  </a:outerShdw>
                </a:effectLst>
                <a:latin typeface="Arial"/>
                <a:ea typeface="ＭＳ Ｐゴシック" pitchFamily="-111" charset="-128"/>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a:buFont typeface="Arial" charset="0"/>
              <a:buNone/>
            </a:pPr>
            <a:r>
              <a:rPr lang="en-US" sz="2800" dirty="0">
                <a:solidFill>
                  <a:prstClr val="black"/>
                </a:solidFill>
                <a:effectLst/>
                <a:latin typeface="Calibri"/>
              </a:rPr>
              <a:t>New Clinical Guidelines</a:t>
            </a:r>
          </a:p>
          <a:p>
            <a:pPr marL="0" indent="0" algn="ctr" defTabSz="457200">
              <a:buFont typeface="Arial" charset="0"/>
              <a:buNone/>
            </a:pPr>
            <a:r>
              <a:rPr lang="en-US" sz="1800" b="0" dirty="0">
                <a:solidFill>
                  <a:prstClr val="black"/>
                </a:solidFill>
                <a:effectLst/>
              </a:rPr>
              <a:t>ACS, ASCO, ACCP, NCCN (2012, 2013)</a:t>
            </a:r>
          </a:p>
          <a:p>
            <a:pPr marL="0" indent="0" algn="ctr" defTabSz="457200">
              <a:buFont typeface="Arial" charset="0"/>
              <a:buNone/>
            </a:pPr>
            <a:r>
              <a:rPr lang="en-US" sz="1800" b="0" dirty="0">
                <a:solidFill>
                  <a:prstClr val="black"/>
                </a:solidFill>
                <a:effectLst/>
              </a:rPr>
              <a:t>All emphasize the importance of an informed/shared decision making process!</a:t>
            </a:r>
          </a:p>
        </p:txBody>
      </p:sp>
      <p:sp>
        <p:nvSpPr>
          <p:cNvPr id="10" name="TextBox 9"/>
          <p:cNvSpPr txBox="1"/>
          <p:nvPr/>
        </p:nvSpPr>
        <p:spPr>
          <a:xfrm>
            <a:off x="1973178" y="5470510"/>
            <a:ext cx="5197642" cy="1077218"/>
          </a:xfrm>
          <a:prstGeom prst="rect">
            <a:avLst/>
          </a:prstGeom>
          <a:noFill/>
        </p:spPr>
        <p:txBody>
          <a:bodyPr wrap="square" rtlCol="0">
            <a:spAutoFit/>
          </a:bodyPr>
          <a:lstStyle/>
          <a:p>
            <a:pPr algn="ctr" defTabSz="457200"/>
            <a:r>
              <a:rPr lang="en-US" sz="3200" dirty="0">
                <a:solidFill>
                  <a:srgbClr val="00B050"/>
                </a:solidFill>
                <a:effectLst>
                  <a:outerShdw blurRad="38100" dist="38100" dir="2700000" algn="tl">
                    <a:srgbClr val="000000">
                      <a:alpha val="43137"/>
                    </a:srgbClr>
                  </a:outerShdw>
                </a:effectLst>
              </a:rPr>
              <a:t>Smoking cessation/abstinence is essential!</a:t>
            </a:r>
          </a:p>
        </p:txBody>
      </p:sp>
      <p:sp>
        <p:nvSpPr>
          <p:cNvPr id="2" name="Title 1"/>
          <p:cNvSpPr>
            <a:spLocks noGrp="1"/>
          </p:cNvSpPr>
          <p:nvPr>
            <p:ph type="title"/>
          </p:nvPr>
        </p:nvSpPr>
        <p:spPr>
          <a:xfrm>
            <a:off x="439080" y="1"/>
            <a:ext cx="7886700" cy="1093938"/>
          </a:xfrm>
        </p:spPr>
        <p:txBody>
          <a:bodyPr>
            <a:normAutofit/>
          </a:bodyPr>
          <a:lstStyle/>
          <a:p>
            <a:r>
              <a:rPr lang="en-US" sz="3200" dirty="0"/>
              <a:t>Response from the health care community</a:t>
            </a:r>
          </a:p>
        </p:txBody>
      </p:sp>
      <p:sp>
        <p:nvSpPr>
          <p:cNvPr id="9" name="Slide Number Placeholder 8"/>
          <p:cNvSpPr>
            <a:spLocks noGrp="1"/>
          </p:cNvSpPr>
          <p:nvPr>
            <p:ph type="sldNum" sz="quarter" idx="12"/>
          </p:nvPr>
        </p:nvSpPr>
        <p:spPr/>
        <p:txBody>
          <a:bodyPr/>
          <a:lstStyle/>
          <a:p>
            <a:fld id="{A7BCC155-7BF7-4E71-A9BD-6BF3FC834F5E}" type="slidenum">
              <a:rPr lang="en-US" smtClean="0"/>
              <a:pPr/>
              <a:t>13</a:t>
            </a:fld>
            <a:endParaRPr lang="en-US" dirty="0"/>
          </a:p>
        </p:txBody>
      </p:sp>
    </p:spTree>
    <p:extLst>
      <p:ext uri="{BB962C8B-B14F-4D97-AF65-F5344CB8AC3E}">
        <p14:creationId xmlns:p14="http://schemas.microsoft.com/office/powerpoint/2010/main" val="2855492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Lung cancer screening recommendations</a:t>
            </a:r>
          </a:p>
        </p:txBody>
      </p:sp>
      <p:sp>
        <p:nvSpPr>
          <p:cNvPr id="10" name="Content Placeholder 9"/>
          <p:cNvSpPr>
            <a:spLocks noGrp="1"/>
          </p:cNvSpPr>
          <p:nvPr>
            <p:ph idx="1"/>
          </p:nvPr>
        </p:nvSpPr>
        <p:spPr>
          <a:xfrm>
            <a:off x="628650" y="3329543"/>
            <a:ext cx="7886700" cy="2847420"/>
          </a:xfrm>
        </p:spPr>
        <p:txBody>
          <a:bodyPr>
            <a:normAutofit/>
          </a:bodyPr>
          <a:lstStyle/>
          <a:p>
            <a:pPr marL="285750" indent="-285750">
              <a:buFont typeface="Arial" panose="020B0604020202020204" pitchFamily="34" charset="0"/>
              <a:buChar char="•"/>
            </a:pPr>
            <a:r>
              <a:rPr lang="en-US" sz="2400" dirty="0"/>
              <a:t>Update of 2004 recommendation</a:t>
            </a:r>
          </a:p>
          <a:p>
            <a:pPr marL="285750" indent="-285750">
              <a:buFont typeface="Arial" panose="020B0604020202020204" pitchFamily="34" charset="0"/>
              <a:buChar char="•"/>
            </a:pPr>
            <a:r>
              <a:rPr lang="en-US" sz="2400" dirty="0"/>
              <a:t>Triggered largely by publication of NLST</a:t>
            </a:r>
          </a:p>
          <a:p>
            <a:pPr marL="285750" indent="-285750">
              <a:buFont typeface="Arial" panose="020B0604020202020204" pitchFamily="34" charset="0"/>
              <a:buChar char="•"/>
            </a:pPr>
            <a:r>
              <a:rPr lang="en-US" sz="2400" dirty="0"/>
              <a:t>Used comparative modeling to determine optimal screening strategy</a:t>
            </a:r>
          </a:p>
          <a:p>
            <a:pPr marL="742950" lvl="1" indent="-285750">
              <a:buFont typeface="Calibri" panose="020F0502020204030204" pitchFamily="34" charset="0"/>
              <a:buChar char="—"/>
            </a:pPr>
            <a:r>
              <a:rPr lang="en-US" dirty="0"/>
              <a:t>Most efficient strategy: interval, age at initiation/stopping, pack-year threshold, years since quit</a:t>
            </a:r>
          </a:p>
          <a:p>
            <a:endParaRPr lang="en-US" dirty="0"/>
          </a:p>
        </p:txBody>
      </p:sp>
      <p:sp>
        <p:nvSpPr>
          <p:cNvPr id="3" name="Slide Number Placeholder 2"/>
          <p:cNvSpPr>
            <a:spLocks noGrp="1"/>
          </p:cNvSpPr>
          <p:nvPr>
            <p:ph type="sldNum" sz="quarter" idx="12"/>
          </p:nvPr>
        </p:nvSpPr>
        <p:spPr/>
        <p:txBody>
          <a:bodyPr/>
          <a:lstStyle/>
          <a:p>
            <a:fld id="{A7BCC155-7BF7-4E71-A9BD-6BF3FC834F5E}" type="slidenum">
              <a:rPr lang="en-US" smtClean="0"/>
              <a:pPr/>
              <a:t>14</a:t>
            </a:fld>
            <a:endParaRPr lang="en-US" dirty="0"/>
          </a:p>
        </p:txBody>
      </p:sp>
      <p:pic>
        <p:nvPicPr>
          <p:cNvPr id="5" name="Picture 2" descr="Image of a Clinical Guideline Article" title="Image of a Clinical Guideline Articl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89251" y="1548595"/>
            <a:ext cx="6851778" cy="150394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326570" y="6220637"/>
            <a:ext cx="8360229" cy="338554"/>
          </a:xfrm>
          <a:prstGeom prst="rect">
            <a:avLst/>
          </a:prstGeom>
          <a:noFill/>
        </p:spPr>
        <p:txBody>
          <a:bodyPr wrap="square" rtlCol="0">
            <a:spAutoFit/>
          </a:bodyPr>
          <a:lstStyle/>
          <a:p>
            <a:r>
              <a:rPr lang="en-US" sz="1600" dirty="0"/>
              <a:t>Moyer, Ann Intern Med 2014; de Koning, Ann Intern Med 2014.</a:t>
            </a:r>
          </a:p>
        </p:txBody>
      </p:sp>
      <p:sp>
        <p:nvSpPr>
          <p:cNvPr id="8" name="TextBox 7"/>
          <p:cNvSpPr txBox="1"/>
          <p:nvPr/>
        </p:nvSpPr>
        <p:spPr>
          <a:xfrm>
            <a:off x="7141029" y="1977404"/>
            <a:ext cx="1545771" cy="923330"/>
          </a:xfrm>
          <a:prstGeom prst="rect">
            <a:avLst/>
          </a:prstGeom>
          <a:noFill/>
        </p:spPr>
        <p:txBody>
          <a:bodyPr wrap="square" rtlCol="0">
            <a:spAutoFit/>
          </a:bodyPr>
          <a:lstStyle/>
          <a:p>
            <a:pPr algn="ctr"/>
            <a:r>
              <a:rPr lang="en-US" b="1" dirty="0">
                <a:solidFill>
                  <a:srgbClr val="C00000"/>
                </a:solidFill>
              </a:rPr>
              <a:t>Released December 2013</a:t>
            </a:r>
          </a:p>
        </p:txBody>
      </p:sp>
    </p:spTree>
    <p:extLst>
      <p:ext uri="{BB962C8B-B14F-4D97-AF65-F5344CB8AC3E}">
        <p14:creationId xmlns:p14="http://schemas.microsoft.com/office/powerpoint/2010/main" val="2645337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USPSTF Recommendation:</a:t>
            </a:r>
            <a:br>
              <a:rPr lang="en-US" sz="3200" dirty="0"/>
            </a:br>
            <a:r>
              <a:rPr lang="en-US" sz="3200" dirty="0"/>
              <a:t>Lung Cancer Screening – December 2013</a:t>
            </a:r>
          </a:p>
        </p:txBody>
      </p:sp>
      <p:sp>
        <p:nvSpPr>
          <p:cNvPr id="5" name="Content Placeholder 4"/>
          <p:cNvSpPr txBox="1">
            <a:spLocks noGrp="1"/>
          </p:cNvSpPr>
          <p:nvPr>
            <p:ph idx="1"/>
          </p:nvPr>
        </p:nvSpPr>
        <p:spPr>
          <a:xfrm>
            <a:off x="628650" y="1566545"/>
            <a:ext cx="7886700" cy="4351338"/>
          </a:xfrm>
          <a:prstGeom prst="rect">
            <a:avLst/>
          </a:prstGeom>
          <a:noFill/>
          <a:ln>
            <a:solidFill>
              <a:schemeClr val="bg1"/>
            </a:solidFill>
          </a:ln>
          <a:effectLst/>
        </p:spPr>
        <p:txBody>
          <a:bodyPr wrap="square" rtlCol="0">
            <a:spAutoFit/>
          </a:bodyPr>
          <a:lstStyle/>
          <a:p>
            <a:pPr marL="349250" indent="-349250"/>
            <a:r>
              <a:rPr lang="en-US" sz="2800" dirty="0"/>
              <a:t>The USPSTF recommends annual screening for lung cancer with low-dose computed tomography (LDCT) in adults aged </a:t>
            </a:r>
            <a:r>
              <a:rPr lang="en-US" sz="2800" b="1" dirty="0"/>
              <a:t>55 to 80 years </a:t>
            </a:r>
            <a:r>
              <a:rPr lang="en-US" sz="2800" dirty="0"/>
              <a:t>who have a </a:t>
            </a:r>
            <a:br>
              <a:rPr lang="en-US" sz="2800" dirty="0"/>
            </a:br>
            <a:r>
              <a:rPr lang="en-US" sz="2800" b="1" dirty="0"/>
              <a:t>30 pack-year smoking history</a:t>
            </a:r>
            <a:r>
              <a:rPr lang="en-US" sz="2800" dirty="0"/>
              <a:t> and </a:t>
            </a:r>
            <a:r>
              <a:rPr lang="en-US" sz="2800" b="1" dirty="0"/>
              <a:t>currently smoke or have quit within the past 15 years</a:t>
            </a:r>
            <a:r>
              <a:rPr lang="en-US" sz="2800" dirty="0"/>
              <a:t>. </a:t>
            </a:r>
          </a:p>
          <a:p>
            <a:endParaRPr lang="en-US" sz="1000" dirty="0"/>
          </a:p>
          <a:p>
            <a:pPr marL="349250" indent="-349250"/>
            <a:r>
              <a:rPr lang="en-US" sz="2800" dirty="0"/>
              <a:t>Screening should be discontinued once a person has not smoked for 15 years or develops a health problem that substantially limits life expectancy or the ability or willingness to have curative lung surgery. </a:t>
            </a:r>
            <a:endParaRPr lang="en-US" sz="2800" i="1" dirty="0">
              <a:solidFill>
                <a:schemeClr val="tx2"/>
              </a:solidFill>
            </a:endParaRPr>
          </a:p>
        </p:txBody>
      </p:sp>
      <p:sp>
        <p:nvSpPr>
          <p:cNvPr id="6" name="TextBox 5"/>
          <p:cNvSpPr txBox="1"/>
          <p:nvPr/>
        </p:nvSpPr>
        <p:spPr>
          <a:xfrm>
            <a:off x="469232" y="6268453"/>
            <a:ext cx="7002379" cy="369332"/>
          </a:xfrm>
          <a:prstGeom prst="rect">
            <a:avLst/>
          </a:prstGeom>
          <a:noFill/>
        </p:spPr>
        <p:txBody>
          <a:bodyPr wrap="square" rtlCol="0">
            <a:spAutoFit/>
          </a:bodyPr>
          <a:lstStyle/>
          <a:p>
            <a:r>
              <a:rPr lang="en-US" dirty="0"/>
              <a:t>http://www.uspreventiveservicestaskforce.org/</a:t>
            </a:r>
          </a:p>
        </p:txBody>
      </p:sp>
      <p:sp>
        <p:nvSpPr>
          <p:cNvPr id="3" name="Slide Number Placeholder 2"/>
          <p:cNvSpPr>
            <a:spLocks noGrp="1"/>
          </p:cNvSpPr>
          <p:nvPr>
            <p:ph type="sldNum" sz="quarter" idx="12"/>
          </p:nvPr>
        </p:nvSpPr>
        <p:spPr/>
        <p:txBody>
          <a:bodyPr/>
          <a:lstStyle/>
          <a:p>
            <a:fld id="{A7BCC155-7BF7-4E71-A9BD-6BF3FC834F5E}" type="slidenum">
              <a:rPr lang="en-US" smtClean="0"/>
              <a:pPr/>
              <a:t>15</a:t>
            </a:fld>
            <a:endParaRPr lang="en-US" dirty="0"/>
          </a:p>
        </p:txBody>
      </p:sp>
    </p:spTree>
    <p:extLst>
      <p:ext uri="{BB962C8B-B14F-4D97-AF65-F5344CB8AC3E}">
        <p14:creationId xmlns:p14="http://schemas.microsoft.com/office/powerpoint/2010/main" val="2770593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USPSTF Recommendation:</a:t>
            </a:r>
            <a:br>
              <a:rPr lang="en-US" dirty="0"/>
            </a:br>
            <a:r>
              <a:rPr lang="en-US" dirty="0"/>
              <a:t>Lung Cancer Screening – December 2013</a:t>
            </a:r>
          </a:p>
        </p:txBody>
      </p:sp>
      <p:sp>
        <p:nvSpPr>
          <p:cNvPr id="8" name="Content Placeholder 7"/>
          <p:cNvSpPr>
            <a:spLocks noGrp="1"/>
          </p:cNvSpPr>
          <p:nvPr>
            <p:ph idx="1"/>
          </p:nvPr>
        </p:nvSpPr>
        <p:spPr/>
        <p:txBody>
          <a:bodyPr/>
          <a:lstStyle/>
          <a:p>
            <a:r>
              <a:rPr lang="en-US" dirty="0"/>
              <a:t>Other considerations: </a:t>
            </a:r>
            <a:r>
              <a:rPr lang="en-US" b="1" dirty="0"/>
              <a:t>Smoking cessation counseling</a:t>
            </a:r>
          </a:p>
          <a:p>
            <a:endParaRPr lang="en-US" b="1" dirty="0"/>
          </a:p>
          <a:p>
            <a:pPr marL="514350" indent="-514350">
              <a:buFont typeface="+mj-lt"/>
              <a:buAutoNum type="arabicPeriod"/>
            </a:pPr>
            <a:r>
              <a:rPr lang="en-US" dirty="0"/>
              <a:t>Persons referred by a PCP should receive counseling before referral.</a:t>
            </a:r>
          </a:p>
          <a:p>
            <a:pPr marL="514350" indent="-514350">
              <a:buFont typeface="+mj-lt"/>
              <a:buAutoNum type="arabicPeriod"/>
            </a:pPr>
            <a:endParaRPr lang="en-US" sz="1000" dirty="0"/>
          </a:p>
          <a:p>
            <a:pPr marL="514350" indent="-514350">
              <a:buFont typeface="+mj-lt"/>
              <a:buAutoNum type="arabicPeriod"/>
            </a:pPr>
            <a:r>
              <a:rPr lang="en-US" dirty="0"/>
              <a:t>For persons who present for screening without a referral (e.g., “self-refer” to a screening center), incorporating smoking cessation counseling is encouraged.</a:t>
            </a:r>
          </a:p>
          <a:p>
            <a:endParaRPr lang="en-US" dirty="0"/>
          </a:p>
        </p:txBody>
      </p:sp>
      <p:sp>
        <p:nvSpPr>
          <p:cNvPr id="3" name="Slide Number Placeholder 2"/>
          <p:cNvSpPr>
            <a:spLocks noGrp="1"/>
          </p:cNvSpPr>
          <p:nvPr>
            <p:ph type="sldNum" sz="quarter" idx="12"/>
          </p:nvPr>
        </p:nvSpPr>
        <p:spPr/>
        <p:txBody>
          <a:bodyPr/>
          <a:lstStyle/>
          <a:p>
            <a:fld id="{A7BCC155-7BF7-4E71-A9BD-6BF3FC834F5E}" type="slidenum">
              <a:rPr lang="en-US" smtClean="0"/>
              <a:pPr/>
              <a:t>16</a:t>
            </a:fld>
            <a:endParaRPr lang="en-US" dirty="0"/>
          </a:p>
        </p:txBody>
      </p:sp>
      <p:sp>
        <p:nvSpPr>
          <p:cNvPr id="4" name="TextBox 3"/>
          <p:cNvSpPr txBox="1"/>
          <p:nvPr/>
        </p:nvSpPr>
        <p:spPr>
          <a:xfrm>
            <a:off x="388848" y="6286499"/>
            <a:ext cx="8280400" cy="307777"/>
          </a:xfrm>
          <a:prstGeom prst="rect">
            <a:avLst/>
          </a:prstGeom>
          <a:noFill/>
        </p:spPr>
        <p:txBody>
          <a:bodyPr wrap="square" rtlCol="0">
            <a:spAutoFit/>
          </a:bodyPr>
          <a:lstStyle/>
          <a:p>
            <a:r>
              <a:rPr lang="en-US" sz="1400" dirty="0"/>
              <a:t>Moyer, Ann Intern Med 2014.</a:t>
            </a:r>
          </a:p>
        </p:txBody>
      </p:sp>
    </p:spTree>
    <p:extLst>
      <p:ext uri="{BB962C8B-B14F-4D97-AF65-F5344CB8AC3E}">
        <p14:creationId xmlns:p14="http://schemas.microsoft.com/office/powerpoint/2010/main" val="3813279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importance of the USPSTF</a:t>
            </a:r>
          </a:p>
        </p:txBody>
      </p:sp>
      <p:sp>
        <p:nvSpPr>
          <p:cNvPr id="3" name="Content Placeholder 2"/>
          <p:cNvSpPr>
            <a:spLocks noGrp="1"/>
          </p:cNvSpPr>
          <p:nvPr>
            <p:ph idx="1"/>
          </p:nvPr>
        </p:nvSpPr>
        <p:spPr/>
        <p:txBody>
          <a:bodyPr/>
          <a:lstStyle/>
          <a:p>
            <a:pPr marL="349250" indent="-349250"/>
            <a:r>
              <a:rPr lang="en-US" dirty="0"/>
              <a:t>Is a trusted, unbiased developer of evidence-based clinical preventive services recommendations</a:t>
            </a:r>
          </a:p>
          <a:p>
            <a:pPr marL="349250" indent="-349250"/>
            <a:r>
              <a:rPr lang="en-US" dirty="0"/>
              <a:t>Greatly impacts recommendations from professional organizations and (potentially) clinical practice</a:t>
            </a:r>
          </a:p>
          <a:p>
            <a:pPr marL="349250" indent="-349250"/>
            <a:r>
              <a:rPr lang="en-US" dirty="0">
                <a:solidFill>
                  <a:srgbClr val="C00000"/>
                </a:solidFill>
              </a:rPr>
              <a:t>NEW: </a:t>
            </a:r>
            <a:r>
              <a:rPr lang="en-US" dirty="0"/>
              <a:t>ACA mandates first-dollar coverage for all preventive services that receive a </a:t>
            </a:r>
            <a:r>
              <a:rPr lang="en-US" b="1" dirty="0">
                <a:solidFill>
                  <a:schemeClr val="tx2"/>
                </a:solidFill>
              </a:rPr>
              <a:t>Grade A or B recommendation</a:t>
            </a:r>
            <a:r>
              <a:rPr lang="en-US" dirty="0"/>
              <a:t> from the USPSTF.</a:t>
            </a:r>
          </a:p>
          <a:p>
            <a:pPr marL="349250" indent="-349250"/>
            <a:endParaRPr lang="en-US" dirty="0"/>
          </a:p>
        </p:txBody>
      </p:sp>
      <p:sp>
        <p:nvSpPr>
          <p:cNvPr id="4" name="TextBox 3"/>
          <p:cNvSpPr txBox="1"/>
          <p:nvPr/>
        </p:nvSpPr>
        <p:spPr>
          <a:xfrm>
            <a:off x="1792705" y="5567575"/>
            <a:ext cx="5787190" cy="461665"/>
          </a:xfrm>
          <a:prstGeom prst="rect">
            <a:avLst/>
          </a:prstGeom>
          <a:noFill/>
        </p:spPr>
        <p:txBody>
          <a:bodyPr wrap="square" rtlCol="0">
            <a:spAutoFit/>
          </a:bodyPr>
          <a:lstStyle/>
          <a:p>
            <a:pPr algn="ctr"/>
            <a:r>
              <a:rPr lang="en-US" sz="2400" b="1" i="1" dirty="0">
                <a:solidFill>
                  <a:srgbClr val="C00000"/>
                </a:solidFill>
              </a:rPr>
              <a:t>A’s and B’s are now covered without copay!</a:t>
            </a:r>
          </a:p>
        </p:txBody>
      </p:sp>
      <p:sp>
        <p:nvSpPr>
          <p:cNvPr id="5" name="Slide Number Placeholder 4"/>
          <p:cNvSpPr>
            <a:spLocks noGrp="1"/>
          </p:cNvSpPr>
          <p:nvPr>
            <p:ph type="sldNum" sz="quarter" idx="12"/>
          </p:nvPr>
        </p:nvSpPr>
        <p:spPr/>
        <p:txBody>
          <a:bodyPr/>
          <a:lstStyle/>
          <a:p>
            <a:fld id="{A7BCC155-7BF7-4E71-A9BD-6BF3FC834F5E}" type="slidenum">
              <a:rPr lang="en-US" smtClean="0"/>
              <a:pPr/>
              <a:t>17</a:t>
            </a:fld>
            <a:endParaRPr lang="en-US" dirty="0"/>
          </a:p>
        </p:txBody>
      </p:sp>
    </p:spTree>
    <p:extLst>
      <p:ext uri="{BB962C8B-B14F-4D97-AF65-F5344CB8AC3E}">
        <p14:creationId xmlns:p14="http://schemas.microsoft.com/office/powerpoint/2010/main" val="104179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CMS National Coverage Determination – </a:t>
            </a:r>
            <a:br>
              <a:rPr lang="en-US" sz="3200" dirty="0"/>
            </a:br>
            <a:r>
              <a:rPr lang="en-US" sz="3200" dirty="0"/>
              <a:t>February 5, 2015 </a:t>
            </a:r>
          </a:p>
        </p:txBody>
      </p:sp>
      <p:pic>
        <p:nvPicPr>
          <p:cNvPr id="1026" name="Picture 2" descr="Image of a NCA Decision Memo" title="Image of a NCA Decision Memo"/>
          <p:cNvPicPr>
            <a:picLocks noGrp="1" noChangeAspect="1" noChangeArrowheads="1"/>
          </p:cNvPicPr>
          <p:nvPr>
            <p:ph idx="1"/>
          </p:nvPr>
        </p:nvPicPr>
        <p:blipFill>
          <a:blip r:embed="rId2" cstate="print">
            <a:extLst>
              <a:ext uri="{28A0092B-C50C-407E-A947-70E740481C1C}">
                <a14:useLocalDpi xmlns:a14="http://schemas.microsoft.com/office/drawing/2010/main"/>
              </a:ext>
            </a:extLst>
          </a:blip>
          <a:srcRect/>
          <a:stretch>
            <a:fillRect/>
          </a:stretch>
        </p:blipFill>
        <p:spPr bwMode="auto">
          <a:xfrm>
            <a:off x="407437" y="1648220"/>
            <a:ext cx="8478751" cy="296696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609600" y="5024063"/>
            <a:ext cx="8055429" cy="677108"/>
          </a:xfrm>
          <a:prstGeom prst="rect">
            <a:avLst/>
          </a:prstGeom>
          <a:noFill/>
        </p:spPr>
        <p:txBody>
          <a:bodyPr wrap="square" rtlCol="0">
            <a:spAutoFit/>
          </a:bodyPr>
          <a:lstStyle/>
          <a:p>
            <a:pPr marL="342900" indent="-342900">
              <a:buClr>
                <a:schemeClr val="accent6">
                  <a:lumMod val="75000"/>
                </a:schemeClr>
              </a:buClr>
              <a:buFont typeface="Webdings" panose="05030102010509060703" pitchFamily="18" charset="2"/>
              <a:buChar char="4"/>
            </a:pPr>
            <a:r>
              <a:rPr lang="en-US" sz="1900" dirty="0"/>
              <a:t>It’s the first covered service that explicitly requires </a:t>
            </a:r>
            <a:r>
              <a:rPr lang="en-US" sz="1900" dirty="0">
                <a:solidFill>
                  <a:srgbClr val="C00000"/>
                </a:solidFill>
              </a:rPr>
              <a:t>shared decision making.</a:t>
            </a:r>
          </a:p>
          <a:p>
            <a:pPr marL="342900" indent="-342900">
              <a:buClr>
                <a:schemeClr val="accent6">
                  <a:lumMod val="75000"/>
                </a:schemeClr>
              </a:buClr>
              <a:buFont typeface="Webdings" panose="05030102010509060703" pitchFamily="18" charset="2"/>
              <a:buChar char="4"/>
            </a:pPr>
            <a:r>
              <a:rPr lang="en-US" sz="1900" dirty="0"/>
              <a:t>The visit for counseling and shared decision making is reimbursed by CMS.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18</a:t>
            </a:fld>
            <a:endParaRPr lang="en-US" dirty="0"/>
          </a:p>
        </p:txBody>
      </p:sp>
      <p:sp>
        <p:nvSpPr>
          <p:cNvPr id="6" name="TextBox 5"/>
          <p:cNvSpPr txBox="1"/>
          <p:nvPr/>
        </p:nvSpPr>
        <p:spPr>
          <a:xfrm>
            <a:off x="323385" y="6103277"/>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Tree>
    <p:extLst>
      <p:ext uri="{BB962C8B-B14F-4D97-AF65-F5344CB8AC3E}">
        <p14:creationId xmlns:p14="http://schemas.microsoft.com/office/powerpoint/2010/main" val="103514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CMS – Criteria for lung cancer screening: Beneficiary eligibility</a:t>
            </a:r>
          </a:p>
        </p:txBody>
      </p:sp>
      <p:sp>
        <p:nvSpPr>
          <p:cNvPr id="3" name="Content Placeholder 2"/>
          <p:cNvSpPr>
            <a:spLocks noGrp="1"/>
          </p:cNvSpPr>
          <p:nvPr>
            <p:ph idx="1"/>
          </p:nvPr>
        </p:nvSpPr>
        <p:spPr>
          <a:xfrm>
            <a:off x="481262" y="2001097"/>
            <a:ext cx="8214829" cy="3040136"/>
          </a:xfrm>
        </p:spPr>
        <p:txBody>
          <a:bodyPr/>
          <a:lstStyle/>
          <a:p>
            <a:r>
              <a:rPr lang="en-US" dirty="0"/>
              <a:t>Age 55 – </a:t>
            </a:r>
            <a:r>
              <a:rPr lang="en-US" dirty="0">
                <a:solidFill>
                  <a:srgbClr val="C00000"/>
                </a:solidFill>
              </a:rPr>
              <a:t>77</a:t>
            </a:r>
            <a:r>
              <a:rPr lang="en-US" dirty="0"/>
              <a:t> years</a:t>
            </a:r>
          </a:p>
          <a:p>
            <a:r>
              <a:rPr lang="en-US" dirty="0"/>
              <a:t>Asymptomatic (no signs/symptoms of lung cancer)</a:t>
            </a:r>
          </a:p>
          <a:p>
            <a:r>
              <a:rPr lang="en-US" dirty="0"/>
              <a:t>30-plus pack-year smoking history</a:t>
            </a:r>
          </a:p>
          <a:p>
            <a:r>
              <a:rPr lang="en-US" dirty="0"/>
              <a:t>Current smoker or quit within the last 15 years</a:t>
            </a:r>
          </a:p>
        </p:txBody>
      </p:sp>
      <p:sp>
        <p:nvSpPr>
          <p:cNvPr id="6" name="TextBox 5"/>
          <p:cNvSpPr txBox="1"/>
          <p:nvPr/>
        </p:nvSpPr>
        <p:spPr>
          <a:xfrm>
            <a:off x="323385" y="6103277"/>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19</a:t>
            </a:fld>
            <a:endParaRPr lang="en-US" dirty="0"/>
          </a:p>
        </p:txBody>
      </p:sp>
    </p:spTree>
    <p:extLst>
      <p:ext uri="{BB962C8B-B14F-4D97-AF65-F5344CB8AC3E}">
        <p14:creationId xmlns:p14="http://schemas.microsoft.com/office/powerpoint/2010/main" val="1802539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F9A7B3-95C0-4ED5-9B05-DD021E3DD2E5}" type="slidenum">
              <a:rPr lang="en-US" smtClean="0"/>
              <a:pPr/>
              <a:t>2</a:t>
            </a:fld>
            <a:endParaRPr lang="en-US"/>
          </a:p>
        </p:txBody>
      </p:sp>
      <p:sp>
        <p:nvSpPr>
          <p:cNvPr id="5" name="Content Placeholder 4"/>
          <p:cNvSpPr>
            <a:spLocks noGrp="1"/>
          </p:cNvSpPr>
          <p:nvPr>
            <p:ph idx="1"/>
          </p:nvPr>
        </p:nvSpPr>
        <p:spPr/>
        <p:txBody>
          <a:bodyPr>
            <a:normAutofit/>
          </a:bodyPr>
          <a:lstStyle/>
          <a:p>
            <a:r>
              <a:rPr lang="en-US" sz="4000" dirty="0"/>
              <a:t>SHARE Approach Webinar Series</a:t>
            </a:r>
          </a:p>
          <a:p>
            <a:endParaRPr lang="en-US" dirty="0"/>
          </a:p>
          <a:p>
            <a:pPr>
              <a:spcAft>
                <a:spcPts val="1200"/>
              </a:spcAft>
            </a:pPr>
            <a:r>
              <a:rPr lang="en-US" sz="2800" dirty="0">
                <a:solidFill>
                  <a:schemeClr val="tx1"/>
                </a:solidFill>
              </a:rPr>
              <a:t>Webinar 5</a:t>
            </a:r>
            <a:br>
              <a:rPr lang="en-US" sz="2800" dirty="0">
                <a:solidFill>
                  <a:schemeClr val="tx1"/>
                </a:solidFill>
              </a:rPr>
            </a:br>
            <a:r>
              <a:rPr lang="en-US" altLang="en-US" sz="2800" b="0" dirty="0">
                <a:solidFill>
                  <a:schemeClr val="tx1"/>
                </a:solidFill>
                <a:latin typeface="Calibri" panose="020F0502020204030204" pitchFamily="34" charset="0"/>
              </a:rPr>
              <a:t>Shared Decision Making Tools for </a:t>
            </a:r>
            <a:br>
              <a:rPr lang="en-US" altLang="en-US" sz="2800" b="0" dirty="0">
                <a:solidFill>
                  <a:schemeClr val="tx1"/>
                </a:solidFill>
                <a:latin typeface="Calibri" panose="020F0502020204030204" pitchFamily="34" charset="0"/>
              </a:rPr>
            </a:br>
            <a:r>
              <a:rPr lang="en-US" altLang="en-US" sz="2800" b="0" dirty="0">
                <a:solidFill>
                  <a:schemeClr val="tx1"/>
                </a:solidFill>
                <a:latin typeface="Calibri" panose="020F0502020204030204" pitchFamily="34" charset="0"/>
              </a:rPr>
              <a:t>Lung Cancer Screening</a:t>
            </a:r>
          </a:p>
          <a:p>
            <a:r>
              <a:rPr lang="en-US" sz="2800" b="0" dirty="0">
                <a:solidFill>
                  <a:schemeClr val="tx1"/>
                </a:solidFill>
                <a:latin typeface="Calibri" panose="020F0502020204030204" pitchFamily="34" charset="0"/>
              </a:rPr>
              <a:t>Other Webinars available at:</a:t>
            </a:r>
            <a:br>
              <a:rPr lang="en-US" sz="2800" b="0" dirty="0">
                <a:solidFill>
                  <a:schemeClr val="tx1"/>
                </a:solidFill>
                <a:latin typeface="Calibri" panose="020F0502020204030204" pitchFamily="34" charset="0"/>
              </a:rPr>
            </a:br>
            <a:r>
              <a:rPr lang="en-US" sz="2000" b="0" dirty="0">
                <a:solidFill>
                  <a:schemeClr val="tx1"/>
                </a:solidFill>
                <a:hlinkClick r:id="rId2"/>
              </a:rPr>
              <a:t>http://www.ahrq.gov/professionals/education/curriculum-tools/shareddecisionmaking/webinars/index.html</a:t>
            </a:r>
            <a:r>
              <a:rPr lang="en-US" sz="2000" b="0" dirty="0">
                <a:solidFill>
                  <a:schemeClr val="tx1"/>
                </a:solidFill>
              </a:rPr>
              <a:t> </a:t>
            </a:r>
          </a:p>
        </p:txBody>
      </p:sp>
    </p:spTree>
    <p:extLst>
      <p:ext uri="{BB962C8B-B14F-4D97-AF65-F5344CB8AC3E}">
        <p14:creationId xmlns:p14="http://schemas.microsoft.com/office/powerpoint/2010/main" val="2602914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CMS – Criteria for lung cancer screening: Beneficiary eligibility</a:t>
            </a:r>
          </a:p>
        </p:txBody>
      </p:sp>
      <p:sp>
        <p:nvSpPr>
          <p:cNvPr id="3" name="Content Placeholder 2"/>
          <p:cNvSpPr>
            <a:spLocks noGrp="1"/>
          </p:cNvSpPr>
          <p:nvPr>
            <p:ph idx="1"/>
          </p:nvPr>
        </p:nvSpPr>
        <p:spPr>
          <a:xfrm>
            <a:off x="466492" y="1925640"/>
            <a:ext cx="8229600" cy="2995276"/>
          </a:xfrm>
        </p:spPr>
        <p:txBody>
          <a:bodyPr/>
          <a:lstStyle/>
          <a:p>
            <a:r>
              <a:rPr lang="en-US" dirty="0"/>
              <a:t>Written order for LDCT:</a:t>
            </a:r>
          </a:p>
          <a:p>
            <a:pPr lvl="1"/>
            <a:r>
              <a:rPr lang="en-US" b="1" dirty="0">
                <a:solidFill>
                  <a:schemeClr val="tx2"/>
                </a:solidFill>
              </a:rPr>
              <a:t>Initial service: </a:t>
            </a:r>
            <a:r>
              <a:rPr lang="en-US" dirty="0"/>
              <a:t>Beneficiary receives written order </a:t>
            </a:r>
            <a:r>
              <a:rPr lang="en-US" u="sng" dirty="0"/>
              <a:t>during lung cancer screening and shared decision making visit</a:t>
            </a:r>
            <a:r>
              <a:rPr lang="en-US" dirty="0"/>
              <a:t> from physician or qualified non-physician.</a:t>
            </a:r>
          </a:p>
          <a:p>
            <a:pPr lvl="1"/>
            <a:endParaRPr lang="en-US" sz="1400" dirty="0"/>
          </a:p>
          <a:p>
            <a:pPr lvl="1"/>
            <a:r>
              <a:rPr lang="en-US" b="1" dirty="0">
                <a:solidFill>
                  <a:schemeClr val="tx2"/>
                </a:solidFill>
              </a:rPr>
              <a:t>Subsequent service: </a:t>
            </a:r>
            <a:r>
              <a:rPr lang="en-US" dirty="0"/>
              <a:t>Beneficiary receives written order </a:t>
            </a:r>
            <a:r>
              <a:rPr lang="en-US" u="sng" dirty="0"/>
              <a:t>during any appropriate visit</a:t>
            </a:r>
            <a:r>
              <a:rPr lang="en-US" dirty="0"/>
              <a:t> from physician or qualified non-physician.</a:t>
            </a:r>
          </a:p>
        </p:txBody>
      </p:sp>
      <p:sp>
        <p:nvSpPr>
          <p:cNvPr id="6" name="TextBox 5"/>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20</a:t>
            </a:fld>
            <a:endParaRPr lang="en-US" dirty="0"/>
          </a:p>
        </p:txBody>
      </p:sp>
    </p:spTree>
    <p:extLst>
      <p:ext uri="{BB962C8B-B14F-4D97-AF65-F5344CB8AC3E}">
        <p14:creationId xmlns:p14="http://schemas.microsoft.com/office/powerpoint/2010/main" val="2357025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Lung cancer screening counseling </a:t>
            </a:r>
            <a:br>
              <a:rPr lang="en-US" sz="3200" dirty="0"/>
            </a:br>
            <a:r>
              <a:rPr lang="en-US" sz="3200" dirty="0"/>
              <a:t>and shared decision making visit</a:t>
            </a:r>
          </a:p>
        </p:txBody>
      </p:sp>
      <p:sp>
        <p:nvSpPr>
          <p:cNvPr id="3" name="Content Placeholder 2"/>
          <p:cNvSpPr>
            <a:spLocks noGrp="1"/>
          </p:cNvSpPr>
          <p:nvPr>
            <p:ph idx="1"/>
          </p:nvPr>
        </p:nvSpPr>
        <p:spPr>
          <a:xfrm>
            <a:off x="450850" y="1732548"/>
            <a:ext cx="8229600" cy="3263900"/>
          </a:xfrm>
        </p:spPr>
        <p:txBody>
          <a:bodyPr/>
          <a:lstStyle/>
          <a:p>
            <a:pPr marL="514350" indent="-514350">
              <a:buFont typeface="+mj-lt"/>
              <a:buAutoNum type="arabicPeriod"/>
            </a:pPr>
            <a:r>
              <a:rPr lang="en-US" dirty="0"/>
              <a:t>Determination of beneficiary eligibility</a:t>
            </a:r>
          </a:p>
          <a:p>
            <a:pPr lvl="1"/>
            <a:r>
              <a:rPr lang="en-US" dirty="0"/>
              <a:t>Age</a:t>
            </a:r>
          </a:p>
          <a:p>
            <a:pPr lvl="1"/>
            <a:r>
              <a:rPr lang="en-US" dirty="0"/>
              <a:t>Absence of symptoms</a:t>
            </a:r>
          </a:p>
          <a:p>
            <a:pPr lvl="1"/>
            <a:r>
              <a:rPr lang="en-US" dirty="0"/>
              <a:t>“Specific calculation of cigarette smoking pack-years”</a:t>
            </a:r>
          </a:p>
          <a:p>
            <a:pPr lvl="1"/>
            <a:r>
              <a:rPr lang="en-US" dirty="0"/>
              <a:t>Number years since quit</a:t>
            </a:r>
          </a:p>
          <a:p>
            <a:endParaRPr lang="en-US" dirty="0"/>
          </a:p>
        </p:txBody>
      </p:sp>
      <p:sp>
        <p:nvSpPr>
          <p:cNvPr id="5" name="TextBox 4"/>
          <p:cNvSpPr txBox="1"/>
          <p:nvPr/>
        </p:nvSpPr>
        <p:spPr>
          <a:xfrm>
            <a:off x="419100" y="5357167"/>
            <a:ext cx="8293100" cy="461665"/>
          </a:xfrm>
          <a:prstGeom prst="rect">
            <a:avLst/>
          </a:prstGeom>
          <a:noFill/>
        </p:spPr>
        <p:txBody>
          <a:bodyPr wrap="square" rtlCol="0">
            <a:spAutoFit/>
          </a:bodyPr>
          <a:lstStyle/>
          <a:p>
            <a:r>
              <a:rPr lang="en-US" sz="2400" dirty="0">
                <a:solidFill>
                  <a:schemeClr val="tx2"/>
                </a:solidFill>
              </a:rPr>
              <a:t>Documented in medical record</a:t>
            </a:r>
            <a:endParaRPr lang="en-US" dirty="0">
              <a:solidFill>
                <a:schemeClr val="tx2"/>
              </a:solidFill>
            </a:endParaRPr>
          </a:p>
        </p:txBody>
      </p:sp>
      <p:sp>
        <p:nvSpPr>
          <p:cNvPr id="7" name="TextBox 6"/>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21</a:t>
            </a:fld>
            <a:endParaRPr lang="en-US" dirty="0"/>
          </a:p>
        </p:txBody>
      </p:sp>
    </p:spTree>
    <p:extLst>
      <p:ext uri="{BB962C8B-B14F-4D97-AF65-F5344CB8AC3E}">
        <p14:creationId xmlns:p14="http://schemas.microsoft.com/office/powerpoint/2010/main" val="1023569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Lung cancer screening counseling </a:t>
            </a:r>
            <a:br>
              <a:rPr lang="en-US" sz="3200" dirty="0"/>
            </a:br>
            <a:r>
              <a:rPr lang="en-US" sz="3200" dirty="0"/>
              <a:t>and shared decision making visit</a:t>
            </a:r>
          </a:p>
        </p:txBody>
      </p:sp>
      <p:sp>
        <p:nvSpPr>
          <p:cNvPr id="3" name="Content Placeholder 2"/>
          <p:cNvSpPr>
            <a:spLocks noGrp="1"/>
          </p:cNvSpPr>
          <p:nvPr>
            <p:ph idx="1"/>
          </p:nvPr>
        </p:nvSpPr>
        <p:spPr>
          <a:xfrm>
            <a:off x="450850" y="1756611"/>
            <a:ext cx="8229600" cy="3263900"/>
          </a:xfrm>
        </p:spPr>
        <p:txBody>
          <a:bodyPr/>
          <a:lstStyle/>
          <a:p>
            <a:pPr marL="514350" indent="-514350">
              <a:buFont typeface="+mj-lt"/>
              <a:buAutoNum type="arabicPeriod" startAt="2"/>
            </a:pPr>
            <a:r>
              <a:rPr lang="en-US" dirty="0"/>
              <a:t>Shared decision making, including:</a:t>
            </a:r>
          </a:p>
          <a:p>
            <a:pPr lvl="1"/>
            <a:r>
              <a:rPr lang="en-US" dirty="0"/>
              <a:t>Use of 1 or more decision aids, to include…</a:t>
            </a:r>
          </a:p>
          <a:p>
            <a:pPr lvl="2"/>
            <a:r>
              <a:rPr lang="en-US" dirty="0"/>
              <a:t>Benefits, harms, follow-up diagnostic testing, over-diagnosis, false positive rate, total radiation exposure</a:t>
            </a:r>
          </a:p>
          <a:p>
            <a:endParaRPr lang="en-US" dirty="0"/>
          </a:p>
        </p:txBody>
      </p:sp>
      <p:sp>
        <p:nvSpPr>
          <p:cNvPr id="5" name="TextBox 4"/>
          <p:cNvSpPr txBox="1"/>
          <p:nvPr/>
        </p:nvSpPr>
        <p:spPr>
          <a:xfrm>
            <a:off x="419100" y="5357167"/>
            <a:ext cx="8293100" cy="461665"/>
          </a:xfrm>
          <a:prstGeom prst="rect">
            <a:avLst/>
          </a:prstGeom>
          <a:noFill/>
        </p:spPr>
        <p:txBody>
          <a:bodyPr wrap="square" rtlCol="0">
            <a:spAutoFit/>
          </a:bodyPr>
          <a:lstStyle/>
          <a:p>
            <a:r>
              <a:rPr lang="en-US" sz="2400" dirty="0">
                <a:solidFill>
                  <a:schemeClr val="tx2"/>
                </a:solidFill>
              </a:rPr>
              <a:t>Documented in medical record</a:t>
            </a:r>
            <a:endParaRPr lang="en-US" dirty="0">
              <a:solidFill>
                <a:schemeClr val="tx2"/>
              </a:solidFill>
            </a:endParaRPr>
          </a:p>
        </p:txBody>
      </p:sp>
      <p:sp>
        <p:nvSpPr>
          <p:cNvPr id="7" name="TextBox 6"/>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22</a:t>
            </a:fld>
            <a:endParaRPr lang="en-US" dirty="0"/>
          </a:p>
        </p:txBody>
      </p:sp>
    </p:spTree>
    <p:extLst>
      <p:ext uri="{BB962C8B-B14F-4D97-AF65-F5344CB8AC3E}">
        <p14:creationId xmlns:p14="http://schemas.microsoft.com/office/powerpoint/2010/main" val="648389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Lung cancer screening counseling</a:t>
            </a:r>
            <a:br>
              <a:rPr lang="en-US" sz="3200" dirty="0"/>
            </a:br>
            <a:r>
              <a:rPr lang="en-US" sz="3200" dirty="0"/>
              <a:t>and shared decision making visit</a:t>
            </a:r>
          </a:p>
        </p:txBody>
      </p:sp>
      <p:sp>
        <p:nvSpPr>
          <p:cNvPr id="3" name="Content Placeholder 2"/>
          <p:cNvSpPr>
            <a:spLocks noGrp="1"/>
          </p:cNvSpPr>
          <p:nvPr>
            <p:ph idx="1"/>
          </p:nvPr>
        </p:nvSpPr>
        <p:spPr>
          <a:xfrm>
            <a:off x="466492" y="1792707"/>
            <a:ext cx="8229600" cy="3263900"/>
          </a:xfrm>
        </p:spPr>
        <p:txBody>
          <a:bodyPr/>
          <a:lstStyle/>
          <a:p>
            <a:pPr marL="514350" indent="-514350">
              <a:buFont typeface="+mj-lt"/>
              <a:buAutoNum type="arabicPeriod" startAt="3"/>
            </a:pPr>
            <a:r>
              <a:rPr lang="en-US" dirty="0"/>
              <a:t>Counseling on importance of adherence to annual LDCT, impact of comorbidities, and ability or willingness to undergo diagnosis and treatment.</a:t>
            </a:r>
          </a:p>
          <a:p>
            <a:endParaRPr lang="en-US" dirty="0"/>
          </a:p>
        </p:txBody>
      </p:sp>
      <p:sp>
        <p:nvSpPr>
          <p:cNvPr id="5" name="TextBox 4"/>
          <p:cNvSpPr txBox="1"/>
          <p:nvPr/>
        </p:nvSpPr>
        <p:spPr>
          <a:xfrm>
            <a:off x="419100" y="5357167"/>
            <a:ext cx="8293100" cy="461665"/>
          </a:xfrm>
          <a:prstGeom prst="rect">
            <a:avLst/>
          </a:prstGeom>
          <a:noFill/>
        </p:spPr>
        <p:txBody>
          <a:bodyPr wrap="square" rtlCol="0">
            <a:spAutoFit/>
          </a:bodyPr>
          <a:lstStyle/>
          <a:p>
            <a:r>
              <a:rPr lang="en-US" sz="2400" dirty="0">
                <a:solidFill>
                  <a:schemeClr val="tx2"/>
                </a:solidFill>
              </a:rPr>
              <a:t>Documented in medical record</a:t>
            </a:r>
            <a:endParaRPr lang="en-US" dirty="0">
              <a:solidFill>
                <a:schemeClr val="tx2"/>
              </a:solidFill>
            </a:endParaRPr>
          </a:p>
        </p:txBody>
      </p:sp>
      <p:sp>
        <p:nvSpPr>
          <p:cNvPr id="7" name="TextBox 6"/>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23</a:t>
            </a:fld>
            <a:endParaRPr lang="en-US" dirty="0"/>
          </a:p>
        </p:txBody>
      </p:sp>
    </p:spTree>
    <p:extLst>
      <p:ext uri="{BB962C8B-B14F-4D97-AF65-F5344CB8AC3E}">
        <p14:creationId xmlns:p14="http://schemas.microsoft.com/office/powerpoint/2010/main" val="2365335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Lung cancer screening counseling</a:t>
            </a:r>
            <a:br>
              <a:rPr lang="en-US" sz="3200" dirty="0"/>
            </a:br>
            <a:r>
              <a:rPr lang="en-US" sz="3200" dirty="0"/>
              <a:t>and shared decision making visit</a:t>
            </a:r>
          </a:p>
        </p:txBody>
      </p:sp>
      <p:sp>
        <p:nvSpPr>
          <p:cNvPr id="3" name="Content Placeholder 2"/>
          <p:cNvSpPr>
            <a:spLocks noGrp="1"/>
          </p:cNvSpPr>
          <p:nvPr>
            <p:ph idx="1"/>
          </p:nvPr>
        </p:nvSpPr>
        <p:spPr>
          <a:xfrm>
            <a:off x="450850" y="1768643"/>
            <a:ext cx="8229600" cy="3263900"/>
          </a:xfrm>
        </p:spPr>
        <p:txBody>
          <a:bodyPr/>
          <a:lstStyle/>
          <a:p>
            <a:pPr marL="514350" indent="-514350">
              <a:buFont typeface="+mj-lt"/>
              <a:buAutoNum type="arabicPeriod" startAt="4"/>
            </a:pPr>
            <a:r>
              <a:rPr lang="en-US" dirty="0"/>
              <a:t>Counseling on importance of maintaining cigarette abstinence, or furnishing information about tobacco cessation services.</a:t>
            </a:r>
          </a:p>
          <a:p>
            <a:endParaRPr lang="en-US" dirty="0"/>
          </a:p>
        </p:txBody>
      </p:sp>
      <p:sp>
        <p:nvSpPr>
          <p:cNvPr id="5" name="TextBox 4"/>
          <p:cNvSpPr txBox="1"/>
          <p:nvPr/>
        </p:nvSpPr>
        <p:spPr>
          <a:xfrm>
            <a:off x="419100" y="5357167"/>
            <a:ext cx="8293100" cy="461665"/>
          </a:xfrm>
          <a:prstGeom prst="rect">
            <a:avLst/>
          </a:prstGeom>
          <a:noFill/>
        </p:spPr>
        <p:txBody>
          <a:bodyPr wrap="square" rtlCol="0">
            <a:spAutoFit/>
          </a:bodyPr>
          <a:lstStyle/>
          <a:p>
            <a:r>
              <a:rPr lang="en-US" sz="2400" dirty="0">
                <a:solidFill>
                  <a:schemeClr val="tx2"/>
                </a:solidFill>
              </a:rPr>
              <a:t>Documented in medical record</a:t>
            </a:r>
            <a:endParaRPr lang="en-US" dirty="0">
              <a:solidFill>
                <a:schemeClr val="tx2"/>
              </a:solidFill>
            </a:endParaRPr>
          </a:p>
        </p:txBody>
      </p:sp>
      <p:sp>
        <p:nvSpPr>
          <p:cNvPr id="6" name="TextBox 5"/>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24</a:t>
            </a:fld>
            <a:endParaRPr lang="en-US" dirty="0"/>
          </a:p>
        </p:txBody>
      </p:sp>
    </p:spTree>
    <p:extLst>
      <p:ext uri="{BB962C8B-B14F-4D97-AF65-F5344CB8AC3E}">
        <p14:creationId xmlns:p14="http://schemas.microsoft.com/office/powerpoint/2010/main" val="3311079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Lung cancer screening counseling</a:t>
            </a:r>
            <a:br>
              <a:rPr lang="en-US" sz="3200" dirty="0"/>
            </a:br>
            <a:r>
              <a:rPr lang="en-US" sz="3200" dirty="0"/>
              <a:t>and shared decision making visit</a:t>
            </a:r>
          </a:p>
        </p:txBody>
      </p:sp>
      <p:sp>
        <p:nvSpPr>
          <p:cNvPr id="3" name="Content Placeholder 2"/>
          <p:cNvSpPr>
            <a:spLocks noGrp="1"/>
          </p:cNvSpPr>
          <p:nvPr>
            <p:ph idx="1"/>
          </p:nvPr>
        </p:nvSpPr>
        <p:spPr>
          <a:xfrm>
            <a:off x="466492" y="1744580"/>
            <a:ext cx="8229600" cy="3263900"/>
          </a:xfrm>
        </p:spPr>
        <p:txBody>
          <a:bodyPr/>
          <a:lstStyle/>
          <a:p>
            <a:pPr marL="514350" indent="-514350">
              <a:buFont typeface="+mj-lt"/>
              <a:buAutoNum type="arabicPeriod" startAt="5"/>
            </a:pPr>
            <a:r>
              <a:rPr lang="en-US" dirty="0"/>
              <a:t>“If appropriate,” furnishing a written order containing the following:</a:t>
            </a:r>
          </a:p>
          <a:p>
            <a:pPr lvl="1"/>
            <a:r>
              <a:rPr lang="en-US" dirty="0"/>
              <a:t>Date of birth</a:t>
            </a:r>
          </a:p>
          <a:p>
            <a:pPr lvl="1"/>
            <a:r>
              <a:rPr lang="en-US" dirty="0"/>
              <a:t>Actual pack-year history (number)</a:t>
            </a:r>
          </a:p>
          <a:p>
            <a:pPr lvl="1"/>
            <a:r>
              <a:rPr lang="en-US" dirty="0"/>
              <a:t>Current smoking status, number years since quit</a:t>
            </a:r>
          </a:p>
          <a:p>
            <a:pPr lvl="1"/>
            <a:r>
              <a:rPr lang="en-US" dirty="0"/>
              <a:t>Statement beneficiary is asymptomatic</a:t>
            </a:r>
          </a:p>
          <a:p>
            <a:pPr lvl="1"/>
            <a:r>
              <a:rPr lang="en-US" dirty="0"/>
              <a:t>National Provider Identifier (NPI) of ordering practitioner</a:t>
            </a:r>
          </a:p>
        </p:txBody>
      </p:sp>
      <p:sp>
        <p:nvSpPr>
          <p:cNvPr id="5" name="TextBox 4"/>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25</a:t>
            </a:fld>
            <a:endParaRPr lang="en-US" dirty="0"/>
          </a:p>
        </p:txBody>
      </p:sp>
    </p:spTree>
    <p:extLst>
      <p:ext uri="{BB962C8B-B14F-4D97-AF65-F5344CB8AC3E}">
        <p14:creationId xmlns:p14="http://schemas.microsoft.com/office/powerpoint/2010/main" val="15908118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Radiologist eligibility criteria</a:t>
            </a:r>
          </a:p>
        </p:txBody>
      </p:sp>
      <p:sp>
        <p:nvSpPr>
          <p:cNvPr id="3" name="Content Placeholder 2"/>
          <p:cNvSpPr>
            <a:spLocks noGrp="1"/>
          </p:cNvSpPr>
          <p:nvPr>
            <p:ph idx="1"/>
          </p:nvPr>
        </p:nvSpPr>
        <p:spPr>
          <a:xfrm>
            <a:off x="457200" y="1600200"/>
            <a:ext cx="8229600" cy="4406899"/>
          </a:xfrm>
        </p:spPr>
        <p:txBody>
          <a:bodyPr/>
          <a:lstStyle/>
          <a:p>
            <a:r>
              <a:rPr lang="en-US" dirty="0"/>
              <a:t>Certified by American Board of Radiology.</a:t>
            </a:r>
          </a:p>
          <a:p>
            <a:pPr marL="349250" indent="-349250"/>
            <a:r>
              <a:rPr lang="en-US" dirty="0"/>
              <a:t>Documented training in diagnostic radiology and radiation safety.</a:t>
            </a:r>
          </a:p>
          <a:p>
            <a:pPr marL="349250" indent="-349250"/>
            <a:r>
              <a:rPr lang="en-US" dirty="0"/>
              <a:t>Supervision/interpretation of 300+ chest CT acquisitions in past 3 years.</a:t>
            </a:r>
          </a:p>
          <a:p>
            <a:pPr marL="349250" indent="-349250"/>
            <a:r>
              <a:rPr lang="en-US" dirty="0"/>
              <a:t>Participation in CME in accordance with ACR standards. </a:t>
            </a:r>
          </a:p>
        </p:txBody>
      </p:sp>
      <p:sp>
        <p:nvSpPr>
          <p:cNvPr id="6" name="TextBox 5"/>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26</a:t>
            </a:fld>
            <a:endParaRPr lang="en-US" dirty="0"/>
          </a:p>
        </p:txBody>
      </p:sp>
    </p:spTree>
    <p:extLst>
      <p:ext uri="{BB962C8B-B14F-4D97-AF65-F5344CB8AC3E}">
        <p14:creationId xmlns:p14="http://schemas.microsoft.com/office/powerpoint/2010/main" val="2111956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Radiology imaging center criteria</a:t>
            </a:r>
          </a:p>
        </p:txBody>
      </p:sp>
      <p:sp>
        <p:nvSpPr>
          <p:cNvPr id="3" name="Content Placeholder 2"/>
          <p:cNvSpPr>
            <a:spLocks noGrp="1"/>
          </p:cNvSpPr>
          <p:nvPr>
            <p:ph idx="1"/>
          </p:nvPr>
        </p:nvSpPr>
        <p:spPr>
          <a:xfrm>
            <a:off x="457200" y="1600200"/>
            <a:ext cx="8229600" cy="4406899"/>
          </a:xfrm>
        </p:spPr>
        <p:txBody>
          <a:bodyPr/>
          <a:lstStyle/>
          <a:p>
            <a:r>
              <a:rPr lang="en-US" dirty="0"/>
              <a:t>Performs LDCT with volumetric CT dose index.</a:t>
            </a:r>
          </a:p>
          <a:p>
            <a:r>
              <a:rPr lang="en-US" dirty="0"/>
              <a:t>Utilizes standardized nodule identification system.</a:t>
            </a:r>
          </a:p>
          <a:p>
            <a:pPr marL="349250" indent="-349250"/>
            <a:r>
              <a:rPr lang="en-US" dirty="0"/>
              <a:t>Makes available smoking cessation interventions for current smokers.</a:t>
            </a:r>
          </a:p>
          <a:p>
            <a:pPr marL="349250" indent="-349250"/>
            <a:r>
              <a:rPr lang="en-US" dirty="0"/>
              <a:t>Collects/submits data to national registry for each LDCT lung cancer screening performed.</a:t>
            </a:r>
          </a:p>
        </p:txBody>
      </p:sp>
      <p:sp>
        <p:nvSpPr>
          <p:cNvPr id="6" name="TextBox 5"/>
          <p:cNvSpPr txBox="1"/>
          <p:nvPr/>
        </p:nvSpPr>
        <p:spPr>
          <a:xfrm>
            <a:off x="323385" y="6115309"/>
            <a:ext cx="8515815" cy="307777"/>
          </a:xfrm>
          <a:prstGeom prst="rect">
            <a:avLst/>
          </a:prstGeom>
          <a:noFill/>
        </p:spPr>
        <p:txBody>
          <a:bodyPr wrap="square" rtlCol="0">
            <a:spAutoFit/>
          </a:bodyPr>
          <a:lstStyle/>
          <a:p>
            <a:r>
              <a:rPr lang="en-US" sz="1400" dirty="0">
                <a:solidFill>
                  <a:schemeClr val="tx2"/>
                </a:solidFill>
              </a:rPr>
              <a:t>http://www.cms.gov/medicare-coverage-database/details/nca-decision-memo.aspx?NCAId=274</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27</a:t>
            </a:fld>
            <a:endParaRPr lang="en-US" dirty="0"/>
          </a:p>
        </p:txBody>
      </p:sp>
    </p:spTree>
    <p:extLst>
      <p:ext uri="{BB962C8B-B14F-4D97-AF65-F5344CB8AC3E}">
        <p14:creationId xmlns:p14="http://schemas.microsoft.com/office/powerpoint/2010/main" val="1467409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Medicare coverage of screening for lung cancer with low-dose computed tomography (LDCT)</a:t>
            </a:r>
          </a:p>
        </p:txBody>
      </p:sp>
      <p:sp>
        <p:nvSpPr>
          <p:cNvPr id="8" name="Content Placeholder 7"/>
          <p:cNvSpPr>
            <a:spLocks noGrp="1"/>
          </p:cNvSpPr>
          <p:nvPr>
            <p:ph idx="1"/>
          </p:nvPr>
        </p:nvSpPr>
        <p:spPr>
          <a:xfrm>
            <a:off x="628650" y="1175657"/>
            <a:ext cx="7886700" cy="5001306"/>
          </a:xfrm>
        </p:spPr>
        <p:txBody>
          <a:bodyPr>
            <a:normAutofit fontScale="77500" lnSpcReduction="20000"/>
          </a:bodyPr>
          <a:lstStyle/>
          <a:p>
            <a:pPr marL="0" indent="0">
              <a:buNone/>
            </a:pPr>
            <a:r>
              <a:rPr lang="en-US" b="1" dirty="0"/>
              <a:t>Health Care Common Procedure Coding System (HCPCS) Codes</a:t>
            </a:r>
          </a:p>
          <a:p>
            <a:pPr marL="742950" lvl="1" indent="-285750">
              <a:lnSpc>
                <a:spcPct val="120000"/>
              </a:lnSpc>
              <a:buFont typeface="Arial" panose="020B0604020202020204" pitchFamily="34" charset="0"/>
              <a:buChar char="•"/>
            </a:pPr>
            <a:r>
              <a:rPr lang="en-US" sz="2800" b="1" dirty="0">
                <a:solidFill>
                  <a:srgbClr val="C00000"/>
                </a:solidFill>
              </a:rPr>
              <a:t>G0296</a:t>
            </a:r>
            <a:r>
              <a:rPr lang="en-US" sz="2800" dirty="0"/>
              <a:t> – Counseling visit to discuss need for lung cancer screening LDCT (service is for eligibility determination and shared decision making)</a:t>
            </a:r>
          </a:p>
          <a:p>
            <a:pPr marL="742950" lvl="1" indent="-285750">
              <a:lnSpc>
                <a:spcPct val="120000"/>
              </a:lnSpc>
              <a:buFont typeface="Arial" panose="020B0604020202020204" pitchFamily="34" charset="0"/>
              <a:buChar char="•"/>
            </a:pPr>
            <a:r>
              <a:rPr lang="en-US" sz="2800" b="1" dirty="0"/>
              <a:t>G0297</a:t>
            </a:r>
            <a:r>
              <a:rPr lang="en-US" sz="2800" dirty="0"/>
              <a:t> – LDCT for lung cancer screening</a:t>
            </a:r>
          </a:p>
          <a:p>
            <a:pPr marL="520700" lvl="1" indent="0">
              <a:lnSpc>
                <a:spcPct val="120000"/>
              </a:lnSpc>
              <a:buNone/>
            </a:pPr>
            <a:r>
              <a:rPr lang="en-US" dirty="0">
                <a:hlinkClick r:id="rId2"/>
              </a:rPr>
              <a:t>https://www.cms.gov/Outreach-and-Education/Medicare-Learning-Network-MLN/MLNMattersArticles/</a:t>
            </a:r>
            <a:br>
              <a:rPr lang="en-US" dirty="0">
                <a:hlinkClick r:id="rId2"/>
              </a:rPr>
            </a:br>
            <a:r>
              <a:rPr lang="en-US" dirty="0">
                <a:hlinkClick r:id="rId2"/>
              </a:rPr>
              <a:t>Downloads/mm9246.pdf</a:t>
            </a:r>
            <a:r>
              <a:rPr lang="en-US" dirty="0"/>
              <a:t> </a:t>
            </a:r>
          </a:p>
          <a:p>
            <a:pPr marL="0" indent="0">
              <a:buNone/>
            </a:pPr>
            <a:endParaRPr lang="en-US" b="1" dirty="0"/>
          </a:p>
          <a:p>
            <a:pPr marL="0" indent="0">
              <a:buNone/>
            </a:pPr>
            <a:r>
              <a:rPr lang="en-US" b="1" dirty="0"/>
              <a:t>Finding ACR Designated Lung Cancer Screening Centers</a:t>
            </a:r>
          </a:p>
          <a:p>
            <a:pPr marL="63500" indent="0">
              <a:lnSpc>
                <a:spcPct val="120000"/>
              </a:lnSpc>
              <a:buNone/>
            </a:pPr>
            <a:r>
              <a:rPr lang="en-US" dirty="0">
                <a:hlinkClick r:id="rId3"/>
              </a:rPr>
              <a:t>https://www.cms.gov/Medicare/Medicare-General-Information/MedicareApprovedFacilitie/Lung-Cancer-Screening-Registries.html</a:t>
            </a:r>
            <a:r>
              <a:rPr lang="en-US" dirty="0"/>
              <a:t> </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28</a:t>
            </a:fld>
            <a:endParaRPr lang="en-US" dirty="0"/>
          </a:p>
        </p:txBody>
      </p:sp>
    </p:spTree>
    <p:extLst>
      <p:ext uri="{BB962C8B-B14F-4D97-AF65-F5344CB8AC3E}">
        <p14:creationId xmlns:p14="http://schemas.microsoft.com/office/powerpoint/2010/main" val="349699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Screening on a national scale</a:t>
            </a:r>
          </a:p>
        </p:txBody>
      </p:sp>
      <p:sp>
        <p:nvSpPr>
          <p:cNvPr id="3" name="Content Placeholder 2"/>
          <p:cNvSpPr>
            <a:spLocks noGrp="1"/>
          </p:cNvSpPr>
          <p:nvPr>
            <p:ph idx="1"/>
          </p:nvPr>
        </p:nvSpPr>
        <p:spPr/>
        <p:txBody>
          <a:bodyPr/>
          <a:lstStyle/>
          <a:p>
            <a:pPr marL="349250" indent="-349250"/>
            <a:r>
              <a:rPr lang="en-US" dirty="0"/>
              <a:t>New clinical recommendations place primary care clinicians at the forefront of implementing lung cancer screening on a national scale.</a:t>
            </a:r>
          </a:p>
          <a:p>
            <a:pPr marL="349250" indent="-349250"/>
            <a:endParaRPr lang="en-US" dirty="0"/>
          </a:p>
          <a:p>
            <a:pPr marL="349250" indent="-349250"/>
            <a:r>
              <a:rPr lang="en-US" dirty="0">
                <a:solidFill>
                  <a:srgbClr val="C00000"/>
                </a:solidFill>
              </a:rPr>
              <a:t>But are we ready?</a:t>
            </a:r>
          </a:p>
          <a:p>
            <a:pPr marL="349250" indent="-349250"/>
            <a:endParaRPr lang="en-US" dirty="0"/>
          </a:p>
          <a:p>
            <a:pPr marL="349250" indent="-349250"/>
            <a:r>
              <a:rPr lang="en-US" dirty="0"/>
              <a:t>The Eisenberg Center has developed a new implementation toolkit for primary care clinicians.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29</a:t>
            </a:fld>
            <a:endParaRPr lang="en-US" dirty="0"/>
          </a:p>
        </p:txBody>
      </p:sp>
    </p:spTree>
    <p:extLst>
      <p:ext uri="{BB962C8B-B14F-4D97-AF65-F5344CB8AC3E}">
        <p14:creationId xmlns:p14="http://schemas.microsoft.com/office/powerpoint/2010/main" val="2234425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Presenters and moderator</a:t>
            </a:r>
          </a:p>
        </p:txBody>
      </p:sp>
      <p:sp>
        <p:nvSpPr>
          <p:cNvPr id="3" name="Content Placeholder 2"/>
          <p:cNvSpPr>
            <a:spLocks noGrp="1"/>
          </p:cNvSpPr>
          <p:nvPr>
            <p:ph idx="1"/>
          </p:nvPr>
        </p:nvSpPr>
        <p:spPr>
          <a:xfrm>
            <a:off x="628649" y="1428049"/>
            <a:ext cx="8218467" cy="4810613"/>
          </a:xfrm>
        </p:spPr>
        <p:txBody>
          <a:bodyPr>
            <a:normAutofit/>
          </a:bodyPr>
          <a:lstStyle/>
          <a:p>
            <a:pPr marL="0" indent="0">
              <a:buNone/>
            </a:pPr>
            <a:endParaRPr lang="en-US" sz="1600" dirty="0"/>
          </a:p>
          <a:p>
            <a:r>
              <a:rPr lang="en-US" dirty="0"/>
              <a:t>Monique D. Cohen, Ph.D., M.P.H. (Moderator)</a:t>
            </a:r>
          </a:p>
          <a:p>
            <a:pPr lvl="1"/>
            <a:r>
              <a:rPr lang="en-US" dirty="0"/>
              <a:t>Agency for Healthcare Research and Quality</a:t>
            </a:r>
          </a:p>
          <a:p>
            <a:r>
              <a:rPr lang="en-US" dirty="0"/>
              <a:t>Robert J. Volk, Ph.D.</a:t>
            </a:r>
          </a:p>
          <a:p>
            <a:pPr lvl="1"/>
            <a:r>
              <a:rPr lang="en-US" dirty="0"/>
              <a:t>John M. Eisenberg Center for Clinical Decisions and Communications Science, The University of Texas MD Anderson Cancer Center</a:t>
            </a:r>
          </a:p>
          <a:p>
            <a:r>
              <a:rPr lang="en-US" dirty="0"/>
              <a:t>Richard L. Street, Ph.D.</a:t>
            </a:r>
          </a:p>
          <a:p>
            <a:pPr lvl="1"/>
            <a:r>
              <a:rPr lang="en-US" dirty="0"/>
              <a:t>John M. Eisenberg Center for Clinical Decisions and Communications Science, Texas A&amp;M University, and Baylor College of Medicine</a:t>
            </a:r>
          </a:p>
          <a:p>
            <a:pPr lvl="1"/>
            <a:endParaRPr lang="en-US" dirty="0">
              <a:solidFill>
                <a:srgbClr val="000000"/>
              </a:solidFill>
            </a:endParaRPr>
          </a:p>
        </p:txBody>
      </p:sp>
      <p:sp>
        <p:nvSpPr>
          <p:cNvPr id="4" name="Slide Number Placeholder 3"/>
          <p:cNvSpPr>
            <a:spLocks noGrp="1"/>
          </p:cNvSpPr>
          <p:nvPr>
            <p:ph type="sldNum" sz="quarter" idx="12"/>
          </p:nvPr>
        </p:nvSpPr>
        <p:spPr/>
        <p:txBody>
          <a:bodyPr/>
          <a:lstStyle/>
          <a:p>
            <a:fld id="{A7BCC155-7BF7-4E71-A9BD-6BF3FC834F5E}" type="slidenum">
              <a:rPr lang="en-US" smtClean="0"/>
              <a:pPr/>
              <a:t>3</a:t>
            </a:fld>
            <a:endParaRPr lang="en-US" dirty="0"/>
          </a:p>
        </p:txBody>
      </p:sp>
    </p:spTree>
    <p:extLst>
      <p:ext uri="{BB962C8B-B14F-4D97-AF65-F5344CB8AC3E}">
        <p14:creationId xmlns:p14="http://schemas.microsoft.com/office/powerpoint/2010/main" val="27757802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099" y="1"/>
            <a:ext cx="7232130" cy="1004934"/>
          </a:xfrm>
        </p:spPr>
        <p:txBody>
          <a:bodyPr>
            <a:normAutofit/>
          </a:bodyPr>
          <a:lstStyle/>
          <a:p>
            <a:r>
              <a:rPr lang="en-US" sz="3200" dirty="0"/>
              <a:t>Shared decision making is fundamentally a communication activity</a:t>
            </a:r>
          </a:p>
        </p:txBody>
      </p:sp>
      <p:sp>
        <p:nvSpPr>
          <p:cNvPr id="3" name="Content Placeholder 2"/>
          <p:cNvSpPr>
            <a:spLocks noGrp="1"/>
          </p:cNvSpPr>
          <p:nvPr>
            <p:ph idx="1"/>
          </p:nvPr>
        </p:nvSpPr>
        <p:spPr/>
        <p:txBody>
          <a:bodyPr/>
          <a:lstStyle/>
          <a:p>
            <a:pPr marL="339725" indent="-339725"/>
            <a:r>
              <a:rPr lang="en-US" dirty="0"/>
              <a:t>Shared decisions require good communication between clinicians and patients.</a:t>
            </a:r>
          </a:p>
          <a:p>
            <a:pPr marL="339725" indent="-339725"/>
            <a:r>
              <a:rPr lang="en-US" dirty="0"/>
              <a:t>Decision aids provide a structured approach to providing information about options and trade-offs, values related to options and outcomes, and can help foster deliberation.</a:t>
            </a:r>
          </a:p>
          <a:p>
            <a:pPr marL="339725" indent="-339725"/>
            <a:r>
              <a:rPr lang="en-US" dirty="0"/>
              <a:t>But, decision aids are not sufficient to ensure a high-quality shared decision making process.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30</a:t>
            </a:fld>
            <a:endParaRPr lang="en-US" dirty="0"/>
          </a:p>
        </p:txBody>
      </p:sp>
    </p:spTree>
    <p:extLst>
      <p:ext uri="{BB962C8B-B14F-4D97-AF65-F5344CB8AC3E}">
        <p14:creationId xmlns:p14="http://schemas.microsoft.com/office/powerpoint/2010/main" val="1510992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Developing a new toolkit</a:t>
            </a:r>
          </a:p>
        </p:txBody>
      </p:sp>
      <p:sp>
        <p:nvSpPr>
          <p:cNvPr id="3" name="Content Placeholder 2"/>
          <p:cNvSpPr>
            <a:spLocks noGrp="1"/>
          </p:cNvSpPr>
          <p:nvPr>
            <p:ph idx="1"/>
          </p:nvPr>
        </p:nvSpPr>
        <p:spPr>
          <a:xfrm>
            <a:off x="628650" y="1718945"/>
            <a:ext cx="7886700" cy="4351338"/>
          </a:xfrm>
        </p:spPr>
        <p:txBody>
          <a:bodyPr>
            <a:normAutofit/>
          </a:bodyPr>
          <a:lstStyle/>
          <a:p>
            <a:pPr marL="349250" indent="-349250"/>
            <a:r>
              <a:rPr lang="en-US" dirty="0"/>
              <a:t>Provide clinicians with a concise summary of the current clinical evidence and recommendations. </a:t>
            </a:r>
          </a:p>
          <a:p>
            <a:pPr marL="349250" indent="-349250"/>
            <a:r>
              <a:rPr lang="en-US" dirty="0"/>
              <a:t>Provide a way to ensure the patient counseling and shared decision making visit is consistent with CMS beneficiary eligibility criteria.</a:t>
            </a:r>
          </a:p>
          <a:p>
            <a:pPr marL="349250" indent="-349250"/>
            <a:r>
              <a:rPr lang="en-US" dirty="0"/>
              <a:t>A high-quality patient decision aid </a:t>
            </a:r>
            <a:r>
              <a:rPr lang="en-US" u="sng" dirty="0"/>
              <a:t>is needed but not enough</a:t>
            </a:r>
            <a:r>
              <a:rPr lang="en-US" dirty="0"/>
              <a:t>.</a:t>
            </a:r>
          </a:p>
          <a:p>
            <a:pPr marL="349250" indent="-349250"/>
            <a:r>
              <a:rPr lang="en-US" dirty="0"/>
              <a:t>Create decision support tools in multiple formats and for use in multiple ways to support deliberation between patients and clinicians.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31</a:t>
            </a:fld>
            <a:endParaRPr lang="en-US" dirty="0"/>
          </a:p>
        </p:txBody>
      </p:sp>
    </p:spTree>
    <p:extLst>
      <p:ext uri="{BB962C8B-B14F-4D97-AF65-F5344CB8AC3E}">
        <p14:creationId xmlns:p14="http://schemas.microsoft.com/office/powerpoint/2010/main" val="1775715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098" y="1"/>
            <a:ext cx="8945541" cy="1004934"/>
          </a:xfrm>
        </p:spPr>
        <p:txBody>
          <a:bodyPr>
            <a:normAutofit/>
          </a:bodyPr>
          <a:lstStyle/>
          <a:p>
            <a:r>
              <a:rPr lang="en-US" sz="3200" dirty="0"/>
              <a:t>Implementation needs of primary care clinicians</a:t>
            </a:r>
          </a:p>
        </p:txBody>
      </p:sp>
      <p:sp>
        <p:nvSpPr>
          <p:cNvPr id="3" name="Content Placeholder 2"/>
          <p:cNvSpPr>
            <a:spLocks noGrp="1"/>
          </p:cNvSpPr>
          <p:nvPr>
            <p:ph idx="1"/>
          </p:nvPr>
        </p:nvSpPr>
        <p:spPr>
          <a:xfrm>
            <a:off x="628650" y="1642745"/>
            <a:ext cx="7886700" cy="4351338"/>
          </a:xfrm>
        </p:spPr>
        <p:txBody>
          <a:bodyPr>
            <a:normAutofit fontScale="92500" lnSpcReduction="10000"/>
          </a:bodyPr>
          <a:lstStyle/>
          <a:p>
            <a:r>
              <a:rPr lang="en-US" dirty="0"/>
              <a:t>Clarity about the guidelines/recommendations</a:t>
            </a:r>
          </a:p>
          <a:p>
            <a:pPr lvl="1"/>
            <a:r>
              <a:rPr lang="en-US" dirty="0"/>
              <a:t>Eligibility, when to start/stop</a:t>
            </a:r>
          </a:p>
          <a:p>
            <a:r>
              <a:rPr lang="en-US" dirty="0"/>
              <a:t>Clarity about insurance/Medicare coverage</a:t>
            </a:r>
          </a:p>
          <a:p>
            <a:pPr lvl="1"/>
            <a:r>
              <a:rPr lang="en-US" dirty="0"/>
              <a:t>Who pays for what?</a:t>
            </a:r>
          </a:p>
          <a:p>
            <a:r>
              <a:rPr lang="en-US" dirty="0"/>
              <a:t>Finding screening centers for referral</a:t>
            </a:r>
          </a:p>
          <a:p>
            <a:pPr lvl="1"/>
            <a:r>
              <a:rPr lang="en-US" dirty="0"/>
              <a:t>Where to send interested/eligible patients?</a:t>
            </a:r>
          </a:p>
          <a:p>
            <a:r>
              <a:rPr lang="en-US" dirty="0"/>
              <a:t>Patient educational tools/decision aids</a:t>
            </a:r>
          </a:p>
          <a:p>
            <a:r>
              <a:rPr lang="en-US" dirty="0"/>
              <a:t>Integrating screening programs with EHRs</a:t>
            </a:r>
          </a:p>
          <a:p>
            <a:r>
              <a:rPr lang="en-US" dirty="0"/>
              <a:t>Training for clinic staff in implementation</a:t>
            </a:r>
          </a:p>
          <a:p>
            <a:r>
              <a:rPr lang="en-US" dirty="0"/>
              <a:t>Toolkits to help with implementation</a:t>
            </a:r>
          </a:p>
          <a:p>
            <a:endParaRPr lang="en-US" dirty="0"/>
          </a:p>
        </p:txBody>
      </p:sp>
      <p:sp>
        <p:nvSpPr>
          <p:cNvPr id="4" name="TextBox 3"/>
          <p:cNvSpPr txBox="1"/>
          <p:nvPr/>
        </p:nvSpPr>
        <p:spPr>
          <a:xfrm>
            <a:off x="505326" y="6184232"/>
            <a:ext cx="6942221" cy="369332"/>
          </a:xfrm>
          <a:prstGeom prst="rect">
            <a:avLst/>
          </a:prstGeom>
          <a:noFill/>
        </p:spPr>
        <p:txBody>
          <a:bodyPr wrap="square" rtlCol="0">
            <a:spAutoFit/>
          </a:bodyPr>
          <a:lstStyle/>
          <a:p>
            <a:r>
              <a:rPr lang="en-US" dirty="0"/>
              <a:t>Volk et al., Preventive Medicine Reports, 2015.</a:t>
            </a:r>
          </a:p>
        </p:txBody>
      </p:sp>
      <p:sp>
        <p:nvSpPr>
          <p:cNvPr id="5" name="Slide Number Placeholder 4"/>
          <p:cNvSpPr>
            <a:spLocks noGrp="1"/>
          </p:cNvSpPr>
          <p:nvPr>
            <p:ph type="sldNum" sz="quarter" idx="12"/>
          </p:nvPr>
        </p:nvSpPr>
        <p:spPr/>
        <p:txBody>
          <a:bodyPr/>
          <a:lstStyle/>
          <a:p>
            <a:fld id="{A7BCC155-7BF7-4E71-A9BD-6BF3FC834F5E}" type="slidenum">
              <a:rPr lang="en-US" smtClean="0"/>
              <a:pPr/>
              <a:t>32</a:t>
            </a:fld>
            <a:endParaRPr lang="en-US" dirty="0"/>
          </a:p>
        </p:txBody>
      </p:sp>
    </p:spTree>
    <p:extLst>
      <p:ext uri="{BB962C8B-B14F-4D97-AF65-F5344CB8AC3E}">
        <p14:creationId xmlns:p14="http://schemas.microsoft.com/office/powerpoint/2010/main" val="943976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of Lung Cancer Screening Tools Website" title="Image of Lung Cancer Screening Tools Websit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8024" y="2133466"/>
            <a:ext cx="7727950" cy="295751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403058" y="5931568"/>
            <a:ext cx="8337884" cy="646331"/>
          </a:xfrm>
          <a:prstGeom prst="rect">
            <a:avLst/>
          </a:prstGeom>
          <a:noFill/>
        </p:spPr>
        <p:txBody>
          <a:bodyPr wrap="square" rtlCol="0">
            <a:spAutoFit/>
          </a:bodyPr>
          <a:lstStyle/>
          <a:p>
            <a:r>
              <a:rPr lang="en-US" dirty="0">
                <a:hlinkClick r:id="rId3"/>
              </a:rPr>
              <a:t>https://www.effectivehealthcare.ahrq.gov/tools-and-resources/patient-decision-aids/lung-cancer-screening/</a:t>
            </a:r>
            <a:r>
              <a:rPr lang="en-US" dirty="0"/>
              <a:t> </a:t>
            </a:r>
          </a:p>
        </p:txBody>
      </p:sp>
      <p:sp>
        <p:nvSpPr>
          <p:cNvPr id="3" name="TextBox 2"/>
          <p:cNvSpPr txBox="1"/>
          <p:nvPr/>
        </p:nvSpPr>
        <p:spPr>
          <a:xfrm>
            <a:off x="2526631" y="1486973"/>
            <a:ext cx="4090737" cy="461665"/>
          </a:xfrm>
          <a:prstGeom prst="rect">
            <a:avLst/>
          </a:prstGeom>
          <a:noFill/>
        </p:spPr>
        <p:txBody>
          <a:bodyPr wrap="square" rtlCol="0">
            <a:spAutoFit/>
          </a:bodyPr>
          <a:lstStyle/>
          <a:p>
            <a:pPr algn="ctr"/>
            <a:r>
              <a:rPr lang="en-US" sz="2400" b="1" dirty="0">
                <a:solidFill>
                  <a:srgbClr val="C00000"/>
                </a:solidFill>
              </a:rPr>
              <a:t>Released March 2016</a:t>
            </a:r>
          </a:p>
        </p:txBody>
      </p:sp>
      <p:sp>
        <p:nvSpPr>
          <p:cNvPr id="4" name="Slide Number Placeholder 3"/>
          <p:cNvSpPr>
            <a:spLocks noGrp="1"/>
          </p:cNvSpPr>
          <p:nvPr>
            <p:ph type="sldNum" sz="quarter" idx="12"/>
          </p:nvPr>
        </p:nvSpPr>
        <p:spPr>
          <a:prstGeom prst="rect">
            <a:avLst/>
          </a:prstGeom>
        </p:spPr>
        <p:txBody>
          <a:bodyPr/>
          <a:lstStyle/>
          <a:p>
            <a:fld id="{A7BCC155-7BF7-4E71-A9BD-6BF3FC834F5E}" type="slidenum">
              <a:rPr lang="en-US" smtClean="0"/>
              <a:pPr/>
              <a:t>33</a:t>
            </a:fld>
            <a:endParaRPr lang="en-US" dirty="0"/>
          </a:p>
        </p:txBody>
      </p:sp>
    </p:spTree>
    <p:extLst>
      <p:ext uri="{BB962C8B-B14F-4D97-AF65-F5344CB8AC3E}">
        <p14:creationId xmlns:p14="http://schemas.microsoft.com/office/powerpoint/2010/main" val="107526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9074" y="6124074"/>
            <a:ext cx="8277726" cy="369332"/>
          </a:xfrm>
          <a:prstGeom prst="rect">
            <a:avLst/>
          </a:prstGeom>
          <a:noFill/>
        </p:spPr>
        <p:txBody>
          <a:bodyPr wrap="square" rtlCol="0">
            <a:spAutoFit/>
          </a:bodyPr>
          <a:lstStyle/>
          <a:p>
            <a:r>
              <a:rPr lang="en-US" dirty="0">
                <a:hlinkClick r:id="rId2"/>
              </a:rPr>
              <a:t>https://www.effectivehealthcare.ahrq.gov/tools-and-resources/patient-decision-aids/</a:t>
            </a:r>
            <a:r>
              <a:rPr lang="en-US" dirty="0"/>
              <a:t> </a:t>
            </a:r>
          </a:p>
        </p:txBody>
      </p:sp>
      <p:sp>
        <p:nvSpPr>
          <p:cNvPr id="3" name="Title 2"/>
          <p:cNvSpPr>
            <a:spLocks noGrp="1"/>
          </p:cNvSpPr>
          <p:nvPr>
            <p:ph type="title"/>
          </p:nvPr>
        </p:nvSpPr>
        <p:spPr/>
        <p:txBody>
          <a:bodyPr>
            <a:normAutofit/>
          </a:bodyPr>
          <a:lstStyle/>
          <a:p>
            <a:r>
              <a:rPr lang="en-US" sz="3200" dirty="0"/>
              <a:t>AHRQ: Effective Health Care Program</a:t>
            </a:r>
            <a:br>
              <a:rPr lang="en-US" sz="3200" dirty="0"/>
            </a:br>
            <a:r>
              <a:rPr lang="en-US" sz="3200" dirty="0"/>
              <a:t>patient decision aids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34</a:t>
            </a:fld>
            <a:endParaRPr lang="en-US" dirty="0"/>
          </a:p>
        </p:txBody>
      </p:sp>
      <p:pic>
        <p:nvPicPr>
          <p:cNvPr id="6" name="Picture 5" descr="Images of Patient Decision Aids" title="Images of Patient Decision Aid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68597" y="1281136"/>
            <a:ext cx="6358679" cy="4621169"/>
          </a:xfrm>
          <a:prstGeom prst="rect">
            <a:avLst/>
          </a:prstGeom>
        </p:spPr>
      </p:pic>
    </p:spTree>
    <p:extLst>
      <p:ext uri="{BB962C8B-B14F-4D97-AF65-F5344CB8AC3E}">
        <p14:creationId xmlns:p14="http://schemas.microsoft.com/office/powerpoint/2010/main" val="42859273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Components of lung cancer screening tools</a:t>
            </a:r>
          </a:p>
        </p:txBody>
      </p:sp>
      <p:sp>
        <p:nvSpPr>
          <p:cNvPr id="5" name="TextBox 4"/>
          <p:cNvSpPr txBox="1"/>
          <p:nvPr/>
        </p:nvSpPr>
        <p:spPr>
          <a:xfrm>
            <a:off x="403058" y="5931568"/>
            <a:ext cx="8337884" cy="646331"/>
          </a:xfrm>
          <a:prstGeom prst="rect">
            <a:avLst/>
          </a:prstGeom>
          <a:noFill/>
        </p:spPr>
        <p:txBody>
          <a:bodyPr wrap="square" rtlCol="0">
            <a:spAutoFit/>
          </a:bodyPr>
          <a:lstStyle/>
          <a:p>
            <a:r>
              <a:rPr lang="en-US" dirty="0">
                <a:hlinkClick r:id="rId2"/>
              </a:rPr>
              <a:t>https://www.effectivehealthcare.ahrq.gov/tools-and-resources/patient-decision-aids/lung-cancer-screening/</a:t>
            </a:r>
            <a:r>
              <a:rPr lang="en-US" dirty="0"/>
              <a:t> </a:t>
            </a:r>
          </a:p>
        </p:txBody>
      </p:sp>
      <p:pic>
        <p:nvPicPr>
          <p:cNvPr id="4098" name="Picture 2" descr="Image of Screening Tool for Primary Care Clinicians" title="Image of Screening Tool for Primary Care Clinician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9591" y="1314125"/>
            <a:ext cx="7443208" cy="446389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Slide Number Placeholder 2"/>
          <p:cNvSpPr>
            <a:spLocks noGrp="1"/>
          </p:cNvSpPr>
          <p:nvPr>
            <p:ph type="sldNum" sz="quarter" idx="12"/>
          </p:nvPr>
        </p:nvSpPr>
        <p:spPr/>
        <p:txBody>
          <a:bodyPr/>
          <a:lstStyle/>
          <a:p>
            <a:fld id="{A7BCC155-7BF7-4E71-A9BD-6BF3FC834F5E}" type="slidenum">
              <a:rPr lang="en-US" smtClean="0"/>
              <a:pPr/>
              <a:t>35</a:t>
            </a:fld>
            <a:endParaRPr lang="en-US" dirty="0"/>
          </a:p>
        </p:txBody>
      </p:sp>
    </p:spTree>
    <p:extLst>
      <p:ext uri="{BB962C8B-B14F-4D97-AF65-F5344CB8AC3E}">
        <p14:creationId xmlns:p14="http://schemas.microsoft.com/office/powerpoint/2010/main" val="11695312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Components of lung cancer screening tools</a:t>
            </a:r>
          </a:p>
        </p:txBody>
      </p:sp>
      <p:sp>
        <p:nvSpPr>
          <p:cNvPr id="5" name="TextBox 4"/>
          <p:cNvSpPr txBox="1"/>
          <p:nvPr/>
        </p:nvSpPr>
        <p:spPr>
          <a:xfrm>
            <a:off x="403058" y="5931568"/>
            <a:ext cx="8337884" cy="646331"/>
          </a:xfrm>
          <a:prstGeom prst="rect">
            <a:avLst/>
          </a:prstGeom>
          <a:noFill/>
        </p:spPr>
        <p:txBody>
          <a:bodyPr wrap="square" rtlCol="0">
            <a:spAutoFit/>
          </a:bodyPr>
          <a:lstStyle/>
          <a:p>
            <a:r>
              <a:rPr lang="en-US" dirty="0">
                <a:hlinkClick r:id="rId2"/>
              </a:rPr>
              <a:t>https://www.effectivehealthcare.ahrq.gov/tools-and-resources/patient-decision-aids/lung-cancer-screening/</a:t>
            </a:r>
            <a:r>
              <a:rPr lang="en-US" dirty="0"/>
              <a:t> </a:t>
            </a:r>
          </a:p>
        </p:txBody>
      </p:sp>
      <p:pic>
        <p:nvPicPr>
          <p:cNvPr id="3075" name="Picture 3" descr="Image of Screening Tool for Patients" title="Image of Screening Tool for Patient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8062" y="1698171"/>
            <a:ext cx="7969234" cy="354874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Slide Number Placeholder 2"/>
          <p:cNvSpPr>
            <a:spLocks noGrp="1"/>
          </p:cNvSpPr>
          <p:nvPr>
            <p:ph type="sldNum" sz="quarter" idx="12"/>
          </p:nvPr>
        </p:nvSpPr>
        <p:spPr/>
        <p:txBody>
          <a:bodyPr/>
          <a:lstStyle/>
          <a:p>
            <a:fld id="{A7BCC155-7BF7-4E71-A9BD-6BF3FC834F5E}" type="slidenum">
              <a:rPr lang="en-US" smtClean="0"/>
              <a:pPr/>
              <a:t>36</a:t>
            </a:fld>
            <a:endParaRPr lang="en-US" dirty="0"/>
          </a:p>
        </p:txBody>
      </p:sp>
    </p:spTree>
    <p:extLst>
      <p:ext uri="{BB962C8B-B14F-4D97-AF65-F5344CB8AC3E}">
        <p14:creationId xmlns:p14="http://schemas.microsoft.com/office/powerpoint/2010/main" val="16612941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Components of lung cancer screening tools</a:t>
            </a:r>
          </a:p>
        </p:txBody>
      </p:sp>
      <p:sp>
        <p:nvSpPr>
          <p:cNvPr id="5" name="TextBox 4"/>
          <p:cNvSpPr txBox="1"/>
          <p:nvPr/>
        </p:nvSpPr>
        <p:spPr>
          <a:xfrm>
            <a:off x="403058" y="5931568"/>
            <a:ext cx="8337884" cy="646331"/>
          </a:xfrm>
          <a:prstGeom prst="rect">
            <a:avLst/>
          </a:prstGeom>
          <a:noFill/>
        </p:spPr>
        <p:txBody>
          <a:bodyPr wrap="square" rtlCol="0">
            <a:spAutoFit/>
          </a:bodyPr>
          <a:lstStyle/>
          <a:p>
            <a:r>
              <a:rPr lang="en-US" dirty="0">
                <a:hlinkClick r:id="rId2"/>
              </a:rPr>
              <a:t>https://www.effectivehealthcare.ahrq.gov/tools-and-resources/patient-decision-aids/lung-cancer-screening/</a:t>
            </a:r>
            <a:r>
              <a:rPr lang="en-US" dirty="0"/>
              <a:t> </a:t>
            </a:r>
          </a:p>
        </p:txBody>
      </p:sp>
      <p:pic>
        <p:nvPicPr>
          <p:cNvPr id="5122" name="Picture 2" descr="Image of Screening Tool for Patients and Their Health Care Professionals" title="Image of Screening Tool for Patients and Their Health Care Professional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3058" y="1934435"/>
            <a:ext cx="8337884" cy="293148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Slide Number Placeholder 2"/>
          <p:cNvSpPr>
            <a:spLocks noGrp="1"/>
          </p:cNvSpPr>
          <p:nvPr>
            <p:ph type="sldNum" sz="quarter" idx="12"/>
          </p:nvPr>
        </p:nvSpPr>
        <p:spPr/>
        <p:txBody>
          <a:bodyPr/>
          <a:lstStyle/>
          <a:p>
            <a:fld id="{A7BCC155-7BF7-4E71-A9BD-6BF3FC834F5E}" type="slidenum">
              <a:rPr lang="en-US" smtClean="0"/>
              <a:pPr/>
              <a:t>37</a:t>
            </a:fld>
            <a:endParaRPr lang="en-US" dirty="0"/>
          </a:p>
        </p:txBody>
      </p:sp>
    </p:spTree>
    <p:extLst>
      <p:ext uri="{BB962C8B-B14F-4D97-AF65-F5344CB8AC3E}">
        <p14:creationId xmlns:p14="http://schemas.microsoft.com/office/powerpoint/2010/main" val="2681798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56299"/>
          </a:xfrm>
        </p:spPr>
        <p:txBody>
          <a:bodyPr>
            <a:normAutofit/>
          </a:bodyPr>
          <a:lstStyle/>
          <a:p>
            <a:r>
              <a:rPr lang="en-US" sz="3200" dirty="0"/>
              <a:t>Summary guide for clinicians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38</a:t>
            </a:fld>
            <a:endParaRPr lang="en-US" dirty="0"/>
          </a:p>
        </p:txBody>
      </p:sp>
      <p:pic>
        <p:nvPicPr>
          <p:cNvPr id="5" name="Picture 4" descr="Image of article on Lung Cancer Screening with Low-Dose Computed Tomography (LDCT)" title="Image of article on Lung Cancer Screening with Low-Dose Computed Tomography (LDC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2347" y="737382"/>
            <a:ext cx="8419306" cy="5383235"/>
          </a:xfrm>
          <a:prstGeom prst="rect">
            <a:avLst/>
          </a:prstGeom>
        </p:spPr>
      </p:pic>
    </p:spTree>
    <p:extLst>
      <p:ext uri="{BB962C8B-B14F-4D97-AF65-F5344CB8AC3E}">
        <p14:creationId xmlns:p14="http://schemas.microsoft.com/office/powerpoint/2010/main" val="4069560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56299"/>
          </a:xfrm>
        </p:spPr>
        <p:txBody>
          <a:bodyPr>
            <a:normAutofit/>
          </a:bodyPr>
          <a:lstStyle/>
          <a:p>
            <a:r>
              <a:rPr lang="en-US" sz="3200" dirty="0"/>
              <a:t>Summary guide for clinicians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39</a:t>
            </a:fld>
            <a:endParaRPr lang="en-US" dirty="0"/>
          </a:p>
        </p:txBody>
      </p:sp>
      <p:pic>
        <p:nvPicPr>
          <p:cNvPr id="5" name="Picture 4" descr="Image of eligibility criteria for lung cancer screening" title="Image of eligibility criteria for lung cancer screeni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2347" y="743372"/>
            <a:ext cx="8419306" cy="5572227"/>
          </a:xfrm>
          <a:prstGeom prst="rect">
            <a:avLst/>
          </a:prstGeom>
        </p:spPr>
      </p:pic>
    </p:spTree>
    <p:extLst>
      <p:ext uri="{BB962C8B-B14F-4D97-AF65-F5344CB8AC3E}">
        <p14:creationId xmlns:p14="http://schemas.microsoft.com/office/powerpoint/2010/main" val="4069560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Disclosures</a:t>
            </a:r>
          </a:p>
        </p:txBody>
      </p:sp>
      <p:sp>
        <p:nvSpPr>
          <p:cNvPr id="3" name="Content Placeholder 2"/>
          <p:cNvSpPr>
            <a:spLocks noGrp="1"/>
          </p:cNvSpPr>
          <p:nvPr>
            <p:ph idx="1"/>
          </p:nvPr>
        </p:nvSpPr>
        <p:spPr>
          <a:xfrm>
            <a:off x="628650" y="1555668"/>
            <a:ext cx="7886700" cy="5048119"/>
          </a:xfrm>
        </p:spPr>
        <p:txBody>
          <a:bodyPr>
            <a:noAutofit/>
          </a:bodyPr>
          <a:lstStyle/>
          <a:p>
            <a:pPr marL="0" indent="0">
              <a:lnSpc>
                <a:spcPct val="100000"/>
              </a:lnSpc>
              <a:spcBef>
                <a:spcPts val="0"/>
              </a:spcBef>
              <a:buNone/>
            </a:pPr>
            <a:r>
              <a:rPr lang="en-US" sz="2400" dirty="0">
                <a:solidFill>
                  <a:srgbClr val="000000"/>
                </a:solidFill>
              </a:rPr>
              <a:t>The presenters and moderator have </a:t>
            </a:r>
            <a:r>
              <a:rPr lang="en-US" sz="2400" u="sng" dirty="0">
                <a:solidFill>
                  <a:srgbClr val="000000"/>
                </a:solidFill>
              </a:rPr>
              <a:t>no conflicts of interest</a:t>
            </a:r>
            <a:r>
              <a:rPr lang="en-US" sz="2400" dirty="0">
                <a:solidFill>
                  <a:srgbClr val="000000"/>
                </a:solidFill>
              </a:rPr>
              <a:t> to disclose:</a:t>
            </a:r>
          </a:p>
          <a:p>
            <a:pPr marL="0" indent="0">
              <a:lnSpc>
                <a:spcPct val="100000"/>
              </a:lnSpc>
              <a:spcBef>
                <a:spcPts val="0"/>
              </a:spcBef>
              <a:buNone/>
            </a:pPr>
            <a:endParaRPr lang="en-US" sz="2400" dirty="0"/>
          </a:p>
          <a:p>
            <a:pPr marL="0" indent="0">
              <a:lnSpc>
                <a:spcPct val="100000"/>
              </a:lnSpc>
              <a:spcBef>
                <a:spcPts val="0"/>
              </a:spcBef>
              <a:buNone/>
            </a:pPr>
            <a:r>
              <a:rPr lang="en-US" sz="2400" dirty="0"/>
              <a:t>This continuing education activity is managed and accredited by Professional Education Services Group (PESG) in cooperation with AHRQ. PESG, AHRQ, and all accrediting organizations do not support or endorse any product or service mentioned in this activity. </a:t>
            </a:r>
          </a:p>
          <a:p>
            <a:pPr marL="0" indent="0">
              <a:lnSpc>
                <a:spcPct val="100000"/>
              </a:lnSpc>
              <a:spcBef>
                <a:spcPts val="0"/>
              </a:spcBef>
              <a:buNone/>
            </a:pPr>
            <a:endParaRPr lang="en-US" sz="2400" dirty="0"/>
          </a:p>
          <a:p>
            <a:pPr marL="0" lvl="1" indent="0">
              <a:lnSpc>
                <a:spcPct val="100000"/>
              </a:lnSpc>
              <a:spcBef>
                <a:spcPts val="0"/>
              </a:spcBef>
              <a:buNone/>
            </a:pPr>
            <a:r>
              <a:rPr lang="en-US" dirty="0">
                <a:solidFill>
                  <a:srgbClr val="000000"/>
                </a:solidFill>
              </a:rPr>
              <a:t>PESG, AHRQ, and AFYA staff have no financial interest to disclose.</a:t>
            </a:r>
          </a:p>
          <a:p>
            <a:pPr marL="0" indent="0">
              <a:lnSpc>
                <a:spcPct val="100000"/>
              </a:lnSpc>
              <a:spcBef>
                <a:spcPts val="0"/>
              </a:spcBef>
              <a:buFont typeface="Wingdings 3" panose="05040102010807070707" pitchFamily="18" charset="2"/>
              <a:buNone/>
              <a:defRPr/>
            </a:pPr>
            <a:endParaRPr lang="en-US" sz="2400" dirty="0">
              <a:solidFill>
                <a:srgbClr val="000000"/>
              </a:solidFill>
            </a:endParaRPr>
          </a:p>
          <a:p>
            <a:pPr marL="0" indent="0">
              <a:lnSpc>
                <a:spcPct val="100000"/>
              </a:lnSpc>
              <a:spcBef>
                <a:spcPts val="0"/>
              </a:spcBef>
              <a:buFont typeface="Wingdings 3" panose="05040102010807070707" pitchFamily="18" charset="2"/>
              <a:buNone/>
              <a:defRPr/>
            </a:pPr>
            <a:r>
              <a:rPr lang="en-US" sz="2400" dirty="0">
                <a:solidFill>
                  <a:srgbClr val="000000"/>
                </a:solidFill>
              </a:rPr>
              <a:t>Commercial support was not received for this activity.</a:t>
            </a:r>
          </a:p>
          <a:p>
            <a:pPr marL="0" indent="0">
              <a:lnSpc>
                <a:spcPct val="100000"/>
              </a:lnSpc>
              <a:spcBef>
                <a:spcPts val="0"/>
              </a:spcBef>
              <a:buNone/>
              <a:defRPr/>
            </a:pPr>
            <a:endParaRPr lang="en-US" sz="2400" dirty="0"/>
          </a:p>
          <a:p>
            <a:pPr marL="0" indent="0">
              <a:lnSpc>
                <a:spcPct val="100000"/>
              </a:lnSpc>
              <a:spcBef>
                <a:spcPts val="0"/>
              </a:spcBef>
              <a:buFont typeface="Wingdings 3" panose="05040102010807070707" pitchFamily="18" charset="2"/>
              <a:buNone/>
              <a:defRPr/>
            </a:pPr>
            <a:endParaRPr lang="en-US" sz="2400" dirty="0"/>
          </a:p>
        </p:txBody>
      </p:sp>
      <p:sp>
        <p:nvSpPr>
          <p:cNvPr id="4" name="Slide Number Placeholder 3"/>
          <p:cNvSpPr>
            <a:spLocks noGrp="1"/>
          </p:cNvSpPr>
          <p:nvPr>
            <p:ph type="sldNum" sz="quarter" idx="12"/>
          </p:nvPr>
        </p:nvSpPr>
        <p:spPr/>
        <p:txBody>
          <a:bodyPr/>
          <a:lstStyle/>
          <a:p>
            <a:fld id="{A7BCC155-7BF7-4E71-A9BD-6BF3FC834F5E}" type="slidenum">
              <a:rPr lang="en-US" smtClean="0"/>
              <a:pPr/>
              <a:t>4</a:t>
            </a:fld>
            <a:endParaRPr lang="en-US" dirty="0"/>
          </a:p>
        </p:txBody>
      </p:sp>
    </p:spTree>
    <p:extLst>
      <p:ext uri="{BB962C8B-B14F-4D97-AF65-F5344CB8AC3E}">
        <p14:creationId xmlns:p14="http://schemas.microsoft.com/office/powerpoint/2010/main" val="26334586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56299"/>
          </a:xfrm>
        </p:spPr>
        <p:txBody>
          <a:bodyPr>
            <a:normAutofit/>
          </a:bodyPr>
          <a:lstStyle/>
          <a:p>
            <a:r>
              <a:rPr lang="en-US" sz="3200" dirty="0"/>
              <a:t>Summary guide for clinicians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40</a:t>
            </a:fld>
            <a:endParaRPr lang="en-US" dirty="0"/>
          </a:p>
        </p:txBody>
      </p:sp>
      <p:pic>
        <p:nvPicPr>
          <p:cNvPr id="5" name="Picture 4" descr="Image of Summary of the Evidence from the National Lung Screening Trial" title="Image of Summary of the Evidence from the National Lung Screening Trial"/>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2347" y="642886"/>
            <a:ext cx="8419306" cy="5572227"/>
          </a:xfrm>
          <a:prstGeom prst="rect">
            <a:avLst/>
          </a:prstGeom>
        </p:spPr>
      </p:pic>
    </p:spTree>
    <p:extLst>
      <p:ext uri="{BB962C8B-B14F-4D97-AF65-F5344CB8AC3E}">
        <p14:creationId xmlns:p14="http://schemas.microsoft.com/office/powerpoint/2010/main" val="40695604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56299"/>
          </a:xfrm>
        </p:spPr>
        <p:txBody>
          <a:bodyPr>
            <a:normAutofit/>
          </a:bodyPr>
          <a:lstStyle/>
          <a:p>
            <a:r>
              <a:rPr lang="en-US" sz="3200" dirty="0"/>
              <a:t>Summary guide for clinicians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41</a:t>
            </a:fld>
            <a:endParaRPr lang="en-US" dirty="0"/>
          </a:p>
        </p:txBody>
      </p:sp>
      <p:pic>
        <p:nvPicPr>
          <p:cNvPr id="5" name="Picture 4" descr="Image of What are the harms of screening for lung cancer with LDCT?" title="Image of What are the harms of screening for lung cancer with LDC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2105" y="789180"/>
            <a:ext cx="8419306" cy="5572227"/>
          </a:xfrm>
          <a:prstGeom prst="rect">
            <a:avLst/>
          </a:prstGeom>
        </p:spPr>
      </p:pic>
    </p:spTree>
    <p:extLst>
      <p:ext uri="{BB962C8B-B14F-4D97-AF65-F5344CB8AC3E}">
        <p14:creationId xmlns:p14="http://schemas.microsoft.com/office/powerpoint/2010/main" val="40695604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56299"/>
          </a:xfrm>
        </p:spPr>
        <p:txBody>
          <a:bodyPr>
            <a:normAutofit/>
          </a:bodyPr>
          <a:lstStyle/>
          <a:p>
            <a:r>
              <a:rPr lang="en-US" sz="3200" dirty="0"/>
              <a:t>Summary guide for clinicians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42</a:t>
            </a:fld>
            <a:endParaRPr lang="en-US" dirty="0"/>
          </a:p>
        </p:txBody>
      </p:sp>
      <p:pic>
        <p:nvPicPr>
          <p:cNvPr id="5" name="Picture 4" descr="Image of QRC code and website for information on locating accredited imaging facilities&#10;&#10;www.cms.gov/Medicare/Medicare-General-Information/MedicareApprovedFacilitie/Lung-Cancer-Screening-Registries.html" title="Image of QRC code for information on locating accredited imaging facilitie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2011" y="803659"/>
            <a:ext cx="8419306" cy="5572227"/>
          </a:xfrm>
          <a:prstGeom prst="rect">
            <a:avLst/>
          </a:prstGeom>
        </p:spPr>
      </p:pic>
    </p:spTree>
    <p:extLst>
      <p:ext uri="{BB962C8B-B14F-4D97-AF65-F5344CB8AC3E}">
        <p14:creationId xmlns:p14="http://schemas.microsoft.com/office/powerpoint/2010/main" val="40695604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56299"/>
          </a:xfrm>
        </p:spPr>
        <p:txBody>
          <a:bodyPr>
            <a:normAutofit/>
          </a:bodyPr>
          <a:lstStyle/>
          <a:p>
            <a:r>
              <a:rPr lang="en-US" sz="3200" dirty="0"/>
              <a:t>Summary guide for clinicians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43</a:t>
            </a:fld>
            <a:endParaRPr lang="en-US" dirty="0"/>
          </a:p>
        </p:txBody>
      </p:sp>
      <p:pic>
        <p:nvPicPr>
          <p:cNvPr id="5" name="Picture 4" descr="Image of links to Smoking Cessation Resources" title="Image of links to Smoking Cessation Resource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777" y="804621"/>
            <a:ext cx="8419306" cy="5572227"/>
          </a:xfrm>
          <a:prstGeom prst="rect">
            <a:avLst/>
          </a:prstGeom>
        </p:spPr>
      </p:pic>
    </p:spTree>
    <p:extLst>
      <p:ext uri="{BB962C8B-B14F-4D97-AF65-F5344CB8AC3E}">
        <p14:creationId xmlns:p14="http://schemas.microsoft.com/office/powerpoint/2010/main" val="40695604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66574"/>
          </a:xfrm>
        </p:spPr>
        <p:txBody>
          <a:bodyPr>
            <a:normAutofit/>
          </a:bodyPr>
          <a:lstStyle/>
          <a:p>
            <a:r>
              <a:rPr lang="en-US" sz="3200" dirty="0"/>
              <a:t>A clinician’s checklist</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44</a:t>
            </a:fld>
            <a:endParaRPr lang="en-US" dirty="0"/>
          </a:p>
        </p:txBody>
      </p:sp>
      <p:pic>
        <p:nvPicPr>
          <p:cNvPr id="7" name="Picture 6" descr="Image of Lung Cancer Screening: A Clinician's Checklist" title="Image of Lung Cancer Screening: A Clinician's Checklis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1795" y="1121641"/>
            <a:ext cx="6901270" cy="5255207"/>
          </a:xfrm>
          <a:prstGeom prst="rect">
            <a:avLst/>
          </a:prstGeom>
        </p:spPr>
      </p:pic>
    </p:spTree>
    <p:extLst>
      <p:ext uri="{BB962C8B-B14F-4D97-AF65-F5344CB8AC3E}">
        <p14:creationId xmlns:p14="http://schemas.microsoft.com/office/powerpoint/2010/main" val="24947658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66574"/>
          </a:xfrm>
        </p:spPr>
        <p:txBody>
          <a:bodyPr>
            <a:normAutofit/>
          </a:bodyPr>
          <a:lstStyle/>
          <a:p>
            <a:r>
              <a:rPr lang="en-US" sz="3200" dirty="0"/>
              <a:t>A clinician’s checklist</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45</a:t>
            </a:fld>
            <a:endParaRPr lang="en-US" dirty="0"/>
          </a:p>
        </p:txBody>
      </p:sp>
      <p:pic>
        <p:nvPicPr>
          <p:cNvPr id="7" name="Picture 6" descr="Image of a Clinician's Checklist: The importance of shared decisionmaking" title="Image of a Clinician's Checklist"/>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018" y="966575"/>
            <a:ext cx="8388823" cy="5529551"/>
          </a:xfrm>
          <a:prstGeom prst="rect">
            <a:avLst/>
          </a:prstGeom>
        </p:spPr>
      </p:pic>
    </p:spTree>
    <p:extLst>
      <p:ext uri="{BB962C8B-B14F-4D97-AF65-F5344CB8AC3E}">
        <p14:creationId xmlns:p14="http://schemas.microsoft.com/office/powerpoint/2010/main" val="24947658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46</a:t>
            </a:fld>
            <a:endParaRPr lang="en-US" dirty="0"/>
          </a:p>
        </p:txBody>
      </p:sp>
      <p:pic>
        <p:nvPicPr>
          <p:cNvPr id="5" name="Picture 4" descr="Images of decision aids for patients" title="Images of decision aids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4126" y="1237808"/>
            <a:ext cx="8675360" cy="4956478"/>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47</a:t>
            </a:fld>
            <a:endParaRPr lang="en-US" dirty="0"/>
          </a:p>
        </p:txBody>
      </p:sp>
      <p:pic>
        <p:nvPicPr>
          <p:cNvPr id="5" name="Picture 4" descr="Image of a decision aid for patients:  Possible signs and symptoms of lung cancer" title="Image of a decision aid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4272" y="1312502"/>
            <a:ext cx="8675360" cy="4956478"/>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48</a:t>
            </a:fld>
            <a:endParaRPr lang="en-US" dirty="0"/>
          </a:p>
        </p:txBody>
      </p:sp>
      <p:pic>
        <p:nvPicPr>
          <p:cNvPr id="5" name="Picture 4" descr="A decision aid for patients:  Remember, the best way to lower your chances from lung cancer is to stop smoking." title="A decision aid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4272" y="1237808"/>
            <a:ext cx="8675360" cy="4956478"/>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49</a:t>
            </a:fld>
            <a:endParaRPr lang="en-US" dirty="0"/>
          </a:p>
        </p:txBody>
      </p:sp>
      <p:pic>
        <p:nvPicPr>
          <p:cNvPr id="5" name="Picture 4" descr="A Decision aid for patients" title="A Decision aid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5427" y="947866"/>
            <a:ext cx="8281030" cy="5807778"/>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Accreditation</a:t>
            </a:r>
          </a:p>
        </p:txBody>
      </p:sp>
      <p:sp>
        <p:nvSpPr>
          <p:cNvPr id="3" name="Content Placeholder 2"/>
          <p:cNvSpPr>
            <a:spLocks noGrp="1"/>
          </p:cNvSpPr>
          <p:nvPr>
            <p:ph idx="1"/>
          </p:nvPr>
        </p:nvSpPr>
        <p:spPr>
          <a:xfrm>
            <a:off x="628650" y="1746607"/>
            <a:ext cx="7886700" cy="4430356"/>
          </a:xfrm>
        </p:spPr>
        <p:txBody>
          <a:bodyPr>
            <a:normAutofit/>
          </a:bodyPr>
          <a:lstStyle/>
          <a:p>
            <a:pPr marL="347663" indent="-347663">
              <a:lnSpc>
                <a:spcPct val="110000"/>
              </a:lnSpc>
            </a:pPr>
            <a:r>
              <a:rPr lang="en-US" dirty="0">
                <a:solidFill>
                  <a:srgbClr val="000000"/>
                </a:solidFill>
              </a:rPr>
              <a:t>Accredited for:</a:t>
            </a:r>
          </a:p>
          <a:p>
            <a:pPr lvl="1">
              <a:lnSpc>
                <a:spcPct val="110000"/>
              </a:lnSpc>
            </a:pPr>
            <a:r>
              <a:rPr lang="en-US" dirty="0">
                <a:solidFill>
                  <a:srgbClr val="000000"/>
                </a:solidFill>
              </a:rPr>
              <a:t>Physicians/Physician Assistants, Nurse Practitioners, Nurses, Pharmacists/Pharmacist Technicians, Health Educators, and Non-Physician CME </a:t>
            </a:r>
          </a:p>
          <a:p>
            <a:pPr>
              <a:lnSpc>
                <a:spcPct val="110000"/>
              </a:lnSpc>
            </a:pPr>
            <a:endParaRPr lang="en-US" dirty="0"/>
          </a:p>
          <a:p>
            <a:pPr marL="347663" indent="-347663">
              <a:lnSpc>
                <a:spcPct val="110000"/>
              </a:lnSpc>
            </a:pPr>
            <a:r>
              <a:rPr lang="en-US" dirty="0"/>
              <a:t>Instructions for claiming CME/CE – provided at end of Webinar</a:t>
            </a:r>
          </a:p>
        </p:txBody>
      </p:sp>
      <p:sp>
        <p:nvSpPr>
          <p:cNvPr id="4" name="Slide Number Placeholder 3"/>
          <p:cNvSpPr>
            <a:spLocks noGrp="1"/>
          </p:cNvSpPr>
          <p:nvPr>
            <p:ph type="sldNum" sz="quarter" idx="12"/>
          </p:nvPr>
        </p:nvSpPr>
        <p:spPr/>
        <p:txBody>
          <a:bodyPr/>
          <a:lstStyle/>
          <a:p>
            <a:fld id="{BDF9A7B3-95C0-4ED5-9B05-DD021E3DD2E5}" type="slidenum">
              <a:rPr lang="en-US" smtClean="0"/>
              <a:pPr/>
              <a:t>5</a:t>
            </a:fld>
            <a:endParaRPr lang="en-US"/>
          </a:p>
        </p:txBody>
      </p:sp>
    </p:spTree>
    <p:extLst>
      <p:ext uri="{BB962C8B-B14F-4D97-AF65-F5344CB8AC3E}">
        <p14:creationId xmlns:p14="http://schemas.microsoft.com/office/powerpoint/2010/main" val="28679321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50</a:t>
            </a:fld>
            <a:endParaRPr lang="en-US" dirty="0"/>
          </a:p>
        </p:txBody>
      </p:sp>
      <p:pic>
        <p:nvPicPr>
          <p:cNvPr id="5" name="Picture 4" descr="A decision aid for patients: Comparing sources of radiation" title="A decision aid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4175" y="947866"/>
            <a:ext cx="8256537" cy="5790600"/>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51</a:t>
            </a:fld>
            <a:endParaRPr lang="en-US" dirty="0"/>
          </a:p>
        </p:txBody>
      </p:sp>
      <p:pic>
        <p:nvPicPr>
          <p:cNvPr id="5" name="Picture 4" descr="A decision aid for patients: What is important to you when deciding about screening for lung cancer?" title="A decision aid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4224" y="947866"/>
            <a:ext cx="8181895" cy="5738251"/>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080" y="1"/>
            <a:ext cx="7886700" cy="947865"/>
          </a:xfrm>
        </p:spPr>
        <p:txBody>
          <a:bodyPr>
            <a:normAutofit/>
          </a:bodyPr>
          <a:lstStyle/>
          <a:p>
            <a:r>
              <a:rPr lang="en-US" sz="3200" dirty="0"/>
              <a:t>A decision aid for patients</a:t>
            </a:r>
          </a:p>
        </p:txBody>
      </p:sp>
      <p:sp>
        <p:nvSpPr>
          <p:cNvPr id="3" name="Slide Number Placeholder 2"/>
          <p:cNvSpPr>
            <a:spLocks noGrp="1"/>
          </p:cNvSpPr>
          <p:nvPr>
            <p:ph type="sldNum" sz="quarter" idx="12"/>
          </p:nvPr>
        </p:nvSpPr>
        <p:spPr/>
        <p:txBody>
          <a:bodyPr/>
          <a:lstStyle/>
          <a:p>
            <a:fld id="{A7BCC155-7BF7-4E71-A9BD-6BF3FC834F5E}" type="slidenum">
              <a:rPr lang="en-US" smtClean="0"/>
              <a:pPr/>
              <a:t>52</a:t>
            </a:fld>
            <a:endParaRPr lang="en-US" dirty="0"/>
          </a:p>
        </p:txBody>
      </p:sp>
      <p:pic>
        <p:nvPicPr>
          <p:cNvPr id="5" name="Picture 4" descr="A decision aid for patients: Talking with your health care professional about lung cancer screening" title="A decision aid for patients"/>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9080" y="947866"/>
            <a:ext cx="7875409" cy="5523301"/>
          </a:xfrm>
          <a:prstGeom prst="rect">
            <a:avLst/>
          </a:prstGeom>
        </p:spPr>
      </p:pic>
    </p:spTree>
    <p:extLst>
      <p:ext uri="{BB962C8B-B14F-4D97-AF65-F5344CB8AC3E}">
        <p14:creationId xmlns:p14="http://schemas.microsoft.com/office/powerpoint/2010/main" val="12705266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099" y="1"/>
            <a:ext cx="8344764" cy="1004934"/>
          </a:xfrm>
        </p:spPr>
        <p:txBody>
          <a:bodyPr>
            <a:normAutofit/>
          </a:bodyPr>
          <a:lstStyle/>
          <a:p>
            <a:r>
              <a:rPr lang="en-US" sz="3200" dirty="0"/>
              <a:t>A decision making tool for </a:t>
            </a:r>
            <a:br>
              <a:rPr lang="en-US" sz="3200" dirty="0"/>
            </a:br>
            <a:r>
              <a:rPr lang="en-US" sz="3200" dirty="0"/>
              <a:t>the clinical encounter</a:t>
            </a:r>
          </a:p>
        </p:txBody>
      </p:sp>
      <p:sp>
        <p:nvSpPr>
          <p:cNvPr id="3" name="Slide Number Placeholder 2"/>
          <p:cNvSpPr>
            <a:spLocks noGrp="1"/>
          </p:cNvSpPr>
          <p:nvPr>
            <p:ph type="sldNum" sz="quarter" idx="12"/>
          </p:nvPr>
        </p:nvSpPr>
        <p:spPr/>
        <p:txBody>
          <a:bodyPr/>
          <a:lstStyle/>
          <a:p>
            <a:fld id="{A7BCC155-7BF7-4E71-A9BD-6BF3FC834F5E}" type="slidenum">
              <a:rPr lang="en-US" smtClean="0"/>
              <a:pPr/>
              <a:t>53</a:t>
            </a:fld>
            <a:endParaRPr lang="en-US" dirty="0"/>
          </a:p>
        </p:txBody>
      </p:sp>
      <p:pic>
        <p:nvPicPr>
          <p:cNvPr id="5" name="Picture 4" descr="Image of a decision making tool for the clinical encounter" title="Image of a decision making tool for the clinical encounte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6099" y="1250861"/>
            <a:ext cx="8102286" cy="5200339"/>
          </a:xfrm>
          <a:prstGeom prst="rect">
            <a:avLst/>
          </a:prstGeom>
        </p:spPr>
      </p:pic>
    </p:spTree>
    <p:extLst>
      <p:ext uri="{BB962C8B-B14F-4D97-AF65-F5344CB8AC3E}">
        <p14:creationId xmlns:p14="http://schemas.microsoft.com/office/powerpoint/2010/main" val="5127845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Communication strategies with patients</a:t>
            </a:r>
          </a:p>
        </p:txBody>
      </p:sp>
      <p:sp>
        <p:nvSpPr>
          <p:cNvPr id="3" name="Content Placeholder 2"/>
          <p:cNvSpPr>
            <a:spLocks noGrp="1"/>
          </p:cNvSpPr>
          <p:nvPr>
            <p:ph idx="1"/>
          </p:nvPr>
        </p:nvSpPr>
        <p:spPr/>
        <p:txBody>
          <a:bodyPr/>
          <a:lstStyle/>
          <a:p>
            <a:pPr marL="514350" indent="-514350">
              <a:buFont typeface="+mj-lt"/>
              <a:buAutoNum type="arabicPeriod"/>
            </a:pPr>
            <a:r>
              <a:rPr lang="en-US" dirty="0"/>
              <a:t>Provide clear information</a:t>
            </a:r>
          </a:p>
          <a:p>
            <a:pPr marL="800100" lvl="1" indent="-342900"/>
            <a:r>
              <a:rPr lang="en-US" dirty="0"/>
              <a:t>Risks and benefits of lung cancer screening </a:t>
            </a:r>
            <a:br>
              <a:rPr lang="en-US" dirty="0"/>
            </a:br>
            <a:r>
              <a:rPr lang="en-US" dirty="0"/>
              <a:t>(see Checklist Talking Points)</a:t>
            </a:r>
          </a:p>
          <a:p>
            <a:pPr marL="800100" lvl="1" indent="-342900"/>
            <a:r>
              <a:rPr lang="en-US" dirty="0"/>
              <a:t>Use everyday language, pictures, graphs, example, analogies, stories (communicating ‘gist’)</a:t>
            </a:r>
          </a:p>
          <a:p>
            <a:pPr marL="800100" lvl="1" indent="-342900"/>
            <a:r>
              <a:rPr lang="en-US" dirty="0"/>
              <a:t>How do you know your message is clear?  </a:t>
            </a:r>
            <a:r>
              <a:rPr lang="en-US" i="1" dirty="0"/>
              <a:t>Check for patient understanding.</a:t>
            </a:r>
            <a:endParaRPr lang="en-US" dirty="0"/>
          </a:p>
          <a:p>
            <a:pPr marL="800100" lvl="1" indent="-342900"/>
            <a:r>
              <a:rPr lang="en-US" dirty="0"/>
              <a:t>Examples:</a:t>
            </a:r>
          </a:p>
          <a:p>
            <a:pPr marL="1257300" lvl="2" indent="-342900"/>
            <a:r>
              <a:rPr lang="en-US" dirty="0"/>
              <a:t>“I know you’ve gotten a lot of information. What stands out as particularly important to you?”</a:t>
            </a:r>
          </a:p>
          <a:p>
            <a:pPr marL="1257300" lvl="2" indent="-342900"/>
            <a:r>
              <a:rPr lang="en-US" dirty="0"/>
              <a:t>“So we’ve talked about possible harms of LCS. What do you think about those risks?”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54</a:t>
            </a:fld>
            <a:endParaRPr lang="en-US" dirty="0"/>
          </a:p>
        </p:txBody>
      </p:sp>
    </p:spTree>
    <p:extLst>
      <p:ext uri="{BB962C8B-B14F-4D97-AF65-F5344CB8AC3E}">
        <p14:creationId xmlns:p14="http://schemas.microsoft.com/office/powerpoint/2010/main" val="28033267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800100" lvl="1" indent="-342900"/>
            <a:r>
              <a:rPr lang="en-US" sz="3200" dirty="0"/>
              <a:t>Remember:</a:t>
            </a:r>
          </a:p>
          <a:p>
            <a:pPr marL="1257300" lvl="2" indent="-342900"/>
            <a:r>
              <a:rPr lang="en-US" sz="2400" dirty="0"/>
              <a:t>Information has no meaning until someone tries to make sense of it.</a:t>
            </a:r>
          </a:p>
          <a:p>
            <a:pPr marL="1257300" lvl="2" indent="-342900"/>
            <a:r>
              <a:rPr lang="en-US" sz="2400" dirty="0"/>
              <a:t>There is no one way to provide clear information; the key is to provide information in a way the patient can understand it.</a:t>
            </a:r>
          </a:p>
          <a:p>
            <a:pPr marL="1257300" lvl="2" indent="-342900"/>
            <a:r>
              <a:rPr lang="en-US" sz="2400" dirty="0"/>
              <a:t>It is important to check for patient understanding.</a:t>
            </a:r>
          </a:p>
        </p:txBody>
      </p:sp>
      <p:sp>
        <p:nvSpPr>
          <p:cNvPr id="4" name="Slide Number Placeholder 3"/>
          <p:cNvSpPr>
            <a:spLocks noGrp="1"/>
          </p:cNvSpPr>
          <p:nvPr>
            <p:ph type="sldNum" sz="quarter" idx="12"/>
          </p:nvPr>
        </p:nvSpPr>
        <p:spPr/>
        <p:txBody>
          <a:bodyPr/>
          <a:lstStyle/>
          <a:p>
            <a:fld id="{BDF9A7B3-95C0-4ED5-9B05-DD021E3DD2E5}" type="slidenum">
              <a:rPr lang="en-US" smtClean="0">
                <a:solidFill>
                  <a:prstClr val="black">
                    <a:tint val="75000"/>
                  </a:prstClr>
                </a:solidFill>
              </a:rPr>
              <a:pPr/>
              <a:t>55</a:t>
            </a:fld>
            <a:endParaRPr lang="en-US">
              <a:solidFill>
                <a:prstClr val="black">
                  <a:tint val="75000"/>
                </a:prstClr>
              </a:solidFill>
            </a:endParaRPr>
          </a:p>
        </p:txBody>
      </p:sp>
      <p:sp>
        <p:nvSpPr>
          <p:cNvPr id="5" name="Title 1"/>
          <p:cNvSpPr>
            <a:spLocks noGrp="1"/>
          </p:cNvSpPr>
          <p:nvPr>
            <p:ph type="title"/>
          </p:nvPr>
        </p:nvSpPr>
        <p:spPr>
          <a:xfrm>
            <a:off x="439080" y="1"/>
            <a:ext cx="7886700" cy="1059366"/>
          </a:xfrm>
        </p:spPr>
        <p:txBody>
          <a:bodyPr>
            <a:normAutofit/>
          </a:bodyPr>
          <a:lstStyle/>
          <a:p>
            <a:r>
              <a:rPr lang="en-US" sz="3200" dirty="0"/>
              <a:t>Communication strategies with patients</a:t>
            </a:r>
          </a:p>
        </p:txBody>
      </p:sp>
    </p:spTree>
    <p:extLst>
      <p:ext uri="{BB962C8B-B14F-4D97-AF65-F5344CB8AC3E}">
        <p14:creationId xmlns:p14="http://schemas.microsoft.com/office/powerpoint/2010/main" val="37392493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Communication strategies with patients</a:t>
            </a:r>
          </a:p>
        </p:txBody>
      </p:sp>
      <p:sp>
        <p:nvSpPr>
          <p:cNvPr id="3" name="Content Placeholder 2"/>
          <p:cNvSpPr>
            <a:spLocks noGrp="1"/>
          </p:cNvSpPr>
          <p:nvPr>
            <p:ph idx="1"/>
          </p:nvPr>
        </p:nvSpPr>
        <p:spPr>
          <a:xfrm>
            <a:off x="628650" y="1825625"/>
            <a:ext cx="7624149" cy="4351338"/>
          </a:xfrm>
        </p:spPr>
        <p:txBody>
          <a:bodyPr/>
          <a:lstStyle/>
          <a:p>
            <a:pPr marL="514350" indent="-514350">
              <a:buFont typeface="+mj-lt"/>
              <a:buAutoNum type="arabicPeriod" startAt="2"/>
            </a:pPr>
            <a:r>
              <a:rPr lang="en-US" dirty="0"/>
              <a:t>Elicit/validate a patient’s beliefs, concerns, and preferences (or values)</a:t>
            </a:r>
          </a:p>
          <a:p>
            <a:pPr marL="800100" lvl="1" indent="-342900"/>
            <a:r>
              <a:rPr lang="en-US" dirty="0"/>
              <a:t>Ask what a patient thinks about lung cancer screening by exploring beliefs, concerns, and preferences (or values).</a:t>
            </a:r>
          </a:p>
          <a:p>
            <a:pPr marL="800100" lvl="1" indent="-342900"/>
            <a:r>
              <a:rPr lang="en-US" dirty="0"/>
              <a:t>But remember:</a:t>
            </a:r>
          </a:p>
          <a:p>
            <a:pPr marL="1257300" lvl="2" indent="-342900"/>
            <a:r>
              <a:rPr lang="en-US" dirty="0"/>
              <a:t>Concerns and preferences are not misinformed; they are grounded in a reality that is coherent, rational, and meaningful </a:t>
            </a:r>
            <a:r>
              <a:rPr lang="en-US" u="sng" dirty="0"/>
              <a:t>to the patient.</a:t>
            </a:r>
          </a:p>
          <a:p>
            <a:pPr marL="1257300" lvl="2" indent="-342900"/>
            <a:r>
              <a:rPr lang="en-US" dirty="0"/>
              <a:t>Try to connect clinical evidence to a patient’s values, preferences, and emotions.</a:t>
            </a:r>
          </a:p>
        </p:txBody>
      </p:sp>
      <p:sp>
        <p:nvSpPr>
          <p:cNvPr id="4" name="Slide Number Placeholder 3"/>
          <p:cNvSpPr>
            <a:spLocks noGrp="1"/>
          </p:cNvSpPr>
          <p:nvPr>
            <p:ph type="sldNum" sz="quarter" idx="12"/>
          </p:nvPr>
        </p:nvSpPr>
        <p:spPr/>
        <p:txBody>
          <a:bodyPr/>
          <a:lstStyle/>
          <a:p>
            <a:fld id="{A7BCC155-7BF7-4E71-A9BD-6BF3FC834F5E}" type="slidenum">
              <a:rPr lang="en-US" smtClean="0"/>
              <a:pPr/>
              <a:t>56</a:t>
            </a:fld>
            <a:endParaRPr lang="en-US" dirty="0"/>
          </a:p>
        </p:txBody>
      </p:sp>
    </p:spTree>
    <p:extLst>
      <p:ext uri="{BB962C8B-B14F-4D97-AF65-F5344CB8AC3E}">
        <p14:creationId xmlns:p14="http://schemas.microsoft.com/office/powerpoint/2010/main" val="40645906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Example</a:t>
            </a:r>
          </a:p>
          <a:p>
            <a:pPr lvl="1"/>
            <a:r>
              <a:rPr lang="en-US" b="1" dirty="0"/>
              <a:t>Pt</a:t>
            </a:r>
            <a:r>
              <a:rPr lang="en-US" dirty="0"/>
              <a:t>: “Well if lung cancer screening can save my life, then that sounds good.”</a:t>
            </a:r>
          </a:p>
          <a:p>
            <a:pPr lvl="1"/>
            <a:r>
              <a:rPr lang="en-US" b="1" dirty="0"/>
              <a:t>Dr</a:t>
            </a:r>
            <a:r>
              <a:rPr lang="en-US" dirty="0"/>
              <a:t>: “That’s right, it could save your life. But remember, the research indicates that out of 1,000 people screened, 3 lives will be saved but 18 still died.  And about 350 will have a false alarm, and some of these patients will have additional tests that can lead to complications.”</a:t>
            </a:r>
          </a:p>
          <a:p>
            <a:pPr marL="457200" lvl="1" indent="0">
              <a:buNone/>
            </a:pPr>
            <a:endParaRPr lang="en-US" dirty="0"/>
          </a:p>
          <a:p>
            <a:pPr marL="622300" lvl="1" indent="0">
              <a:buNone/>
            </a:pPr>
            <a:r>
              <a:rPr lang="en-US" dirty="0"/>
              <a:t>“So what do you think when you compare the numbers        of lives saved with false alarms?”</a:t>
            </a:r>
          </a:p>
        </p:txBody>
      </p:sp>
      <p:sp>
        <p:nvSpPr>
          <p:cNvPr id="4" name="Slide Number Placeholder 3"/>
          <p:cNvSpPr>
            <a:spLocks noGrp="1"/>
          </p:cNvSpPr>
          <p:nvPr>
            <p:ph type="sldNum" sz="quarter" idx="12"/>
          </p:nvPr>
        </p:nvSpPr>
        <p:spPr/>
        <p:txBody>
          <a:bodyPr/>
          <a:lstStyle/>
          <a:p>
            <a:fld id="{BDF9A7B3-95C0-4ED5-9B05-DD021E3DD2E5}" type="slidenum">
              <a:rPr lang="en-US" smtClean="0"/>
              <a:pPr/>
              <a:t>57</a:t>
            </a:fld>
            <a:endParaRPr lang="en-US"/>
          </a:p>
        </p:txBody>
      </p:sp>
      <p:sp>
        <p:nvSpPr>
          <p:cNvPr id="5" name="Title 1"/>
          <p:cNvSpPr>
            <a:spLocks noGrp="1"/>
          </p:cNvSpPr>
          <p:nvPr>
            <p:ph type="title"/>
          </p:nvPr>
        </p:nvSpPr>
        <p:spPr>
          <a:xfrm>
            <a:off x="439080" y="1"/>
            <a:ext cx="7886700" cy="1059366"/>
          </a:xfrm>
        </p:spPr>
        <p:txBody>
          <a:bodyPr>
            <a:normAutofit/>
          </a:bodyPr>
          <a:lstStyle/>
          <a:p>
            <a:r>
              <a:rPr lang="en-US" sz="3200" dirty="0"/>
              <a:t>Communication strategies with patients</a:t>
            </a:r>
          </a:p>
        </p:txBody>
      </p:sp>
    </p:spTree>
    <p:extLst>
      <p:ext uri="{BB962C8B-B14F-4D97-AF65-F5344CB8AC3E}">
        <p14:creationId xmlns:p14="http://schemas.microsoft.com/office/powerpoint/2010/main" val="8715544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Communication strategies with patients</a:t>
            </a:r>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startAt="3"/>
            </a:pPr>
            <a:r>
              <a:rPr lang="en-US" dirty="0"/>
              <a:t>Try to reach mutual understanding and agreement</a:t>
            </a:r>
          </a:p>
          <a:p>
            <a:pPr marL="800100" lvl="1" indent="-342900"/>
            <a:r>
              <a:rPr lang="en-US" dirty="0"/>
              <a:t>Check your understanding of the patient’s perspective.</a:t>
            </a:r>
          </a:p>
          <a:p>
            <a:pPr marL="1257300" lvl="2" indent="-342900"/>
            <a:r>
              <a:rPr lang="en-US" dirty="0"/>
              <a:t>“So what you’re saying is if there is at least some chance to save your life, you want to do it even if the odds of a false alarm are much greater?”</a:t>
            </a:r>
          </a:p>
          <a:p>
            <a:pPr marL="1257300" lvl="2" indent="-342900"/>
            <a:r>
              <a:rPr lang="en-US" dirty="0"/>
              <a:t>“Let me see if I got this right. You think the likelihood this could save your life is quite small, and you really worried about what would happen with a false positive?”</a:t>
            </a:r>
          </a:p>
          <a:p>
            <a:pPr marL="914400" lvl="2" indent="0">
              <a:buNone/>
            </a:pPr>
            <a:endParaRPr lang="en-US" dirty="0"/>
          </a:p>
          <a:p>
            <a:pPr marL="800100" lvl="1" indent="-342900"/>
            <a:r>
              <a:rPr lang="en-US" dirty="0"/>
              <a:t>Check the patient’s understanding of what you have shared with the patient, including any concerns you have.</a:t>
            </a:r>
          </a:p>
          <a:p>
            <a:pPr marL="1257300" lvl="2" indent="-342900"/>
            <a:r>
              <a:rPr lang="en-US" dirty="0"/>
              <a:t>“So you know what I’m concerned about?”</a:t>
            </a:r>
          </a:p>
        </p:txBody>
      </p:sp>
      <p:sp>
        <p:nvSpPr>
          <p:cNvPr id="4" name="Slide Number Placeholder 3"/>
          <p:cNvSpPr>
            <a:spLocks noGrp="1"/>
          </p:cNvSpPr>
          <p:nvPr>
            <p:ph type="sldNum" sz="quarter" idx="12"/>
          </p:nvPr>
        </p:nvSpPr>
        <p:spPr/>
        <p:txBody>
          <a:bodyPr/>
          <a:lstStyle/>
          <a:p>
            <a:fld id="{A7BCC155-7BF7-4E71-A9BD-6BF3FC834F5E}" type="slidenum">
              <a:rPr lang="en-US" smtClean="0"/>
              <a:pPr/>
              <a:t>58</a:t>
            </a:fld>
            <a:endParaRPr lang="en-US" dirty="0"/>
          </a:p>
        </p:txBody>
      </p:sp>
    </p:spTree>
    <p:extLst>
      <p:ext uri="{BB962C8B-B14F-4D97-AF65-F5344CB8AC3E}">
        <p14:creationId xmlns:p14="http://schemas.microsoft.com/office/powerpoint/2010/main" val="32388276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825625"/>
            <a:ext cx="7335907" cy="4351338"/>
          </a:xfrm>
        </p:spPr>
        <p:txBody>
          <a:bodyPr/>
          <a:lstStyle/>
          <a:p>
            <a:pPr marL="800100" lvl="1" indent="-342900"/>
            <a:r>
              <a:rPr lang="en-US" sz="2800" dirty="0"/>
              <a:t>Strive for common ground on best course of action.</a:t>
            </a:r>
          </a:p>
          <a:p>
            <a:pPr marL="800100" lvl="1" indent="-342900"/>
            <a:r>
              <a:rPr lang="en-US" sz="2800" dirty="0"/>
              <a:t>Mutually acknowledge the action to be taken.</a:t>
            </a:r>
          </a:p>
          <a:p>
            <a:pPr marL="1257300" lvl="2" indent="-342900"/>
            <a:r>
              <a:rPr lang="en-US" dirty="0"/>
              <a:t>“Ok, we will schedule the screening sometime next week. So take this to the desk and they will set you up for the appointment.”</a:t>
            </a:r>
          </a:p>
          <a:p>
            <a:pPr marL="1257300" lvl="2" indent="-342900"/>
            <a:r>
              <a:rPr lang="en-US" dirty="0"/>
              <a:t>“So right now we are just going to wait. And we can revisit the possibility of lung cancer screening at your next appointment. Are we on the same page with that?”</a:t>
            </a:r>
          </a:p>
        </p:txBody>
      </p:sp>
      <p:sp>
        <p:nvSpPr>
          <p:cNvPr id="4" name="Slide Number Placeholder 3"/>
          <p:cNvSpPr>
            <a:spLocks noGrp="1"/>
          </p:cNvSpPr>
          <p:nvPr>
            <p:ph type="sldNum" sz="quarter" idx="12"/>
          </p:nvPr>
        </p:nvSpPr>
        <p:spPr/>
        <p:txBody>
          <a:bodyPr/>
          <a:lstStyle/>
          <a:p>
            <a:fld id="{BDF9A7B3-95C0-4ED5-9B05-DD021E3DD2E5}" type="slidenum">
              <a:rPr lang="en-US" smtClean="0"/>
              <a:pPr/>
              <a:t>59</a:t>
            </a:fld>
            <a:endParaRPr lang="en-US"/>
          </a:p>
        </p:txBody>
      </p:sp>
      <p:sp>
        <p:nvSpPr>
          <p:cNvPr id="5" name="Title 1"/>
          <p:cNvSpPr>
            <a:spLocks noGrp="1"/>
          </p:cNvSpPr>
          <p:nvPr>
            <p:ph type="title"/>
          </p:nvPr>
        </p:nvSpPr>
        <p:spPr>
          <a:xfrm>
            <a:off x="439080" y="1"/>
            <a:ext cx="7886700" cy="1059366"/>
          </a:xfrm>
        </p:spPr>
        <p:txBody>
          <a:bodyPr>
            <a:normAutofit/>
          </a:bodyPr>
          <a:lstStyle/>
          <a:p>
            <a:r>
              <a:rPr lang="en-US" sz="3200" dirty="0"/>
              <a:t>Communication strategies with patients</a:t>
            </a:r>
          </a:p>
        </p:txBody>
      </p:sp>
    </p:spTree>
    <p:extLst>
      <p:ext uri="{BB962C8B-B14F-4D97-AF65-F5344CB8AC3E}">
        <p14:creationId xmlns:p14="http://schemas.microsoft.com/office/powerpoint/2010/main" val="398020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How to submit a question</a:t>
            </a:r>
          </a:p>
        </p:txBody>
      </p:sp>
      <p:sp>
        <p:nvSpPr>
          <p:cNvPr id="7" name="Content Placeholder 6"/>
          <p:cNvSpPr>
            <a:spLocks noGrp="1"/>
          </p:cNvSpPr>
          <p:nvPr>
            <p:ph idx="1"/>
          </p:nvPr>
        </p:nvSpPr>
        <p:spPr>
          <a:xfrm>
            <a:off x="351692" y="1286189"/>
            <a:ext cx="4461468" cy="4793064"/>
          </a:xfrm>
        </p:spPr>
        <p:txBody>
          <a:bodyPr>
            <a:normAutofit fontScale="92500" lnSpcReduction="10000"/>
          </a:bodyPr>
          <a:lstStyle/>
          <a:p>
            <a:r>
              <a:rPr lang="en-US" altLang="en-US" dirty="0"/>
              <a:t>At any time during the presentation, type your question into the “Q&amp;A” section of your WebEx Q&amp;A panel.</a:t>
            </a:r>
          </a:p>
          <a:p>
            <a:r>
              <a:rPr lang="en-US" altLang="en-US" dirty="0"/>
              <a:t>Please address your questions to “All Panelists” in the dropdown menu.</a:t>
            </a:r>
          </a:p>
          <a:p>
            <a:r>
              <a:rPr lang="en-US" altLang="en-US" dirty="0"/>
              <a:t>Select “Send” to submit your question to the moderator.</a:t>
            </a:r>
          </a:p>
          <a:p>
            <a:r>
              <a:rPr lang="en-US" altLang="en-US" dirty="0"/>
              <a:t>Questions will be read aloud by the moderator.</a:t>
            </a:r>
          </a:p>
          <a:p>
            <a:r>
              <a:rPr lang="en-US" altLang="en-US" dirty="0">
                <a:hlinkClick r:id="rId2"/>
              </a:rPr>
              <a:t>SHARE@ahrq.hhs.gov</a:t>
            </a:r>
            <a:endParaRPr lang="en-US" dirty="0"/>
          </a:p>
        </p:txBody>
      </p:sp>
      <p:sp>
        <p:nvSpPr>
          <p:cNvPr id="4" name="Slide Number Placeholder 3"/>
          <p:cNvSpPr>
            <a:spLocks noGrp="1"/>
          </p:cNvSpPr>
          <p:nvPr>
            <p:ph type="sldNum" sz="quarter" idx="12"/>
          </p:nvPr>
        </p:nvSpPr>
        <p:spPr/>
        <p:txBody>
          <a:bodyPr/>
          <a:lstStyle/>
          <a:p>
            <a:fld id="{BDF9A7B3-95C0-4ED5-9B05-DD021E3DD2E5}" type="slidenum">
              <a:rPr lang="en-US" smtClean="0"/>
              <a:pPr/>
              <a:t>6</a:t>
            </a:fld>
            <a:endParaRPr lang="en-US" dirty="0"/>
          </a:p>
        </p:txBody>
      </p:sp>
      <p:pic>
        <p:nvPicPr>
          <p:cNvPr id="12" name="Picture 11" descr="Screenshot of a Q&amp;A Window" title="Screenshot of a Q&amp;A Window"/>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9864" y="1146655"/>
            <a:ext cx="4023709" cy="5328366"/>
          </a:xfrm>
          <a:prstGeom prst="rect">
            <a:avLst/>
          </a:prstGeom>
        </p:spPr>
      </p:pic>
    </p:spTree>
    <p:extLst>
      <p:ext uri="{BB962C8B-B14F-4D97-AF65-F5344CB8AC3E}">
        <p14:creationId xmlns:p14="http://schemas.microsoft.com/office/powerpoint/2010/main" val="22047298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Additional considerations for lung cancer screening conversations</a:t>
            </a:r>
          </a:p>
        </p:txBody>
      </p:sp>
      <p:sp>
        <p:nvSpPr>
          <p:cNvPr id="3" name="Content Placeholder 2"/>
          <p:cNvSpPr>
            <a:spLocks noGrp="1"/>
          </p:cNvSpPr>
          <p:nvPr>
            <p:ph idx="1"/>
          </p:nvPr>
        </p:nvSpPr>
        <p:spPr>
          <a:xfrm>
            <a:off x="628649" y="1825625"/>
            <a:ext cx="7985263" cy="4351338"/>
          </a:xfrm>
        </p:spPr>
        <p:txBody>
          <a:bodyPr>
            <a:normAutofit lnSpcReduction="10000"/>
          </a:bodyPr>
          <a:lstStyle/>
          <a:p>
            <a:pPr marL="396875" indent="-396875"/>
            <a:r>
              <a:rPr lang="en-US" dirty="0"/>
              <a:t>The patient has a knowledge about LCS or has received the decision aid before the consultation</a:t>
            </a:r>
          </a:p>
          <a:p>
            <a:pPr lvl="1"/>
            <a:r>
              <a:rPr lang="en-US" dirty="0"/>
              <a:t>First, ask patient about his or her thoughts about LCS.</a:t>
            </a:r>
          </a:p>
          <a:p>
            <a:pPr lvl="2"/>
            <a:r>
              <a:rPr lang="en-US" dirty="0"/>
              <a:t>This lets the clinician know what the patient understands and what their initial preferences are and why.</a:t>
            </a:r>
          </a:p>
          <a:p>
            <a:pPr lvl="2"/>
            <a:r>
              <a:rPr lang="en-US" dirty="0"/>
              <a:t>If a patient has used the aid, but say he/she is not sure what to think about it, then follow with a probe (“Well just tell me some of your thoughts about it.”)</a:t>
            </a:r>
          </a:p>
          <a:p>
            <a:pPr lvl="1"/>
            <a:r>
              <a:rPr lang="en-US" dirty="0"/>
              <a:t>Fill in knowledge gaps and explore preferences/concerns.</a:t>
            </a:r>
          </a:p>
          <a:p>
            <a:pPr marL="396875" indent="-396875"/>
            <a:r>
              <a:rPr lang="en-US" dirty="0"/>
              <a:t>The patient has no or very limited knowledge of LCS</a:t>
            </a:r>
          </a:p>
          <a:p>
            <a:pPr lvl="1"/>
            <a:r>
              <a:rPr lang="en-US" dirty="0"/>
              <a:t>Use the decision-making tool in the encounter to educate, identify concerns, and discuss preferences.</a:t>
            </a:r>
          </a:p>
        </p:txBody>
      </p:sp>
      <p:sp>
        <p:nvSpPr>
          <p:cNvPr id="4" name="Slide Number Placeholder 3"/>
          <p:cNvSpPr>
            <a:spLocks noGrp="1"/>
          </p:cNvSpPr>
          <p:nvPr>
            <p:ph type="sldNum" sz="quarter" idx="12"/>
          </p:nvPr>
        </p:nvSpPr>
        <p:spPr/>
        <p:txBody>
          <a:bodyPr/>
          <a:lstStyle/>
          <a:p>
            <a:fld id="{BDF9A7B3-95C0-4ED5-9B05-DD021E3DD2E5}" type="slidenum">
              <a:rPr lang="en-US" smtClean="0"/>
              <a:pPr/>
              <a:t>60</a:t>
            </a:fld>
            <a:endParaRPr lang="en-US"/>
          </a:p>
        </p:txBody>
      </p:sp>
    </p:spTree>
    <p:extLst>
      <p:ext uri="{BB962C8B-B14F-4D97-AF65-F5344CB8AC3E}">
        <p14:creationId xmlns:p14="http://schemas.microsoft.com/office/powerpoint/2010/main" val="40328018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099" y="1"/>
            <a:ext cx="8416954" cy="1004934"/>
          </a:xfrm>
        </p:spPr>
        <p:txBody>
          <a:bodyPr>
            <a:normAutofit/>
          </a:bodyPr>
          <a:lstStyle/>
          <a:p>
            <a:r>
              <a:rPr lang="en-US" sz="3200" dirty="0"/>
              <a:t>In conclusion: How might the </a:t>
            </a:r>
            <a:br>
              <a:rPr lang="en-US" sz="3200" dirty="0"/>
            </a:br>
            <a:r>
              <a:rPr lang="en-US" sz="3200" dirty="0"/>
              <a:t>lung cancer screening tools be used? </a:t>
            </a:r>
          </a:p>
        </p:txBody>
      </p:sp>
      <p:sp>
        <p:nvSpPr>
          <p:cNvPr id="3" name="Content Placeholder 2"/>
          <p:cNvSpPr>
            <a:spLocks noGrp="1"/>
          </p:cNvSpPr>
          <p:nvPr>
            <p:ph idx="1"/>
          </p:nvPr>
        </p:nvSpPr>
        <p:spPr/>
        <p:txBody>
          <a:bodyPr>
            <a:normAutofit/>
          </a:bodyPr>
          <a:lstStyle/>
          <a:p>
            <a:pPr marL="349250" indent="-349250"/>
            <a:r>
              <a:rPr lang="en-US" dirty="0"/>
              <a:t>Adapt the tools for a variety of primary care settings.</a:t>
            </a:r>
          </a:p>
          <a:p>
            <a:pPr marL="349250" indent="-349250"/>
            <a:r>
              <a:rPr lang="en-US" dirty="0"/>
              <a:t>Integrate the tools with electronic health records (Clinician’s Checklist).</a:t>
            </a:r>
          </a:p>
          <a:p>
            <a:pPr marL="349250" indent="-349250"/>
            <a:r>
              <a:rPr lang="en-US" dirty="0"/>
              <a:t>Adapt the tools for different patient populations.</a:t>
            </a:r>
          </a:p>
          <a:p>
            <a:pPr marL="349250" indent="-349250"/>
            <a:r>
              <a:rPr lang="en-US" dirty="0"/>
              <a:t>Couple the tools with clinician training in shared decision making.</a:t>
            </a:r>
          </a:p>
        </p:txBody>
      </p:sp>
      <p:sp>
        <p:nvSpPr>
          <p:cNvPr id="4" name="Slide Number Placeholder 3"/>
          <p:cNvSpPr>
            <a:spLocks noGrp="1"/>
          </p:cNvSpPr>
          <p:nvPr>
            <p:ph type="sldNum" sz="quarter" idx="12"/>
          </p:nvPr>
        </p:nvSpPr>
        <p:spPr/>
        <p:txBody>
          <a:bodyPr/>
          <a:lstStyle/>
          <a:p>
            <a:fld id="{A7BCC155-7BF7-4E71-A9BD-6BF3FC834F5E}" type="slidenum">
              <a:rPr lang="en-US" smtClean="0"/>
              <a:pPr/>
              <a:t>61</a:t>
            </a:fld>
            <a:endParaRPr lang="en-US" dirty="0"/>
          </a:p>
        </p:txBody>
      </p:sp>
    </p:spTree>
    <p:extLst>
      <p:ext uri="{BB962C8B-B14F-4D97-AF65-F5344CB8AC3E}">
        <p14:creationId xmlns:p14="http://schemas.microsoft.com/office/powerpoint/2010/main" val="35797607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normAutofit/>
          </a:bodyPr>
          <a:lstStyle/>
          <a:p>
            <a:r>
              <a:rPr lang="en-US" altLang="en-US" dirty="0"/>
              <a:t>Contact information</a:t>
            </a:r>
          </a:p>
        </p:txBody>
      </p:sp>
      <p:sp>
        <p:nvSpPr>
          <p:cNvPr id="70659" name="Text Box 2"/>
          <p:cNvSpPr txBox="1">
            <a:spLocks noChangeArrowheads="1"/>
          </p:cNvSpPr>
          <p:nvPr/>
        </p:nvSpPr>
        <p:spPr bwMode="auto">
          <a:xfrm>
            <a:off x="613611" y="2472664"/>
            <a:ext cx="398056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ucida Sans Unicode" panose="020B0602030504020204" pitchFamily="34" charset="0"/>
                <a:ea typeface="MS PGothic" pitchFamily="34" charset="-128"/>
              </a:defRPr>
            </a:lvl1pPr>
            <a:lvl2pPr marL="742950" indent="-285750">
              <a:defRPr>
                <a:solidFill>
                  <a:schemeClr val="tx1"/>
                </a:solidFill>
                <a:latin typeface="Lucida Sans Unicode" panose="020B0602030504020204" pitchFamily="34" charset="0"/>
                <a:ea typeface="MS PGothic" pitchFamily="34" charset="-128"/>
              </a:defRPr>
            </a:lvl2pPr>
            <a:lvl3pPr marL="1143000" indent="-228600">
              <a:defRPr>
                <a:solidFill>
                  <a:schemeClr val="tx1"/>
                </a:solidFill>
                <a:latin typeface="Lucida Sans Unicode" panose="020B0602030504020204" pitchFamily="34" charset="0"/>
                <a:ea typeface="MS PGothic" pitchFamily="34" charset="-128"/>
              </a:defRPr>
            </a:lvl3pPr>
            <a:lvl4pPr marL="1600200" indent="-228600">
              <a:defRPr>
                <a:solidFill>
                  <a:schemeClr val="tx1"/>
                </a:solidFill>
                <a:latin typeface="Lucida Sans Unicode" panose="020B0602030504020204" pitchFamily="34" charset="0"/>
                <a:ea typeface="MS PGothic" pitchFamily="34" charset="-128"/>
              </a:defRPr>
            </a:lvl4pPr>
            <a:lvl5pPr marL="2057400" indent="-228600">
              <a:defRPr>
                <a:solidFill>
                  <a:schemeClr val="tx1"/>
                </a:solidFill>
                <a:latin typeface="Lucida Sans Unicode" panose="020B0602030504020204"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9pPr>
          </a:lstStyle>
          <a:p>
            <a:pPr algn="ctr"/>
            <a:r>
              <a:rPr lang="en-US" altLang="en-US" sz="2400" b="1" dirty="0">
                <a:latin typeface="+mn-lt"/>
                <a:ea typeface="Osaka" pitchFamily="2" charset="-128"/>
              </a:rPr>
              <a:t>Robert J. Volk, Ph.D.</a:t>
            </a:r>
          </a:p>
          <a:p>
            <a:pPr algn="ctr"/>
            <a:r>
              <a:rPr lang="en-US" altLang="en-US" sz="2400" dirty="0">
                <a:latin typeface="+mn-lt"/>
                <a:ea typeface="Osaka" pitchFamily="2" charset="-128"/>
              </a:rPr>
              <a:t>The University of Texas </a:t>
            </a:r>
            <a:br>
              <a:rPr lang="en-US" altLang="en-US" sz="2400" dirty="0">
                <a:latin typeface="+mn-lt"/>
                <a:ea typeface="Osaka" pitchFamily="2" charset="-128"/>
              </a:rPr>
            </a:br>
            <a:r>
              <a:rPr lang="en-US" altLang="en-US" sz="2400" dirty="0">
                <a:latin typeface="+mn-lt"/>
                <a:ea typeface="Osaka" pitchFamily="2" charset="-128"/>
              </a:rPr>
              <a:t>MD Anderson Cancer Center</a:t>
            </a:r>
          </a:p>
          <a:p>
            <a:pPr algn="ctr"/>
            <a:r>
              <a:rPr lang="en-US" altLang="en-US" sz="2400" dirty="0">
                <a:latin typeface="+mn-lt"/>
                <a:ea typeface="Osaka" pitchFamily="2" charset="-128"/>
              </a:rPr>
              <a:t>Houston, TX</a:t>
            </a:r>
          </a:p>
          <a:p>
            <a:pPr algn="ctr"/>
            <a:endParaRPr lang="en-US" altLang="en-US" sz="2400" dirty="0">
              <a:solidFill>
                <a:schemeClr val="tx2"/>
              </a:solidFill>
              <a:latin typeface="+mn-lt"/>
              <a:ea typeface="Osaka" pitchFamily="2" charset="-128"/>
            </a:endParaRPr>
          </a:p>
          <a:p>
            <a:pPr algn="ctr"/>
            <a:r>
              <a:rPr lang="en-US" altLang="en-US" sz="2400" dirty="0">
                <a:solidFill>
                  <a:schemeClr val="tx2"/>
                </a:solidFill>
                <a:latin typeface="+mn-lt"/>
                <a:ea typeface="Osaka" pitchFamily="2" charset="-128"/>
                <a:hlinkClick r:id="rId2"/>
              </a:rPr>
              <a:t>BVolk@mdanderson.org</a:t>
            </a:r>
            <a:r>
              <a:rPr lang="en-US" altLang="en-US" sz="2400" dirty="0">
                <a:solidFill>
                  <a:schemeClr val="tx2"/>
                </a:solidFill>
                <a:latin typeface="+mn-lt"/>
                <a:ea typeface="Osaka" pitchFamily="2" charset="-128"/>
              </a:rPr>
              <a:t> </a:t>
            </a:r>
          </a:p>
        </p:txBody>
      </p:sp>
      <p:sp>
        <p:nvSpPr>
          <p:cNvPr id="3" name="Slide Number Placeholder 2"/>
          <p:cNvSpPr>
            <a:spLocks noGrp="1"/>
          </p:cNvSpPr>
          <p:nvPr>
            <p:ph type="sldNum" sz="quarter" idx="12"/>
          </p:nvPr>
        </p:nvSpPr>
        <p:spPr/>
        <p:txBody>
          <a:bodyPr/>
          <a:lstStyle/>
          <a:p>
            <a:fld id="{BDF9A7B3-95C0-4ED5-9B05-DD021E3DD2E5}" type="slidenum">
              <a:rPr lang="en-US" smtClean="0"/>
              <a:pPr/>
              <a:t>62</a:t>
            </a:fld>
            <a:endParaRPr lang="en-US"/>
          </a:p>
        </p:txBody>
      </p:sp>
      <p:sp>
        <p:nvSpPr>
          <p:cNvPr id="5" name="Text Box 2"/>
          <p:cNvSpPr txBox="1">
            <a:spLocks noChangeArrowheads="1"/>
          </p:cNvSpPr>
          <p:nvPr/>
        </p:nvSpPr>
        <p:spPr bwMode="auto">
          <a:xfrm>
            <a:off x="4671972" y="2472664"/>
            <a:ext cx="414365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ucida Sans Unicode" panose="020B0602030504020204" pitchFamily="34" charset="0"/>
                <a:ea typeface="MS PGothic" pitchFamily="34" charset="-128"/>
              </a:defRPr>
            </a:lvl1pPr>
            <a:lvl2pPr marL="742950" indent="-285750">
              <a:defRPr>
                <a:solidFill>
                  <a:schemeClr val="tx1"/>
                </a:solidFill>
                <a:latin typeface="Lucida Sans Unicode" panose="020B0602030504020204" pitchFamily="34" charset="0"/>
                <a:ea typeface="MS PGothic" pitchFamily="34" charset="-128"/>
              </a:defRPr>
            </a:lvl2pPr>
            <a:lvl3pPr marL="1143000" indent="-228600">
              <a:defRPr>
                <a:solidFill>
                  <a:schemeClr val="tx1"/>
                </a:solidFill>
                <a:latin typeface="Lucida Sans Unicode" panose="020B0602030504020204" pitchFamily="34" charset="0"/>
                <a:ea typeface="MS PGothic" pitchFamily="34" charset="-128"/>
              </a:defRPr>
            </a:lvl3pPr>
            <a:lvl4pPr marL="1600200" indent="-228600">
              <a:defRPr>
                <a:solidFill>
                  <a:schemeClr val="tx1"/>
                </a:solidFill>
                <a:latin typeface="Lucida Sans Unicode" panose="020B0602030504020204" pitchFamily="34" charset="0"/>
                <a:ea typeface="MS PGothic" pitchFamily="34" charset="-128"/>
              </a:defRPr>
            </a:lvl4pPr>
            <a:lvl5pPr marL="2057400" indent="-228600">
              <a:defRPr>
                <a:solidFill>
                  <a:schemeClr val="tx1"/>
                </a:solidFill>
                <a:latin typeface="Lucida Sans Unicode" panose="020B0602030504020204"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9pPr>
          </a:lstStyle>
          <a:p>
            <a:pPr algn="ctr"/>
            <a:r>
              <a:rPr lang="en-US" altLang="en-US" sz="2400" b="1" dirty="0">
                <a:latin typeface="+mn-lt"/>
                <a:ea typeface="Osaka" pitchFamily="2" charset="-128"/>
              </a:rPr>
              <a:t>Richard L. Street, Jr., Ph.D.</a:t>
            </a:r>
          </a:p>
          <a:p>
            <a:pPr algn="ctr"/>
            <a:r>
              <a:rPr lang="en-US" altLang="en-US" sz="2400" dirty="0">
                <a:latin typeface="+mn-lt"/>
                <a:ea typeface="Osaka" pitchFamily="2" charset="-128"/>
              </a:rPr>
              <a:t>Department of Communication</a:t>
            </a:r>
          </a:p>
          <a:p>
            <a:pPr algn="ctr"/>
            <a:r>
              <a:rPr lang="en-US" altLang="en-US" sz="2400" dirty="0">
                <a:latin typeface="+mn-lt"/>
                <a:ea typeface="Osaka" pitchFamily="2" charset="-128"/>
              </a:rPr>
              <a:t>Texas A&amp;M University</a:t>
            </a:r>
          </a:p>
          <a:p>
            <a:pPr algn="ctr"/>
            <a:r>
              <a:rPr lang="en-US" altLang="en-US" sz="2400" dirty="0">
                <a:latin typeface="+mn-lt"/>
                <a:ea typeface="Osaka" pitchFamily="2" charset="-128"/>
              </a:rPr>
              <a:t>College Station, TX</a:t>
            </a:r>
          </a:p>
          <a:p>
            <a:pPr algn="ctr"/>
            <a:r>
              <a:rPr lang="en-US" altLang="en-US" sz="2400" dirty="0">
                <a:latin typeface="+mn-lt"/>
                <a:ea typeface="Osaka" pitchFamily="2" charset="-128"/>
              </a:rPr>
              <a:t>	</a:t>
            </a:r>
          </a:p>
          <a:p>
            <a:pPr algn="ctr"/>
            <a:r>
              <a:rPr lang="en-US" altLang="en-US" sz="2400" dirty="0">
                <a:latin typeface="+mn-lt"/>
                <a:ea typeface="Osaka" pitchFamily="2" charset="-128"/>
                <a:hlinkClick r:id="rId3"/>
              </a:rPr>
              <a:t>r-street@tamu.edu</a:t>
            </a:r>
            <a:r>
              <a:rPr lang="en-US" altLang="en-US" sz="2400" dirty="0">
                <a:latin typeface="+mn-lt"/>
                <a:ea typeface="Osaka" pitchFamily="2" charset="-128"/>
              </a:rPr>
              <a:t> </a:t>
            </a:r>
          </a:p>
        </p:txBody>
      </p:sp>
    </p:spTree>
    <p:extLst>
      <p:ext uri="{BB962C8B-B14F-4D97-AF65-F5344CB8AC3E}">
        <p14:creationId xmlns:p14="http://schemas.microsoft.com/office/powerpoint/2010/main" val="9840185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5"/>
          <p:cNvSpPr>
            <a:spLocks noGrp="1"/>
          </p:cNvSpPr>
          <p:nvPr>
            <p:ph type="title"/>
          </p:nvPr>
        </p:nvSpPr>
        <p:spPr/>
        <p:txBody>
          <a:bodyPr>
            <a:normAutofit/>
          </a:bodyPr>
          <a:lstStyle/>
          <a:p>
            <a:r>
              <a:rPr lang="en-US" altLang="en-US" sz="3200" dirty="0">
                <a:latin typeface="Calibri" panose="020F0502020204030204" pitchFamily="34" charset="0"/>
              </a:rPr>
              <a:t>Obtaining CME/CE credits</a:t>
            </a:r>
          </a:p>
        </p:txBody>
      </p:sp>
      <p:sp>
        <p:nvSpPr>
          <p:cNvPr id="131075" name="Subtitle 4"/>
          <p:cNvSpPr>
            <a:spLocks noGrp="1"/>
          </p:cNvSpPr>
          <p:nvPr>
            <p:ph idx="1"/>
          </p:nvPr>
        </p:nvSpPr>
        <p:spPr bwMode="auto">
          <a:xfrm>
            <a:off x="628650" y="1520825"/>
            <a:ext cx="7886700" cy="4351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2000" dirty="0"/>
          </a:p>
          <a:p>
            <a:endParaRPr lang="en-US" altLang="en-US" sz="2000" dirty="0"/>
          </a:p>
          <a:p>
            <a:endParaRPr lang="en-US" altLang="en-US" sz="2000" dirty="0"/>
          </a:p>
          <a:p>
            <a:pPr marL="347663" indent="-347663"/>
            <a:r>
              <a:rPr lang="en-US" altLang="en-US" sz="2800" dirty="0"/>
              <a:t>If you would like to receive continuing education credit for this activity, please visit:</a:t>
            </a:r>
          </a:p>
          <a:p>
            <a:pPr marL="347663" indent="-347663"/>
            <a:endParaRPr lang="en-US" altLang="en-US" u="sng" dirty="0">
              <a:hlinkClick r:id="rId3"/>
            </a:endParaRPr>
          </a:p>
          <a:p>
            <a:pPr marL="0" indent="0" algn="ctr">
              <a:buNone/>
            </a:pPr>
            <a:r>
              <a:rPr lang="en-US" altLang="en-US" sz="2800" u="sng" dirty="0">
                <a:hlinkClick r:id="rId3"/>
              </a:rPr>
              <a:t>http://etewebinar.cds.pesgce.com/eindex.php</a:t>
            </a:r>
            <a:endParaRPr lang="en-US" altLang="en-US" sz="2800" dirty="0"/>
          </a:p>
          <a:p>
            <a:pPr marL="0" indent="0">
              <a:buNone/>
            </a:pPr>
            <a:endParaRPr lang="en-US" altLang="en-US" sz="2000" dirty="0"/>
          </a:p>
          <a:p>
            <a:pPr>
              <a:spcAft>
                <a:spcPts val="1800"/>
              </a:spcAft>
            </a:pPr>
            <a:endParaRPr lang="en-US" altLang="en-US" sz="2000" dirty="0"/>
          </a:p>
          <a:p>
            <a:pPr>
              <a:spcAft>
                <a:spcPts val="1800"/>
              </a:spcAft>
            </a:pPr>
            <a:endParaRPr lang="en-US" altLang="en-US" sz="2000" dirty="0"/>
          </a:p>
        </p:txBody>
      </p:sp>
      <p:sp>
        <p:nvSpPr>
          <p:cNvPr id="131076"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ucida Sans Unicode" panose="020B0602030504020204" pitchFamily="34" charset="0"/>
                <a:ea typeface="MS PGothic" pitchFamily="34" charset="-128"/>
              </a:defRPr>
            </a:lvl1pPr>
            <a:lvl2pPr marL="742950" indent="-285750">
              <a:defRPr>
                <a:solidFill>
                  <a:schemeClr val="tx1"/>
                </a:solidFill>
                <a:latin typeface="Lucida Sans Unicode" panose="020B0602030504020204" pitchFamily="34" charset="0"/>
                <a:ea typeface="MS PGothic" pitchFamily="34" charset="-128"/>
              </a:defRPr>
            </a:lvl2pPr>
            <a:lvl3pPr marL="1143000" indent="-228600">
              <a:defRPr>
                <a:solidFill>
                  <a:schemeClr val="tx1"/>
                </a:solidFill>
                <a:latin typeface="Lucida Sans Unicode" panose="020B0602030504020204" pitchFamily="34" charset="0"/>
                <a:ea typeface="MS PGothic" pitchFamily="34" charset="-128"/>
              </a:defRPr>
            </a:lvl3pPr>
            <a:lvl4pPr marL="1600200" indent="-228600">
              <a:defRPr>
                <a:solidFill>
                  <a:schemeClr val="tx1"/>
                </a:solidFill>
                <a:latin typeface="Lucida Sans Unicode" panose="020B0602030504020204" pitchFamily="34" charset="0"/>
                <a:ea typeface="MS PGothic" pitchFamily="34" charset="-128"/>
              </a:defRPr>
            </a:lvl4pPr>
            <a:lvl5pPr marL="2057400" indent="-228600">
              <a:defRPr>
                <a:solidFill>
                  <a:schemeClr val="tx1"/>
                </a:solidFill>
                <a:latin typeface="Lucida Sans Unicode" panose="020B0602030504020204"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9pPr>
          </a:lstStyle>
          <a:p>
            <a:fld id="{FE875435-318C-4360-A8D6-D51F4D6B5E51}" type="slidenum">
              <a:rPr lang="en-US" altLang="en-US" sz="1050">
                <a:solidFill>
                  <a:srgbClr val="898989"/>
                </a:solidFill>
              </a:rPr>
              <a:pPr/>
              <a:t>63</a:t>
            </a:fld>
            <a:endParaRPr lang="en-US" altLang="en-US" sz="1050" dirty="0">
              <a:solidFill>
                <a:srgbClr val="898989"/>
              </a:solidFill>
            </a:endParaRPr>
          </a:p>
        </p:txBody>
      </p:sp>
    </p:spTree>
    <p:extLst>
      <p:ext uri="{BB962C8B-B14F-4D97-AF65-F5344CB8AC3E}">
        <p14:creationId xmlns:p14="http://schemas.microsoft.com/office/powerpoint/2010/main" val="31228951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0"/>
            <a:ext cx="7886700" cy="1059366"/>
          </a:xfrm>
        </p:spPr>
        <p:txBody>
          <a:bodyPr>
            <a:normAutofit/>
          </a:bodyPr>
          <a:lstStyle/>
          <a:p>
            <a:r>
              <a:rPr lang="en-US" dirty="0">
                <a:cs typeface="Arial"/>
              </a:rPr>
              <a:t>How to su</a:t>
            </a:r>
            <a:r>
              <a:rPr lang="en-US" spc="-15" dirty="0">
                <a:cs typeface="Arial"/>
              </a:rPr>
              <a:t>b</a:t>
            </a:r>
            <a:r>
              <a:rPr lang="en-US" dirty="0">
                <a:cs typeface="Arial"/>
              </a:rPr>
              <a:t>mit a question</a:t>
            </a:r>
            <a:endParaRPr lang="en-US" dirty="0"/>
          </a:p>
        </p:txBody>
      </p:sp>
      <p:sp>
        <p:nvSpPr>
          <p:cNvPr id="7" name="Content Placeholder 6"/>
          <p:cNvSpPr>
            <a:spLocks noGrp="1"/>
          </p:cNvSpPr>
          <p:nvPr>
            <p:ph idx="1"/>
          </p:nvPr>
        </p:nvSpPr>
        <p:spPr>
          <a:xfrm>
            <a:off x="628650" y="1825625"/>
            <a:ext cx="4184510" cy="4351338"/>
          </a:xfrm>
        </p:spPr>
        <p:txBody>
          <a:bodyPr>
            <a:normAutofit fontScale="85000" lnSpcReduction="20000"/>
          </a:bodyPr>
          <a:lstStyle/>
          <a:p>
            <a:pPr>
              <a:spcBef>
                <a:spcPts val="600"/>
              </a:spcBef>
              <a:spcAft>
                <a:spcPts val="600"/>
              </a:spcAft>
              <a:buClr>
                <a:srgbClr val="008A3E"/>
              </a:buClr>
              <a:buSzPct val="89000"/>
            </a:pPr>
            <a:r>
              <a:rPr lang="en-US" altLang="en-US" dirty="0">
                <a:solidFill>
                  <a:srgbClr val="000000"/>
                </a:solidFill>
                <a:cs typeface="Arial" panose="020B0604020202020204" pitchFamily="34" charset="0"/>
              </a:rPr>
              <a:t>At any time during the presentation, type your question into the “Q&amp;A” section of your WebEx Q&amp;A panel.</a:t>
            </a:r>
          </a:p>
          <a:p>
            <a:pPr>
              <a:spcBef>
                <a:spcPts val="600"/>
              </a:spcBef>
              <a:spcAft>
                <a:spcPts val="600"/>
              </a:spcAft>
              <a:buClr>
                <a:srgbClr val="008A3E"/>
              </a:buClr>
              <a:buSzPct val="89000"/>
            </a:pPr>
            <a:r>
              <a:rPr lang="en-US" altLang="en-US" dirty="0">
                <a:solidFill>
                  <a:srgbClr val="000000"/>
                </a:solidFill>
                <a:cs typeface="Arial" panose="020B0604020202020204" pitchFamily="34" charset="0"/>
              </a:rPr>
              <a:t>Please address your questions to “All Panelists” in the dropdown menu.</a:t>
            </a:r>
          </a:p>
          <a:p>
            <a:pPr>
              <a:spcBef>
                <a:spcPts val="600"/>
              </a:spcBef>
              <a:spcAft>
                <a:spcPts val="600"/>
              </a:spcAft>
              <a:buClr>
                <a:srgbClr val="008A3E"/>
              </a:buClr>
              <a:buSzPct val="89000"/>
            </a:pPr>
            <a:r>
              <a:rPr lang="en-US" altLang="en-US" dirty="0">
                <a:solidFill>
                  <a:srgbClr val="000000"/>
                </a:solidFill>
                <a:cs typeface="Arial" panose="020B0604020202020204" pitchFamily="34" charset="0"/>
              </a:rPr>
              <a:t>Select “Send” to submit your question to the moderator.</a:t>
            </a:r>
          </a:p>
          <a:p>
            <a:pPr>
              <a:spcBef>
                <a:spcPts val="600"/>
              </a:spcBef>
              <a:spcAft>
                <a:spcPts val="600"/>
              </a:spcAft>
              <a:buClr>
                <a:srgbClr val="008A3E"/>
              </a:buClr>
              <a:buSzPct val="89000"/>
            </a:pPr>
            <a:r>
              <a:rPr lang="en-US" altLang="en-US" dirty="0">
                <a:solidFill>
                  <a:srgbClr val="000000"/>
                </a:solidFill>
                <a:cs typeface="Arial" panose="020B0604020202020204" pitchFamily="34" charset="0"/>
              </a:rPr>
              <a:t>Questions will be read aloud by the moderator.</a:t>
            </a:r>
          </a:p>
          <a:p>
            <a:pPr>
              <a:spcBef>
                <a:spcPts val="600"/>
              </a:spcBef>
              <a:spcAft>
                <a:spcPts val="600"/>
              </a:spcAft>
              <a:buClr>
                <a:srgbClr val="008A3E"/>
              </a:buClr>
              <a:buSzPct val="89000"/>
            </a:pPr>
            <a:r>
              <a:rPr lang="en-US" altLang="en-US" dirty="0">
                <a:solidFill>
                  <a:srgbClr val="000000"/>
                </a:solidFill>
                <a:cs typeface="Arial" panose="020B0604020202020204" pitchFamily="34" charset="0"/>
                <a:hlinkClick r:id="rId2"/>
              </a:rPr>
              <a:t>SHARE@ahrq.hhs.gov</a:t>
            </a:r>
            <a:endParaRPr lang="en-US" dirty="0"/>
          </a:p>
        </p:txBody>
      </p:sp>
      <p:sp>
        <p:nvSpPr>
          <p:cNvPr id="4" name="Slide Number Placeholder 3"/>
          <p:cNvSpPr>
            <a:spLocks noGrp="1"/>
          </p:cNvSpPr>
          <p:nvPr>
            <p:ph type="sldNum" sz="quarter" idx="12"/>
          </p:nvPr>
        </p:nvSpPr>
        <p:spPr/>
        <p:txBody>
          <a:bodyPr/>
          <a:lstStyle/>
          <a:p>
            <a:fld id="{BDF9A7B3-95C0-4ED5-9B05-DD021E3DD2E5}" type="slidenum">
              <a:rPr lang="en-US" smtClean="0"/>
              <a:pPr/>
              <a:t>64</a:t>
            </a:fld>
            <a:endParaRPr lang="en-US" dirty="0"/>
          </a:p>
        </p:txBody>
      </p:sp>
      <p:pic>
        <p:nvPicPr>
          <p:cNvPr id="10" name="Picture 9" descr="Screenshot of a Q&amp;A Window" title="Screenshot of a Q&amp;A Window"/>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0" y="1231045"/>
            <a:ext cx="4023709" cy="5328366"/>
          </a:xfrm>
          <a:prstGeom prst="rect">
            <a:avLst/>
          </a:prstGeom>
        </p:spPr>
      </p:pic>
    </p:spTree>
    <p:extLst>
      <p:ext uri="{BB962C8B-B14F-4D97-AF65-F5344CB8AC3E}">
        <p14:creationId xmlns:p14="http://schemas.microsoft.com/office/powerpoint/2010/main" val="8039315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626D2B7-E249-43B5-AA48-FFB33E2AFCA1}" type="slidenum">
              <a:rPr lang="en-US" smtClean="0"/>
              <a:pPr/>
              <a:t>65</a:t>
            </a:fld>
            <a:endParaRPr lang="en-US" dirty="0"/>
          </a:p>
        </p:txBody>
      </p:sp>
      <p:sp>
        <p:nvSpPr>
          <p:cNvPr id="3" name="Content Placeholder 2"/>
          <p:cNvSpPr>
            <a:spLocks noGrp="1"/>
          </p:cNvSpPr>
          <p:nvPr>
            <p:ph idx="1"/>
          </p:nvPr>
        </p:nvSpPr>
        <p:spPr>
          <a:xfrm>
            <a:off x="335462" y="1872101"/>
            <a:ext cx="3994484" cy="3108974"/>
          </a:xfrm>
          <a:solidFill>
            <a:schemeClr val="bg1">
              <a:lumMod val="95000"/>
            </a:schemeClr>
          </a:solidFill>
        </p:spPr>
        <p:txBody>
          <a:bodyPr>
            <a:normAutofit/>
          </a:bodyPr>
          <a:lstStyle/>
          <a:p>
            <a:pPr marL="0" indent="0" algn="ctr">
              <a:buNone/>
            </a:pPr>
            <a:endParaRPr lang="en-US" sz="500" dirty="0">
              <a:solidFill>
                <a:schemeClr val="tx1"/>
              </a:solidFill>
            </a:endParaRPr>
          </a:p>
          <a:p>
            <a:pPr marL="0" indent="0" algn="ctr">
              <a:buNone/>
            </a:pPr>
            <a:r>
              <a:rPr lang="en-US" sz="2000" dirty="0">
                <a:solidFill>
                  <a:schemeClr val="tx1"/>
                </a:solidFill>
              </a:rPr>
              <a:t>SHARE Approach Program</a:t>
            </a:r>
          </a:p>
          <a:p>
            <a:pPr marL="0" indent="0" algn="ctr">
              <a:buNone/>
            </a:pPr>
            <a:endParaRPr lang="en-US" sz="1200" b="1" dirty="0">
              <a:solidFill>
                <a:schemeClr val="tx1"/>
              </a:solidFill>
            </a:endParaRPr>
          </a:p>
          <a:p>
            <a:pPr marL="0" indent="0" algn="ctr">
              <a:buNone/>
            </a:pPr>
            <a:r>
              <a:rPr lang="en-US" sz="2000" b="0" dirty="0">
                <a:solidFill>
                  <a:schemeClr val="tx1"/>
                </a:solidFill>
              </a:rPr>
              <a:t>Contact:</a:t>
            </a:r>
          </a:p>
          <a:p>
            <a:pPr marL="0" indent="0" algn="ctr">
              <a:buNone/>
            </a:pPr>
            <a:endParaRPr lang="en-US" sz="1400" dirty="0">
              <a:solidFill>
                <a:srgbClr val="050E7E"/>
              </a:solidFill>
            </a:endParaRPr>
          </a:p>
          <a:p>
            <a:pPr marL="0" indent="0" algn="ctr">
              <a:buNone/>
            </a:pPr>
            <a:r>
              <a:rPr lang="en-US" sz="2000" b="1" dirty="0">
                <a:solidFill>
                  <a:schemeClr val="tx1"/>
                </a:solidFill>
              </a:rPr>
              <a:t>Alaina Fournier</a:t>
            </a:r>
          </a:p>
          <a:p>
            <a:pPr marL="0" indent="0" algn="ctr">
              <a:buNone/>
            </a:pPr>
            <a:r>
              <a:rPr lang="en-US" sz="2000" b="0" dirty="0">
                <a:solidFill>
                  <a:srgbClr val="002060"/>
                </a:solidFill>
                <a:hlinkClick r:id="rId3"/>
              </a:rPr>
              <a:t>alaina.fournier@ahrq.hhs.gov</a:t>
            </a:r>
            <a:r>
              <a:rPr lang="en-US" sz="2000" b="0" dirty="0">
                <a:solidFill>
                  <a:srgbClr val="002060"/>
                </a:solidFill>
              </a:rPr>
              <a:t> </a:t>
            </a:r>
            <a:r>
              <a:rPr lang="en-US" sz="2000" b="0" dirty="0">
                <a:solidFill>
                  <a:schemeClr val="tx1"/>
                </a:solidFill>
              </a:rPr>
              <a:t>OR</a:t>
            </a:r>
          </a:p>
          <a:p>
            <a:pPr marL="0" indent="0" algn="ctr">
              <a:buNone/>
            </a:pPr>
            <a:r>
              <a:rPr lang="en-US" sz="2000" b="0" dirty="0">
                <a:solidFill>
                  <a:srgbClr val="002060"/>
                </a:solidFill>
                <a:hlinkClick r:id="rId4"/>
              </a:rPr>
              <a:t>SHARE@ahrq.hhs.gov</a:t>
            </a:r>
            <a:endParaRPr lang="en-US" sz="2000" b="0" dirty="0">
              <a:solidFill>
                <a:srgbClr val="002060"/>
              </a:solidFill>
            </a:endParaRPr>
          </a:p>
          <a:p>
            <a:pPr marL="0" indent="0" algn="ctr">
              <a:buNone/>
            </a:pPr>
            <a:endParaRPr lang="en-US" sz="2000" b="0" dirty="0">
              <a:solidFill>
                <a:srgbClr val="002060"/>
              </a:solidFill>
            </a:endParaRPr>
          </a:p>
        </p:txBody>
      </p:sp>
      <p:sp>
        <p:nvSpPr>
          <p:cNvPr id="4" name="Rectangle 3"/>
          <p:cNvSpPr/>
          <p:nvPr/>
        </p:nvSpPr>
        <p:spPr>
          <a:xfrm>
            <a:off x="2031915" y="854615"/>
            <a:ext cx="5114670" cy="646331"/>
          </a:xfrm>
          <a:prstGeom prst="rect">
            <a:avLst/>
          </a:prstGeom>
        </p:spPr>
        <p:txBody>
          <a:bodyPr wrap="none">
            <a:spAutoFit/>
          </a:bodyPr>
          <a:lstStyle/>
          <a:p>
            <a:r>
              <a:rPr lang="en-US" sz="3600" b="1" dirty="0">
                <a:solidFill>
                  <a:srgbClr val="008000"/>
                </a:solidFill>
              </a:rPr>
              <a:t>Questions about AHRQ’s: </a:t>
            </a:r>
          </a:p>
        </p:txBody>
      </p:sp>
      <p:sp>
        <p:nvSpPr>
          <p:cNvPr id="5" name="Rectangle 4"/>
          <p:cNvSpPr/>
          <p:nvPr/>
        </p:nvSpPr>
        <p:spPr>
          <a:xfrm>
            <a:off x="1899190" y="5638802"/>
            <a:ext cx="5777865" cy="461665"/>
          </a:xfrm>
          <a:prstGeom prst="rect">
            <a:avLst/>
          </a:prstGeom>
        </p:spPr>
        <p:txBody>
          <a:bodyPr wrap="none">
            <a:spAutoFit/>
          </a:bodyPr>
          <a:lstStyle/>
          <a:p>
            <a:pPr algn="ctr"/>
            <a:r>
              <a:rPr lang="en-US" sz="2400" b="1" dirty="0"/>
              <a:t>Agency for Healthcare Research and Quality</a:t>
            </a:r>
          </a:p>
        </p:txBody>
      </p:sp>
      <p:sp>
        <p:nvSpPr>
          <p:cNvPr id="6" name="Content Placeholder 2"/>
          <p:cNvSpPr txBox="1">
            <a:spLocks/>
          </p:cNvSpPr>
          <p:nvPr/>
        </p:nvSpPr>
        <p:spPr>
          <a:xfrm>
            <a:off x="4788123" y="1872101"/>
            <a:ext cx="3994484" cy="3108974"/>
          </a:xfrm>
          <a:prstGeom prst="rect">
            <a:avLst/>
          </a:prstGeom>
          <a:solidFill>
            <a:schemeClr val="bg1">
              <a:lumMod val="95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008000"/>
                </a:solidFill>
                <a:latin typeface="+mn-lt"/>
                <a:ea typeface="+mn-ea"/>
                <a:cs typeface="Helvetica"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pPr>
            <a:endParaRPr lang="en-US" sz="100" dirty="0">
              <a:solidFill>
                <a:schemeClr val="tx1"/>
              </a:solidFill>
            </a:endParaRPr>
          </a:p>
          <a:p>
            <a:pPr>
              <a:spcBef>
                <a:spcPts val="1800"/>
              </a:spcBef>
            </a:pPr>
            <a:r>
              <a:rPr lang="en-US" sz="2000" dirty="0">
                <a:solidFill>
                  <a:schemeClr val="tx1"/>
                </a:solidFill>
              </a:rPr>
              <a:t>Effective Health Care Program /  Lung Cancer Screening Tools</a:t>
            </a:r>
          </a:p>
          <a:p>
            <a:pPr>
              <a:spcBef>
                <a:spcPts val="1200"/>
              </a:spcBef>
            </a:pPr>
            <a:r>
              <a:rPr lang="en-US" sz="2000" b="0" dirty="0">
                <a:solidFill>
                  <a:schemeClr val="tx1"/>
                </a:solidFill>
              </a:rPr>
              <a:t>Contact:</a:t>
            </a:r>
          </a:p>
          <a:p>
            <a:endParaRPr lang="en-US" sz="1400" dirty="0">
              <a:solidFill>
                <a:srgbClr val="050E7E"/>
              </a:solidFill>
            </a:endParaRPr>
          </a:p>
          <a:p>
            <a:r>
              <a:rPr lang="en-US" sz="2000" dirty="0">
                <a:solidFill>
                  <a:schemeClr val="tx1"/>
                </a:solidFill>
              </a:rPr>
              <a:t>Monique Cohen</a:t>
            </a:r>
          </a:p>
          <a:p>
            <a:r>
              <a:rPr lang="en-US" sz="2000" b="0" dirty="0">
                <a:solidFill>
                  <a:srgbClr val="002060"/>
                </a:solidFill>
                <a:hlinkClick r:id="rId5"/>
              </a:rPr>
              <a:t>Monique.cohen@ahrq.hhs.gov</a:t>
            </a:r>
            <a:r>
              <a:rPr lang="en-US" sz="2000" b="0" dirty="0">
                <a:solidFill>
                  <a:srgbClr val="002060"/>
                </a:solidFill>
              </a:rPr>
              <a:t> </a:t>
            </a:r>
            <a:r>
              <a:rPr lang="en-US" sz="2000" b="0" dirty="0">
                <a:solidFill>
                  <a:schemeClr val="tx1"/>
                </a:solidFill>
              </a:rPr>
              <a:t>OR</a:t>
            </a:r>
          </a:p>
          <a:p>
            <a:r>
              <a:rPr lang="en-US" sz="2000" b="0" u="sng" dirty="0">
                <a:hlinkClick r:id="rId6"/>
              </a:rPr>
              <a:t>Effectivehealthcare@ahrq.hhs.gov</a:t>
            </a:r>
            <a:endParaRPr lang="en-US" sz="2000" b="0" dirty="0">
              <a:solidFill>
                <a:srgbClr val="002060"/>
              </a:solidFill>
            </a:endParaRPr>
          </a:p>
        </p:txBody>
      </p:sp>
    </p:spTree>
    <p:extLst>
      <p:ext uri="{BB962C8B-B14F-4D97-AF65-F5344CB8AC3E}">
        <p14:creationId xmlns:p14="http://schemas.microsoft.com/office/powerpoint/2010/main" val="14525637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5"/>
          <p:cNvSpPr>
            <a:spLocks noGrp="1"/>
          </p:cNvSpPr>
          <p:nvPr>
            <p:ph type="title"/>
          </p:nvPr>
        </p:nvSpPr>
        <p:spPr/>
        <p:txBody>
          <a:bodyPr>
            <a:normAutofit/>
          </a:bodyPr>
          <a:lstStyle/>
          <a:p>
            <a:r>
              <a:rPr lang="en-US" altLang="en-US" sz="3200" dirty="0">
                <a:latin typeface="Calibri" panose="020F0502020204030204" pitchFamily="34" charset="0"/>
              </a:rPr>
              <a:t>Obtaining CME/CE Credits</a:t>
            </a:r>
          </a:p>
        </p:txBody>
      </p:sp>
      <p:sp>
        <p:nvSpPr>
          <p:cNvPr id="134147" name="Subtitle 4"/>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2000" dirty="0"/>
          </a:p>
          <a:p>
            <a:endParaRPr lang="en-US" altLang="en-US" sz="2000" dirty="0"/>
          </a:p>
          <a:p>
            <a:endParaRPr lang="en-US" altLang="en-US" sz="2000" dirty="0"/>
          </a:p>
          <a:p>
            <a:pPr marL="347663" indent="-347663"/>
            <a:r>
              <a:rPr lang="en-US" altLang="en-US" sz="2800" dirty="0"/>
              <a:t>If you would like to receive continuing education credit for this activity, please visit:</a:t>
            </a:r>
          </a:p>
          <a:p>
            <a:pPr marL="347663" indent="-347663"/>
            <a:endParaRPr lang="en-US" altLang="en-US" dirty="0"/>
          </a:p>
          <a:p>
            <a:pPr marL="0" indent="0" algn="ctr">
              <a:buNone/>
            </a:pPr>
            <a:r>
              <a:rPr lang="en-US" altLang="en-US" sz="2800" u="sng" dirty="0">
                <a:hlinkClick r:id="rId3"/>
              </a:rPr>
              <a:t>http://etewebinar.cds.pesgce.com/eindex.php</a:t>
            </a:r>
            <a:endParaRPr lang="en-US" altLang="en-US" sz="2800" dirty="0"/>
          </a:p>
          <a:p>
            <a:pPr marL="0" indent="0">
              <a:buNone/>
            </a:pPr>
            <a:endParaRPr lang="en-US" altLang="en-US" sz="2000" dirty="0"/>
          </a:p>
          <a:p>
            <a:pPr>
              <a:spcAft>
                <a:spcPts val="1800"/>
              </a:spcAft>
            </a:pPr>
            <a:endParaRPr lang="en-US" altLang="en-US" sz="2000" dirty="0"/>
          </a:p>
          <a:p>
            <a:pPr>
              <a:spcAft>
                <a:spcPts val="1800"/>
              </a:spcAft>
            </a:pPr>
            <a:endParaRPr lang="en-US" altLang="en-US" sz="2000" dirty="0"/>
          </a:p>
        </p:txBody>
      </p:sp>
      <p:sp>
        <p:nvSpPr>
          <p:cNvPr id="134148"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ucida Sans Unicode" panose="020B0602030504020204" pitchFamily="34" charset="0"/>
                <a:ea typeface="MS PGothic" pitchFamily="34" charset="-128"/>
              </a:defRPr>
            </a:lvl1pPr>
            <a:lvl2pPr marL="742950" indent="-285750">
              <a:defRPr>
                <a:solidFill>
                  <a:schemeClr val="tx1"/>
                </a:solidFill>
                <a:latin typeface="Lucida Sans Unicode" panose="020B0602030504020204" pitchFamily="34" charset="0"/>
                <a:ea typeface="MS PGothic" pitchFamily="34" charset="-128"/>
              </a:defRPr>
            </a:lvl2pPr>
            <a:lvl3pPr marL="1143000" indent="-228600">
              <a:defRPr>
                <a:solidFill>
                  <a:schemeClr val="tx1"/>
                </a:solidFill>
                <a:latin typeface="Lucida Sans Unicode" panose="020B0602030504020204" pitchFamily="34" charset="0"/>
                <a:ea typeface="MS PGothic" pitchFamily="34" charset="-128"/>
              </a:defRPr>
            </a:lvl3pPr>
            <a:lvl4pPr marL="1600200" indent="-228600">
              <a:defRPr>
                <a:solidFill>
                  <a:schemeClr val="tx1"/>
                </a:solidFill>
                <a:latin typeface="Lucida Sans Unicode" panose="020B0602030504020204" pitchFamily="34" charset="0"/>
                <a:ea typeface="MS PGothic" pitchFamily="34" charset="-128"/>
              </a:defRPr>
            </a:lvl4pPr>
            <a:lvl5pPr marL="2057400" indent="-228600">
              <a:defRPr>
                <a:solidFill>
                  <a:schemeClr val="tx1"/>
                </a:solidFill>
                <a:latin typeface="Lucida Sans Unicode" panose="020B0602030504020204"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MS PGothic" pitchFamily="34" charset="-128"/>
              </a:defRPr>
            </a:lvl9pPr>
          </a:lstStyle>
          <a:p>
            <a:fld id="{7BF3109F-23BC-4F26-B6BE-EC07F677938D}" type="slidenum">
              <a:rPr lang="en-US" altLang="en-US" sz="1050">
                <a:solidFill>
                  <a:srgbClr val="898989"/>
                </a:solidFill>
              </a:rPr>
              <a:pPr/>
              <a:t>66</a:t>
            </a:fld>
            <a:endParaRPr lang="en-US" altLang="en-US" sz="1050" dirty="0">
              <a:solidFill>
                <a:srgbClr val="898989"/>
              </a:solidFill>
            </a:endParaRPr>
          </a:p>
        </p:txBody>
      </p:sp>
    </p:spTree>
    <p:extLst>
      <p:ext uri="{BB962C8B-B14F-4D97-AF65-F5344CB8AC3E}">
        <p14:creationId xmlns:p14="http://schemas.microsoft.com/office/powerpoint/2010/main" val="4204776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dirty="0">
                <a:latin typeface="+mn-lt"/>
              </a:rPr>
              <a:t>Learning objectives</a:t>
            </a:r>
          </a:p>
        </p:txBody>
      </p:sp>
      <p:sp>
        <p:nvSpPr>
          <p:cNvPr id="3" name="Content Placeholder 2"/>
          <p:cNvSpPr>
            <a:spLocks noGrp="1"/>
          </p:cNvSpPr>
          <p:nvPr>
            <p:ph idx="1"/>
          </p:nvPr>
        </p:nvSpPr>
        <p:spPr>
          <a:xfrm>
            <a:off x="628650" y="1639957"/>
            <a:ext cx="7886700" cy="4537006"/>
          </a:xfrm>
        </p:spPr>
        <p:txBody>
          <a:bodyPr>
            <a:normAutofit/>
          </a:bodyPr>
          <a:lstStyle/>
          <a:p>
            <a:pPr marL="0" indent="0">
              <a:lnSpc>
                <a:spcPct val="100000"/>
              </a:lnSpc>
              <a:spcBef>
                <a:spcPts val="600"/>
              </a:spcBef>
              <a:buFont typeface="Wingdings 3" panose="05040102010807070707" pitchFamily="18" charset="2"/>
              <a:buNone/>
              <a:defRPr/>
            </a:pPr>
            <a:r>
              <a:rPr lang="en-US" sz="2400" dirty="0">
                <a:latin typeface="+mn-lt"/>
              </a:rPr>
              <a:t>At the conclusion of this activity, participants will be able to:</a:t>
            </a:r>
          </a:p>
          <a:p>
            <a:pPr marL="0" indent="0">
              <a:lnSpc>
                <a:spcPct val="100000"/>
              </a:lnSpc>
              <a:spcBef>
                <a:spcPts val="600"/>
              </a:spcBef>
              <a:buFont typeface="Wingdings 3" panose="05040102010807070707" pitchFamily="18" charset="2"/>
              <a:buNone/>
              <a:defRPr/>
            </a:pPr>
            <a:endParaRPr lang="en-US" sz="1050" dirty="0">
              <a:latin typeface="+mn-lt"/>
            </a:endParaRPr>
          </a:p>
          <a:p>
            <a:pPr marL="514350" lvl="0" indent="-514350">
              <a:lnSpc>
                <a:spcPct val="100000"/>
              </a:lnSpc>
              <a:spcBef>
                <a:spcPts val="600"/>
              </a:spcBef>
              <a:buFont typeface="+mj-lt"/>
              <a:buAutoNum type="arabicPeriod"/>
            </a:pPr>
            <a:r>
              <a:rPr lang="en-US" sz="2000" dirty="0"/>
              <a:t>Explain how shared decision making can be helpful to patients and providers in deciding whether to participate in lung cancer screening.</a:t>
            </a:r>
          </a:p>
          <a:p>
            <a:pPr marL="514350" lvl="0" indent="-514350">
              <a:lnSpc>
                <a:spcPct val="100000"/>
              </a:lnSpc>
              <a:spcBef>
                <a:spcPts val="600"/>
              </a:spcBef>
              <a:buFont typeface="+mj-lt"/>
              <a:buAutoNum type="arabicPeriod"/>
            </a:pPr>
            <a:r>
              <a:rPr lang="en-US" sz="2000" dirty="0"/>
              <a:t>Describe the key components of an effective lung cancer screening toolkit for use in primary care settings.</a:t>
            </a:r>
          </a:p>
          <a:p>
            <a:pPr marL="514350" lvl="0" indent="-514350">
              <a:lnSpc>
                <a:spcPct val="100000"/>
              </a:lnSpc>
              <a:spcBef>
                <a:spcPts val="600"/>
              </a:spcBef>
              <a:buFont typeface="+mj-lt"/>
              <a:buAutoNum type="arabicPeriod"/>
            </a:pPr>
            <a:r>
              <a:rPr lang="en-US" sz="2000" dirty="0"/>
              <a:t>Explain how using an effective decision aid and other tools can meet the shared decision making and patient counseling visit requirements of the Centers for Medicare &amp; Medicaid Services (CMS) for Medicare coverage of lung cancer screening with low-dose computed tomography.</a:t>
            </a:r>
          </a:p>
          <a:p>
            <a:pPr marL="0" indent="0">
              <a:lnSpc>
                <a:spcPct val="100000"/>
              </a:lnSpc>
              <a:spcBef>
                <a:spcPts val="600"/>
              </a:spcBef>
              <a:spcAft>
                <a:spcPts val="1200"/>
              </a:spcAft>
              <a:buFont typeface="Wingdings 3" panose="05040102010807070707" pitchFamily="18" charset="2"/>
              <a:buNone/>
              <a:defRPr/>
            </a:pPr>
            <a:endParaRPr lang="en-US" sz="2400" dirty="0">
              <a:latin typeface="+mn-lt"/>
            </a:endParaRPr>
          </a:p>
        </p:txBody>
      </p:sp>
      <p:sp>
        <p:nvSpPr>
          <p:cNvPr id="4" name="Slide Number Placeholder 3"/>
          <p:cNvSpPr>
            <a:spLocks noGrp="1"/>
          </p:cNvSpPr>
          <p:nvPr>
            <p:ph type="sldNum" sz="quarter" idx="12"/>
          </p:nvPr>
        </p:nvSpPr>
        <p:spPr/>
        <p:txBody>
          <a:bodyPr/>
          <a:lstStyle/>
          <a:p>
            <a:pPr>
              <a:defRPr/>
            </a:pPr>
            <a:fld id="{DA7F1445-E056-428A-881A-65728149090D}" type="slidenum">
              <a:rPr lang="en-US" smtClean="0">
                <a:solidFill>
                  <a:schemeClr val="bg1">
                    <a:lumMod val="50000"/>
                  </a:schemeClr>
                </a:solidFill>
              </a:rPr>
              <a:pPr>
                <a:defRPr/>
              </a:pPr>
              <a:t>7</a:t>
            </a:fld>
            <a:endParaRPr lang="en-US" dirty="0">
              <a:solidFill>
                <a:schemeClr val="bg1">
                  <a:lumMod val="50000"/>
                </a:schemeClr>
              </a:solidFill>
            </a:endParaRPr>
          </a:p>
        </p:txBody>
      </p:sp>
    </p:spTree>
    <p:extLst>
      <p:ext uri="{BB962C8B-B14F-4D97-AF65-F5344CB8AC3E}">
        <p14:creationId xmlns:p14="http://schemas.microsoft.com/office/powerpoint/2010/main" val="1769718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200" dirty="0"/>
              <a:t>AHRQ’s Effective Health Care Program</a:t>
            </a:r>
          </a:p>
        </p:txBody>
      </p:sp>
      <p:pic>
        <p:nvPicPr>
          <p:cNvPr id="4" name="Content Placeholder 3" descr="Images of AHRQ's Health Care Program Brochures and Website" title="Images of AHRQ's Health Care Program Brochures and Website"/>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792371" y="1399001"/>
            <a:ext cx="6799093" cy="4549467"/>
          </a:xfrm>
        </p:spPr>
      </p:pic>
      <p:sp>
        <p:nvSpPr>
          <p:cNvPr id="6" name="TextBox 5"/>
          <p:cNvSpPr txBox="1"/>
          <p:nvPr/>
        </p:nvSpPr>
        <p:spPr>
          <a:xfrm>
            <a:off x="2546297" y="5886711"/>
            <a:ext cx="4188583" cy="369332"/>
          </a:xfrm>
          <a:prstGeom prst="rect">
            <a:avLst/>
          </a:prstGeom>
          <a:noFill/>
        </p:spPr>
        <p:txBody>
          <a:bodyPr wrap="none" rtlCol="0">
            <a:spAutoFit/>
          </a:bodyPr>
          <a:lstStyle/>
          <a:p>
            <a:r>
              <a:rPr lang="en-US" dirty="0">
                <a:hlinkClick r:id="rId4"/>
              </a:rPr>
              <a:t>http://www.effectivehealthcare.ahrq.gov/</a:t>
            </a:r>
            <a:r>
              <a:rPr lang="en-US" dirty="0"/>
              <a:t> </a:t>
            </a:r>
          </a:p>
        </p:txBody>
      </p:sp>
      <p:sp>
        <p:nvSpPr>
          <p:cNvPr id="8" name="Slide Number Placeholder 7"/>
          <p:cNvSpPr>
            <a:spLocks noGrp="1"/>
          </p:cNvSpPr>
          <p:nvPr>
            <p:ph type="sldNum" sz="quarter" idx="12"/>
          </p:nvPr>
        </p:nvSpPr>
        <p:spPr/>
        <p:txBody>
          <a:bodyPr/>
          <a:lstStyle/>
          <a:p>
            <a:fld id="{BDF9A7B3-95C0-4ED5-9B05-DD021E3DD2E5}" type="slidenum">
              <a:rPr lang="en-US" smtClean="0"/>
              <a:pPr/>
              <a:t>8</a:t>
            </a:fld>
            <a:endParaRPr lang="en-US"/>
          </a:p>
        </p:txBody>
      </p:sp>
    </p:spTree>
    <p:extLst>
      <p:ext uri="{BB962C8B-B14F-4D97-AF65-F5344CB8AC3E}">
        <p14:creationId xmlns:p14="http://schemas.microsoft.com/office/powerpoint/2010/main" val="3204693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685800" y="1635318"/>
            <a:ext cx="7772400" cy="2012008"/>
          </a:xfrm>
        </p:spPr>
        <p:txBody>
          <a:bodyPr>
            <a:normAutofit/>
          </a:bodyPr>
          <a:lstStyle/>
          <a:p>
            <a:r>
              <a:rPr lang="en-US" altLang="en-US" sz="3600" dirty="0"/>
              <a:t>Shared Decision Making Tools for </a:t>
            </a:r>
            <a:br>
              <a:rPr lang="en-US" altLang="en-US" sz="3600" dirty="0"/>
            </a:br>
            <a:r>
              <a:rPr lang="en-US" altLang="en-US" sz="3600" dirty="0"/>
              <a:t>Lung Cancer Screening</a:t>
            </a:r>
          </a:p>
        </p:txBody>
      </p:sp>
      <p:sp>
        <p:nvSpPr>
          <p:cNvPr id="12291" name="Subtitle 2"/>
          <p:cNvSpPr>
            <a:spLocks noGrp="1"/>
          </p:cNvSpPr>
          <p:nvPr>
            <p:ph type="subTitle" idx="1"/>
          </p:nvPr>
        </p:nvSpPr>
        <p:spPr bwMode="auto">
          <a:xfrm>
            <a:off x="152400" y="3852809"/>
            <a:ext cx="8991600" cy="205483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p>
            <a:r>
              <a:rPr lang="en-US" altLang="en-US" b="1" dirty="0"/>
              <a:t>Robert J. Volk, Ph.D.</a:t>
            </a:r>
          </a:p>
          <a:p>
            <a:r>
              <a:rPr lang="en-US" altLang="en-US" sz="2100" dirty="0"/>
              <a:t>John M. Eisenberg Center for Clinical Decisions and Communications Science</a:t>
            </a:r>
            <a:br>
              <a:rPr lang="en-US" altLang="en-US" sz="2100" dirty="0"/>
            </a:br>
            <a:r>
              <a:rPr lang="en-US" altLang="en-US" sz="2100" dirty="0"/>
              <a:t>The University of Texas MD Anderson Cancer Center</a:t>
            </a:r>
          </a:p>
          <a:p>
            <a:pPr>
              <a:spcBef>
                <a:spcPts val="1800"/>
              </a:spcBef>
            </a:pPr>
            <a:r>
              <a:rPr lang="en-US" altLang="en-US" b="1" dirty="0"/>
              <a:t>Richard L. Street, Ph.D.</a:t>
            </a:r>
          </a:p>
          <a:p>
            <a:r>
              <a:rPr lang="en-US" altLang="en-US" sz="2100" dirty="0"/>
              <a:t>John M. Eisenberg Center for Clinical Decisions and Communications Science</a:t>
            </a:r>
            <a:br>
              <a:rPr lang="en-US" altLang="en-US" sz="2100" dirty="0"/>
            </a:br>
            <a:r>
              <a:rPr lang="en-US" altLang="en-US" sz="2100" dirty="0"/>
              <a:t>Texas A&amp;M University and Baylor College of Medicine</a:t>
            </a:r>
          </a:p>
        </p:txBody>
      </p:sp>
      <p:pic>
        <p:nvPicPr>
          <p:cNvPr id="4" name="Picture 3" descr="AHRQ and Effective Health Care Program Logos" title="AHRQ and Effective Health Care Program Logo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838481"/>
            <a:ext cx="5492496" cy="1091184"/>
          </a:xfrm>
          <a:prstGeom prst="rect">
            <a:avLst/>
          </a:prstGeom>
        </p:spPr>
      </p:pic>
    </p:spTree>
    <p:extLst>
      <p:ext uri="{BB962C8B-B14F-4D97-AF65-F5344CB8AC3E}">
        <p14:creationId xmlns:p14="http://schemas.microsoft.com/office/powerpoint/2010/main" val="17551682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2465</TotalTime>
  <Words>2537</Words>
  <Application>Microsoft Office PowerPoint</Application>
  <PresentationFormat>On-screen Show (4:3)</PresentationFormat>
  <Paragraphs>397</Paragraphs>
  <Slides>66</Slides>
  <Notes>9</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66</vt:i4>
      </vt:variant>
    </vt:vector>
  </HeadingPairs>
  <TitlesOfParts>
    <vt:vector size="79" baseType="lpstr">
      <vt:lpstr>ＭＳ Ｐゴシック</vt:lpstr>
      <vt:lpstr>ＭＳ Ｐゴシック</vt:lpstr>
      <vt:lpstr>Arial</vt:lpstr>
      <vt:lpstr>Calibri</vt:lpstr>
      <vt:lpstr>Calibri Light</vt:lpstr>
      <vt:lpstr>Futura Bk BT</vt:lpstr>
      <vt:lpstr>Helvetica</vt:lpstr>
      <vt:lpstr>Lucida Sans Unicode</vt:lpstr>
      <vt:lpstr>Osaka</vt:lpstr>
      <vt:lpstr>Webdings</vt:lpstr>
      <vt:lpstr>Wingdings</vt:lpstr>
      <vt:lpstr>Wingdings 3</vt:lpstr>
      <vt:lpstr>Office Theme</vt:lpstr>
      <vt:lpstr>Shared Decision Making Tools for Lung Cancer Screening</vt:lpstr>
      <vt:lpstr>PowerPoint Presentation</vt:lpstr>
      <vt:lpstr>Presenters and moderator</vt:lpstr>
      <vt:lpstr>Disclosures</vt:lpstr>
      <vt:lpstr>Accreditation</vt:lpstr>
      <vt:lpstr>How to submit a question</vt:lpstr>
      <vt:lpstr>Learning objectives</vt:lpstr>
      <vt:lpstr>AHRQ’s Effective Health Care Program</vt:lpstr>
      <vt:lpstr>Shared Decision Making Tools for  Lung Cancer Screening</vt:lpstr>
      <vt:lpstr>Let’s begin with a case…</vt:lpstr>
      <vt:lpstr>The National Lung Screening Trial </vt:lpstr>
      <vt:lpstr>The National Lung Screening Trial</vt:lpstr>
      <vt:lpstr>Response from the health care community</vt:lpstr>
      <vt:lpstr>Lung cancer screening recommendations</vt:lpstr>
      <vt:lpstr>USPSTF Recommendation: Lung Cancer Screening – December 2013</vt:lpstr>
      <vt:lpstr>USPSTF Recommendation: Lung Cancer Screening – December 2013</vt:lpstr>
      <vt:lpstr>The importance of the USPSTF</vt:lpstr>
      <vt:lpstr>CMS National Coverage Determination –  February 5, 2015 </vt:lpstr>
      <vt:lpstr>CMS – Criteria for lung cancer screening: Beneficiary eligibility</vt:lpstr>
      <vt:lpstr>CMS – Criteria for lung cancer screening: Beneficiary eligibility</vt:lpstr>
      <vt:lpstr>Lung cancer screening counseling  and shared decision making visit</vt:lpstr>
      <vt:lpstr>Lung cancer screening counseling  and shared decision making visit</vt:lpstr>
      <vt:lpstr>Lung cancer screening counseling and shared decision making visit</vt:lpstr>
      <vt:lpstr>Lung cancer screening counseling and shared decision making visit</vt:lpstr>
      <vt:lpstr>Lung cancer screening counseling and shared decision making visit</vt:lpstr>
      <vt:lpstr>Radiologist eligibility criteria</vt:lpstr>
      <vt:lpstr>Radiology imaging center criteria</vt:lpstr>
      <vt:lpstr>Medicare coverage of screening for lung cancer with low-dose computed tomography (LDCT)</vt:lpstr>
      <vt:lpstr>Screening on a national scale</vt:lpstr>
      <vt:lpstr>Shared decision making is fundamentally a communication activity</vt:lpstr>
      <vt:lpstr>Developing a new toolkit</vt:lpstr>
      <vt:lpstr>Implementation needs of primary care clinicians</vt:lpstr>
      <vt:lpstr>PowerPoint Presentation</vt:lpstr>
      <vt:lpstr>AHRQ: Effective Health Care Program patient decision aids</vt:lpstr>
      <vt:lpstr>Components of lung cancer screening tools</vt:lpstr>
      <vt:lpstr>Components of lung cancer screening tools</vt:lpstr>
      <vt:lpstr>Components of lung cancer screening tools</vt:lpstr>
      <vt:lpstr>Summary guide for clinicians</vt:lpstr>
      <vt:lpstr>Summary guide for clinicians</vt:lpstr>
      <vt:lpstr>Summary guide for clinicians</vt:lpstr>
      <vt:lpstr>Summary guide for clinicians</vt:lpstr>
      <vt:lpstr>Summary guide for clinicians</vt:lpstr>
      <vt:lpstr>Summary guide for clinicians</vt:lpstr>
      <vt:lpstr>A clinician’s checklist</vt:lpstr>
      <vt:lpstr>A clinician’s checklist</vt:lpstr>
      <vt:lpstr>A decision aid for patients</vt:lpstr>
      <vt:lpstr>A decision aid for patients</vt:lpstr>
      <vt:lpstr>A decision aid for patients</vt:lpstr>
      <vt:lpstr>A decision aid for patients</vt:lpstr>
      <vt:lpstr>A decision aid for patients</vt:lpstr>
      <vt:lpstr>A decision aid for patients</vt:lpstr>
      <vt:lpstr>A decision aid for patients</vt:lpstr>
      <vt:lpstr>A decision making tool for  the clinical encounter</vt:lpstr>
      <vt:lpstr>Communication strategies with patients</vt:lpstr>
      <vt:lpstr>Communication strategies with patients</vt:lpstr>
      <vt:lpstr>Communication strategies with patients</vt:lpstr>
      <vt:lpstr>Communication strategies with patients</vt:lpstr>
      <vt:lpstr>Communication strategies with patients</vt:lpstr>
      <vt:lpstr>Communication strategies with patients</vt:lpstr>
      <vt:lpstr>Additional considerations for lung cancer screening conversations</vt:lpstr>
      <vt:lpstr>In conclusion: How might the  lung cancer screening tools be used? </vt:lpstr>
      <vt:lpstr>Contact information</vt:lpstr>
      <vt:lpstr>Obtaining CME/CE credits</vt:lpstr>
      <vt:lpstr>How to submit a question</vt:lpstr>
      <vt:lpstr>PowerPoint Presentation</vt:lpstr>
      <vt:lpstr>Obtaining CME/CE 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dc:creator>
  <cp:lastModifiedBy>Wordz Graphix</cp:lastModifiedBy>
  <cp:revision>91</cp:revision>
  <cp:lastPrinted>2016-05-18T22:20:24Z</cp:lastPrinted>
  <dcterms:created xsi:type="dcterms:W3CDTF">2015-12-07T16:29:49Z</dcterms:created>
  <dcterms:modified xsi:type="dcterms:W3CDTF">2016-05-19T00:41:44Z</dcterms:modified>
</cp:coreProperties>
</file>