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40"/>
  </p:notesMasterIdLst>
  <p:sldIdLst>
    <p:sldId id="256" r:id="rId3"/>
    <p:sldId id="257" r:id="rId4"/>
    <p:sldId id="266" r:id="rId5"/>
    <p:sldId id="258" r:id="rId6"/>
    <p:sldId id="259" r:id="rId7"/>
    <p:sldId id="262" r:id="rId8"/>
    <p:sldId id="263" r:id="rId9"/>
    <p:sldId id="264" r:id="rId10"/>
    <p:sldId id="265" r:id="rId11"/>
    <p:sldId id="297" r:id="rId12"/>
    <p:sldId id="298" r:id="rId13"/>
    <p:sldId id="302" r:id="rId14"/>
    <p:sldId id="267" r:id="rId15"/>
    <p:sldId id="270" r:id="rId16"/>
    <p:sldId id="271" r:id="rId17"/>
    <p:sldId id="276" r:id="rId18"/>
    <p:sldId id="277" r:id="rId19"/>
    <p:sldId id="278" r:id="rId20"/>
    <p:sldId id="280" r:id="rId21"/>
    <p:sldId id="281" r:id="rId22"/>
    <p:sldId id="282" r:id="rId23"/>
    <p:sldId id="283" r:id="rId24"/>
    <p:sldId id="304" r:id="rId25"/>
    <p:sldId id="299" r:id="rId26"/>
    <p:sldId id="301" r:id="rId27"/>
    <p:sldId id="284" r:id="rId28"/>
    <p:sldId id="300" r:id="rId29"/>
    <p:sldId id="285" r:id="rId30"/>
    <p:sldId id="286" r:id="rId31"/>
    <p:sldId id="287" r:id="rId32"/>
    <p:sldId id="288" r:id="rId33"/>
    <p:sldId id="289" r:id="rId34"/>
    <p:sldId id="290" r:id="rId35"/>
    <p:sldId id="305" r:id="rId36"/>
    <p:sldId id="307" r:id="rId37"/>
    <p:sldId id="291" r:id="rId38"/>
    <p:sldId id="303"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howGuides="1">
      <p:cViewPr varScale="1">
        <p:scale>
          <a:sx n="117" d="100"/>
          <a:sy n="117" d="100"/>
        </p:scale>
        <p:origin x="-2322" y="-102"/>
      </p:cViewPr>
      <p:guideLst>
        <p:guide orient="horz" pos="2160"/>
        <p:guide pos="2880"/>
      </p:guideLst>
    </p:cSldViewPr>
  </p:slideViewPr>
  <p:notesTextViewPr>
    <p:cViewPr>
      <p:scale>
        <a:sx n="1" d="1"/>
        <a:sy n="1" d="1"/>
      </p:scale>
      <p:origin x="0" y="0"/>
    </p:cViewPr>
  </p:notesTextViewPr>
  <p:sorterViewPr>
    <p:cViewPr>
      <p:scale>
        <a:sx n="100" d="100"/>
        <a:sy n="100" d="100"/>
      </p:scale>
      <p:origin x="0" y="25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903537-F4BD-4732-BAC7-B5F82A83D037}" type="datetimeFigureOut">
              <a:rPr lang="en-US" smtClean="0"/>
              <a:t>1/12/2016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210777-6E37-40DA-8375-DB1E106DADEB}" type="slidenum">
              <a:rPr lang="en-US" smtClean="0"/>
              <a:t>‹#›</a:t>
            </a:fld>
            <a:endParaRPr lang="en-US" dirty="0"/>
          </a:p>
        </p:txBody>
      </p:sp>
    </p:spTree>
    <p:extLst>
      <p:ext uri="{BB962C8B-B14F-4D97-AF65-F5344CB8AC3E}">
        <p14:creationId xmlns:p14="http://schemas.microsoft.com/office/powerpoint/2010/main" val="4088212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definition is based on the definition used in section 6301(a) of the Patient Protection and Affordable Care Act (ACA) of 2010</a:t>
            </a:r>
          </a:p>
        </p:txBody>
      </p:sp>
      <p:sp>
        <p:nvSpPr>
          <p:cNvPr id="4" name="Slide Number Placeholder 3"/>
          <p:cNvSpPr>
            <a:spLocks noGrp="1"/>
          </p:cNvSpPr>
          <p:nvPr>
            <p:ph type="sldNum" sz="quarter" idx="10"/>
          </p:nvPr>
        </p:nvSpPr>
        <p:spPr/>
        <p:txBody>
          <a:bodyPr/>
          <a:lstStyle/>
          <a:p>
            <a:fld id="{FD210777-6E37-40DA-8375-DB1E106DADEB}" type="slidenum">
              <a:rPr lang="en-US" smtClean="0"/>
              <a:t>9</a:t>
            </a:fld>
            <a:endParaRPr lang="en-US" dirty="0"/>
          </a:p>
        </p:txBody>
      </p:sp>
    </p:spTree>
    <p:extLst>
      <p:ext uri="{BB962C8B-B14F-4D97-AF65-F5344CB8AC3E}">
        <p14:creationId xmlns:p14="http://schemas.microsoft.com/office/powerpoint/2010/main" val="77454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210777-6E37-40DA-8375-DB1E106DADEB}" type="slidenum">
              <a:rPr lang="en-US" smtClean="0"/>
              <a:t>19</a:t>
            </a:fld>
            <a:endParaRPr lang="en-US" dirty="0"/>
          </a:p>
        </p:txBody>
      </p:sp>
    </p:spTree>
    <p:extLst>
      <p:ext uri="{BB962C8B-B14F-4D97-AF65-F5344CB8AC3E}">
        <p14:creationId xmlns:p14="http://schemas.microsoft.com/office/powerpoint/2010/main" val="2292249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865978-62C0-4AD0-8366-8C224378E05B}" type="slidenum">
              <a:rPr lang="en-US" smtClean="0"/>
              <a:t>30</a:t>
            </a:fld>
            <a:endParaRPr lang="en-US" dirty="0"/>
          </a:p>
        </p:txBody>
      </p:sp>
    </p:spTree>
    <p:extLst>
      <p:ext uri="{BB962C8B-B14F-4D97-AF65-F5344CB8AC3E}">
        <p14:creationId xmlns:p14="http://schemas.microsoft.com/office/powerpoint/2010/main" val="364802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7C2977F-0695-4C57-AF40-70739867F6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94820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14987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85233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7812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00517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66858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09638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24375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a:t>
            </a:r>
            <a:endParaRPr lang="en-US" dirty="0"/>
          </a:p>
        </p:txBody>
      </p:sp>
      <p:sp>
        <p:nvSpPr>
          <p:cNvPr id="3" name="Date Placeholder 2"/>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4252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3964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67851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60241496"/>
      </p:ext>
    </p:extLst>
  </p:cSld>
  <p:clrMap bg1="lt1" tx1="dk1" bg2="lt2" tx2="dk2" accent1="accent1" accent2="accent2" accent3="accent3" accent4="accent4" accent5="accent5" accent6="accent6" hlink="hlink" folHlink="folHlink"/>
  <p:sldLayoutIdLst>
    <p:sldLayoutId id="2147483661" r:id="rId1"/>
  </p:sldLayoutIdLst>
  <p:hf hdr="0" ftr="0"/>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prstClr val="black">
                    <a:tint val="75000"/>
                  </a:prstClr>
                </a:solidFill>
              </a:rPr>
              <a:t>1/13/16</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13752862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Lst>
  <p:hf hdr="0" ftr="0"/>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cdc.gov/nchs/data_access/urban_rural.htm" TargetMode="External"/><Relationship Id="rId2" Type="http://schemas.openxmlformats.org/officeDocument/2006/relationships/hyperlink" Target="http://grants.nih.gov/grants/guide/notice-files/NOT-HS-16-003.html"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hyperlink" Target="mailto:Kathryn.Carr@ahrq.hhs.gov"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1600200"/>
          </a:xfrm>
        </p:spPr>
        <p:txBody>
          <a:bodyPr>
            <a:normAutofit fontScale="90000"/>
          </a:bodyPr>
          <a:lstStyle/>
          <a:p>
            <a:r>
              <a:rPr lang="en-US" dirty="0" smtClean="0"/>
              <a:t>Increasing Access to Medication-Assisted Treatment (MAT) in Rural Primary Care Practices (R18)</a:t>
            </a:r>
            <a:endParaRPr lang="en-US" dirty="0"/>
          </a:p>
        </p:txBody>
      </p:sp>
      <p:sp>
        <p:nvSpPr>
          <p:cNvPr id="3" name="Subtitle 2"/>
          <p:cNvSpPr>
            <a:spLocks noGrp="1"/>
          </p:cNvSpPr>
          <p:nvPr>
            <p:ph idx="1"/>
          </p:nvPr>
        </p:nvSpPr>
        <p:spPr>
          <a:xfrm>
            <a:off x="457200" y="4495800"/>
            <a:ext cx="8229600" cy="1173163"/>
          </a:xfrm>
        </p:spPr>
        <p:txBody>
          <a:bodyPr/>
          <a:lstStyle/>
          <a:p>
            <a:r>
              <a:rPr lang="en-US" dirty="0" smtClean="0"/>
              <a:t>Technical Assistance Conference Call</a:t>
            </a:r>
          </a:p>
          <a:p>
            <a:r>
              <a:rPr lang="en-US" dirty="0" smtClean="0"/>
              <a:t>January 13, 2016</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r>
              <a:rPr lang="en-US" dirty="0" smtClean="0"/>
              <a:t>1</a:t>
            </a:r>
            <a:endParaRPr lang="en-US" dirty="0"/>
          </a:p>
        </p:txBody>
      </p:sp>
    </p:spTree>
    <p:extLst>
      <p:ext uri="{BB962C8B-B14F-4D97-AF65-F5344CB8AC3E}">
        <p14:creationId xmlns:p14="http://schemas.microsoft.com/office/powerpoint/2010/main" val="4053113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Buprenorphine</a:t>
            </a:r>
            <a:endParaRPr lang="en-US" dirty="0"/>
          </a:p>
        </p:txBody>
      </p:sp>
      <p:sp>
        <p:nvSpPr>
          <p:cNvPr id="3" name="Content Placeholder 2"/>
          <p:cNvSpPr>
            <a:spLocks noGrp="1"/>
          </p:cNvSpPr>
          <p:nvPr>
            <p:ph idx="1"/>
          </p:nvPr>
        </p:nvSpPr>
        <p:spPr/>
        <p:txBody>
          <a:bodyPr/>
          <a:lstStyle/>
          <a:p>
            <a:r>
              <a:rPr lang="en-US" dirty="0"/>
              <a:t>This medication is a partial opioid agonist approved by the FDA in 2002.  It has a lower risk of abuse, dependence, and side effects compared with other drugs.  It can be prescribed by a certified physician, thus eliminating the need to visit specialized treatment clinics.  Buprenorphine often is offered as a combination medication with naloxone, which reduces its potential for abuse.</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10</a:t>
            </a:fld>
            <a:endParaRPr lang="en-US" dirty="0">
              <a:solidFill>
                <a:prstClr val="black">
                  <a:tint val="75000"/>
                </a:prstClr>
              </a:solidFill>
            </a:endParaRPr>
          </a:p>
        </p:txBody>
      </p:sp>
    </p:spTree>
    <p:extLst>
      <p:ext uri="{BB962C8B-B14F-4D97-AF65-F5344CB8AC3E}">
        <p14:creationId xmlns:p14="http://schemas.microsoft.com/office/powerpoint/2010/main" val="1761350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Naltrexone</a:t>
            </a:r>
            <a:endParaRPr lang="en-US" dirty="0"/>
          </a:p>
        </p:txBody>
      </p:sp>
      <p:sp>
        <p:nvSpPr>
          <p:cNvPr id="3" name="Content Placeholder 2"/>
          <p:cNvSpPr>
            <a:spLocks noGrp="1"/>
          </p:cNvSpPr>
          <p:nvPr>
            <p:ph idx="1"/>
          </p:nvPr>
        </p:nvSpPr>
        <p:spPr/>
        <p:txBody>
          <a:bodyPr/>
          <a:lstStyle/>
          <a:p>
            <a:r>
              <a:rPr lang="en-US" dirty="0"/>
              <a:t>This medication is used for the treatment of opioid dependence and alcohol use disorders. As an opioid antagonist, naltrexone blocks the effects of opioids and has demonstrated effectiveness in reducing alcohol consumption, the effects of alcohol, and cravings for alcohol.  Because patient compliance can be an issue with naltrexone, the FDA has approved Vivitrol, an injectable form of naltrexone that is administered monthly.</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11</a:t>
            </a:fld>
            <a:endParaRPr lang="en-US" dirty="0">
              <a:solidFill>
                <a:prstClr val="black">
                  <a:tint val="75000"/>
                </a:prstClr>
              </a:solidFill>
            </a:endParaRPr>
          </a:p>
        </p:txBody>
      </p:sp>
    </p:spTree>
    <p:extLst>
      <p:ext uri="{BB962C8B-B14F-4D97-AF65-F5344CB8AC3E}">
        <p14:creationId xmlns:p14="http://schemas.microsoft.com/office/powerpoint/2010/main" val="2809026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Rural</a:t>
            </a:r>
            <a:r>
              <a:rPr lang="en-US" dirty="0"/>
              <a:t/>
            </a:r>
            <a:br>
              <a:rPr lang="en-US" dirty="0"/>
            </a:br>
            <a:r>
              <a:rPr lang="en-US" sz="2700" dirty="0"/>
              <a:t>(</a:t>
            </a:r>
            <a:r>
              <a:rPr lang="en-US" sz="2700" dirty="0">
                <a:hlinkClick r:id="rId2"/>
              </a:rPr>
              <a:t>NOT-HS-16-003</a:t>
            </a:r>
            <a:r>
              <a:rPr lang="en-US" sz="2700" dirty="0"/>
              <a:t> </a:t>
            </a:r>
            <a:r>
              <a:rPr lang="en-US" sz="2700" dirty="0" smtClean="0"/>
              <a:t>)</a:t>
            </a:r>
            <a:endParaRPr lang="en-US" dirty="0"/>
          </a:p>
        </p:txBody>
      </p:sp>
      <p:sp>
        <p:nvSpPr>
          <p:cNvPr id="3" name="Content Placeholder 2"/>
          <p:cNvSpPr>
            <a:spLocks noGrp="1"/>
          </p:cNvSpPr>
          <p:nvPr>
            <p:ph idx="1"/>
          </p:nvPr>
        </p:nvSpPr>
        <p:spPr>
          <a:xfrm>
            <a:off x="457200" y="1600200"/>
            <a:ext cx="8229600" cy="5029200"/>
          </a:xfrm>
        </p:spPr>
        <p:txBody>
          <a:bodyPr>
            <a:normAutofit fontScale="77500" lnSpcReduction="20000"/>
          </a:bodyPr>
          <a:lstStyle/>
          <a:p>
            <a:r>
              <a:rPr lang="en-US" sz="3100" dirty="0"/>
              <a:t>For the purposes of this FOA, applicants that use the National Center for Health Statics (NCHS) </a:t>
            </a:r>
            <a:r>
              <a:rPr lang="en-US" sz="3100" dirty="0">
                <a:hlinkClick r:id="rId3"/>
              </a:rPr>
              <a:t>2013 Urban-Rural Classification System</a:t>
            </a:r>
            <a:r>
              <a:rPr lang="en-US" sz="3100" dirty="0"/>
              <a:t> to document that the proposed area(s) are rural will be considered responsive.  </a:t>
            </a:r>
            <a:endParaRPr lang="en-US" sz="3100" dirty="0" smtClean="0"/>
          </a:p>
          <a:p>
            <a:pPr lvl="1"/>
            <a:r>
              <a:rPr lang="en-US" sz="2600" dirty="0" smtClean="0"/>
              <a:t>Using </a:t>
            </a:r>
            <a:r>
              <a:rPr lang="en-US" sz="2600" dirty="0"/>
              <a:t>this system counties that are micropolitan or noncore are considered rural.  </a:t>
            </a:r>
            <a:endParaRPr lang="en-US" sz="2600" dirty="0" smtClean="0"/>
          </a:p>
          <a:p>
            <a:pPr lvl="1"/>
            <a:endParaRPr lang="en-US" dirty="0" smtClean="0"/>
          </a:p>
          <a:p>
            <a:r>
              <a:rPr lang="en-US" dirty="0" smtClean="0"/>
              <a:t>Applicants </a:t>
            </a:r>
            <a:r>
              <a:rPr lang="en-US" dirty="0"/>
              <a:t>may, however, utilize other definitions of rural within their applications.  </a:t>
            </a:r>
            <a:endParaRPr lang="en-US" dirty="0" smtClean="0"/>
          </a:p>
          <a:p>
            <a:pPr lvl="1"/>
            <a:r>
              <a:rPr lang="en-US" dirty="0" smtClean="0"/>
              <a:t>Applicants </a:t>
            </a:r>
            <a:r>
              <a:rPr lang="en-US" dirty="0"/>
              <a:t>who use other definitions must clearly demonstrate how their definition is consistent with the intention of the FOA.  </a:t>
            </a:r>
            <a:endParaRPr lang="en-US" dirty="0" smtClean="0"/>
          </a:p>
          <a:p>
            <a:pPr lvl="1"/>
            <a:endParaRPr lang="en-US" dirty="0"/>
          </a:p>
          <a:p>
            <a:r>
              <a:rPr lang="en-US" dirty="0" smtClean="0"/>
              <a:t>Additionally</a:t>
            </a:r>
            <a:r>
              <a:rPr lang="en-US" dirty="0"/>
              <a:t>, AHRQ reminds applicants that they must demonstrate that the area(s) selected for the project are both rural and lack adequate access to substance abuse treatment services.  </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12</a:t>
            </a:fld>
            <a:endParaRPr lang="en-US" dirty="0">
              <a:solidFill>
                <a:prstClr val="black">
                  <a:tint val="75000"/>
                </a:prstClr>
              </a:solidFill>
            </a:endParaRPr>
          </a:p>
        </p:txBody>
      </p:sp>
    </p:spTree>
    <p:extLst>
      <p:ext uri="{BB962C8B-B14F-4D97-AF65-F5344CB8AC3E}">
        <p14:creationId xmlns:p14="http://schemas.microsoft.com/office/powerpoint/2010/main" val="3934882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 for Applicants (I)</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Applicants should:</a:t>
            </a:r>
          </a:p>
          <a:p>
            <a:pPr marL="0" indent="0">
              <a:buNone/>
            </a:pPr>
            <a:endParaRPr lang="en-US" sz="1300" dirty="0" smtClean="0"/>
          </a:p>
          <a:p>
            <a:r>
              <a:rPr lang="en-US" dirty="0" smtClean="0"/>
              <a:t>Define a rural region or set of rural communities and describe current available treatment for OUD.</a:t>
            </a:r>
          </a:p>
          <a:p>
            <a:endParaRPr lang="en-US" dirty="0" smtClean="0"/>
          </a:p>
          <a:p>
            <a:r>
              <a:rPr lang="en-US" dirty="0" smtClean="0"/>
              <a:t>Describe a comprehensive model(s) for delivery of MAT in primary care in the region/communities.  </a:t>
            </a:r>
          </a:p>
          <a:p>
            <a:pPr lvl="1"/>
            <a:r>
              <a:rPr lang="en-US" dirty="0" smtClean="0"/>
              <a:t>Must include provision of medications and behavioral support services.</a:t>
            </a:r>
          </a:p>
          <a:p>
            <a:pPr lvl="1"/>
            <a:endParaRPr lang="en-US" b="1" dirty="0" smtClean="0"/>
          </a:p>
          <a:p>
            <a:r>
              <a:rPr lang="en-US" dirty="0" smtClean="0"/>
              <a:t>Describe detailed plan for practice recruitment and engagement.</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13</a:t>
            </a:fld>
            <a:endParaRPr lang="en-US" dirty="0"/>
          </a:p>
        </p:txBody>
      </p:sp>
    </p:spTree>
    <p:extLst>
      <p:ext uri="{BB962C8B-B14F-4D97-AF65-F5344CB8AC3E}">
        <p14:creationId xmlns:p14="http://schemas.microsoft.com/office/powerpoint/2010/main" val="8919924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Guidance for Applicants (</a:t>
            </a:r>
            <a:r>
              <a:rPr lang="en-US" dirty="0" smtClean="0"/>
              <a:t>II)</a:t>
            </a:r>
            <a:endParaRPr lang="en-US" dirty="0"/>
          </a:p>
        </p:txBody>
      </p:sp>
      <p:sp>
        <p:nvSpPr>
          <p:cNvPr id="3" name="Content Placeholder 2"/>
          <p:cNvSpPr>
            <a:spLocks noGrp="1"/>
          </p:cNvSpPr>
          <p:nvPr>
            <p:ph idx="1"/>
          </p:nvPr>
        </p:nvSpPr>
        <p:spPr>
          <a:xfrm>
            <a:off x="457200" y="1600200"/>
            <a:ext cx="8229600" cy="4648200"/>
          </a:xfrm>
        </p:spPr>
        <p:txBody>
          <a:bodyPr>
            <a:normAutofit fontScale="92500" lnSpcReduction="10000"/>
          </a:bodyPr>
          <a:lstStyle/>
          <a:p>
            <a:pPr marL="0" indent="0">
              <a:buNone/>
            </a:pPr>
            <a:r>
              <a:rPr lang="en-US" dirty="0" smtClean="0"/>
              <a:t>Applicants should (cont.):</a:t>
            </a:r>
          </a:p>
          <a:p>
            <a:endParaRPr lang="en-US" sz="1200" dirty="0" smtClean="0"/>
          </a:p>
          <a:p>
            <a:r>
              <a:rPr lang="en-US" dirty="0" smtClean="0"/>
              <a:t>Identify </a:t>
            </a:r>
            <a:r>
              <a:rPr lang="en-US" u="sng" dirty="0" smtClean="0"/>
              <a:t>at least 5 major barriers </a:t>
            </a:r>
            <a:r>
              <a:rPr lang="en-US" dirty="0" smtClean="0"/>
              <a:t>to providing MAT and how the proposed MAT model and implementation intervention will address and overcome them.</a:t>
            </a:r>
          </a:p>
          <a:p>
            <a:pPr marL="0" indent="0">
              <a:buNone/>
            </a:pPr>
            <a:endParaRPr lang="en-US" sz="1700" dirty="0" smtClean="0"/>
          </a:p>
          <a:p>
            <a:r>
              <a:rPr lang="en-US" dirty="0" smtClean="0"/>
              <a:t>Propose a robust intervention evaluation focused on:</a:t>
            </a:r>
          </a:p>
          <a:p>
            <a:pPr lvl="1"/>
            <a:r>
              <a:rPr lang="en-US" sz="2200" dirty="0" smtClean="0"/>
              <a:t>Effect of the initiative on expanding access of MAT,</a:t>
            </a:r>
          </a:p>
          <a:p>
            <a:pPr lvl="1"/>
            <a:r>
              <a:rPr lang="en-US" sz="2200" dirty="0" smtClean="0"/>
              <a:t>Experience of primary care providers and staff in implementing the model,</a:t>
            </a:r>
          </a:p>
          <a:p>
            <a:pPr lvl="1"/>
            <a:r>
              <a:rPr lang="en-US" sz="2200" dirty="0" smtClean="0"/>
              <a:t>Effectiveness of addressing the barriers to implementation.</a:t>
            </a:r>
            <a:endParaRPr lang="en-US" sz="2200"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14</a:t>
            </a:fld>
            <a:endParaRPr lang="en-US" dirty="0"/>
          </a:p>
        </p:txBody>
      </p:sp>
    </p:spTree>
    <p:extLst>
      <p:ext uri="{BB962C8B-B14F-4D97-AF65-F5344CB8AC3E}">
        <p14:creationId xmlns:p14="http://schemas.microsoft.com/office/powerpoint/2010/main" val="2240299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Guidance for Applicants (</a:t>
            </a:r>
            <a:r>
              <a:rPr lang="en-US" dirty="0" smtClean="0"/>
              <a:t>III)</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Applicants should (cont.):</a:t>
            </a:r>
          </a:p>
          <a:p>
            <a:pPr marL="0" indent="0">
              <a:buNone/>
            </a:pPr>
            <a:endParaRPr lang="en-US" sz="1200" b="1" dirty="0" smtClean="0"/>
          </a:p>
          <a:p>
            <a:r>
              <a:rPr lang="en-US" dirty="0" smtClean="0"/>
              <a:t>Provide a detailed, comprehensive </a:t>
            </a:r>
            <a:r>
              <a:rPr lang="en-US" u="sng" dirty="0" smtClean="0"/>
              <a:t>dissemination plan </a:t>
            </a:r>
            <a:r>
              <a:rPr lang="en-US" dirty="0" smtClean="0"/>
              <a:t>to ensure that stakeholders are informed of the initiative’s progress and findings in an </a:t>
            </a:r>
            <a:r>
              <a:rPr lang="en-US" u="sng" dirty="0" smtClean="0"/>
              <a:t>on-going and timely </a:t>
            </a:r>
            <a:r>
              <a:rPr lang="en-US" dirty="0" smtClean="0"/>
              <a:t>manner.</a:t>
            </a:r>
          </a:p>
          <a:p>
            <a:pPr lvl="1"/>
            <a:r>
              <a:rPr lang="en-US" dirty="0" smtClean="0"/>
              <a:t>Remember, this is an R18 mechanism</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15</a:t>
            </a:fld>
            <a:endParaRPr lang="en-US" dirty="0"/>
          </a:p>
        </p:txBody>
      </p:sp>
    </p:spTree>
    <p:extLst>
      <p:ext uri="{BB962C8B-B14F-4D97-AF65-F5344CB8AC3E}">
        <p14:creationId xmlns:p14="http://schemas.microsoft.com/office/powerpoint/2010/main" val="34839756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FOA Basics</a:t>
            </a:r>
            <a:endParaRPr lang="en-US" dirty="0"/>
          </a:p>
        </p:txBody>
      </p:sp>
      <p:sp>
        <p:nvSpPr>
          <p:cNvPr id="3" name="Content Placeholder 2"/>
          <p:cNvSpPr>
            <a:spLocks noGrp="1"/>
          </p:cNvSpPr>
          <p:nvPr>
            <p:ph idx="1"/>
          </p:nvPr>
        </p:nvSpPr>
        <p:spPr/>
        <p:txBody>
          <a:bodyPr/>
          <a:lstStyle/>
          <a:p>
            <a:r>
              <a:rPr lang="en-US" dirty="0" smtClean="0"/>
              <a:t>AHRQ is utilizing the R18 mechanism</a:t>
            </a:r>
          </a:p>
          <a:p>
            <a:r>
              <a:rPr lang="en-US" dirty="0" smtClean="0"/>
              <a:t>AHRQ anticipates making </a:t>
            </a:r>
            <a:r>
              <a:rPr lang="en-US" dirty="0"/>
              <a:t>3</a:t>
            </a:r>
            <a:r>
              <a:rPr lang="en-US" dirty="0" smtClean="0"/>
              <a:t> awards</a:t>
            </a:r>
          </a:p>
          <a:p>
            <a:pPr lvl="1"/>
            <a:r>
              <a:rPr lang="en-US" dirty="0" smtClean="0"/>
              <a:t>Note: </a:t>
            </a:r>
            <a:r>
              <a:rPr lang="en-US" dirty="0"/>
              <a:t>T</a:t>
            </a:r>
            <a:r>
              <a:rPr lang="en-US" dirty="0" smtClean="0"/>
              <a:t>his is a change reflecting FY2016 AHRQ budget</a:t>
            </a:r>
          </a:p>
          <a:p>
            <a:r>
              <a:rPr lang="en-US" dirty="0" smtClean="0"/>
              <a:t>Grants are limited to $1 million </a:t>
            </a:r>
            <a:r>
              <a:rPr lang="en-US" u="sng" dirty="0" smtClean="0"/>
              <a:t>total</a:t>
            </a:r>
            <a:r>
              <a:rPr lang="en-US" dirty="0" smtClean="0"/>
              <a:t> costs per year</a:t>
            </a:r>
          </a:p>
          <a:p>
            <a:pPr lvl="1"/>
            <a:r>
              <a:rPr lang="en-US" dirty="0" smtClean="0"/>
              <a:t>Total costs = Direct costs + Indirect Costs</a:t>
            </a:r>
          </a:p>
          <a:p>
            <a:r>
              <a:rPr lang="en-US" dirty="0" smtClean="0"/>
              <a:t>The project period may not exceed 3 years</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16</a:t>
            </a:fld>
            <a:endParaRPr lang="en-US" dirty="0"/>
          </a:p>
        </p:txBody>
      </p:sp>
    </p:spTree>
    <p:extLst>
      <p:ext uri="{BB962C8B-B14F-4D97-AF65-F5344CB8AC3E}">
        <p14:creationId xmlns:p14="http://schemas.microsoft.com/office/powerpoint/2010/main" val="4052653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Eligible Organizations</a:t>
            </a:r>
            <a:endParaRPr lang="en-US" dirty="0"/>
          </a:p>
        </p:txBody>
      </p:sp>
      <p:sp>
        <p:nvSpPr>
          <p:cNvPr id="3" name="Content Placeholder 2"/>
          <p:cNvSpPr>
            <a:spLocks noGrp="1"/>
          </p:cNvSpPr>
          <p:nvPr>
            <p:ph idx="1"/>
          </p:nvPr>
        </p:nvSpPr>
        <p:spPr/>
        <p:txBody>
          <a:bodyPr>
            <a:normAutofit lnSpcReduction="10000"/>
          </a:bodyPr>
          <a:lstStyle/>
          <a:p>
            <a:r>
              <a:rPr lang="en-US" dirty="0" smtClean="0"/>
              <a:t>Grants are made to organizations, not individuals</a:t>
            </a:r>
          </a:p>
          <a:p>
            <a:r>
              <a:rPr lang="en-US" dirty="0"/>
              <a:t>Eligible organizations that may submit and lead applications include:</a:t>
            </a:r>
          </a:p>
          <a:p>
            <a:pPr lvl="1"/>
            <a:r>
              <a:rPr lang="en-US" dirty="0"/>
              <a:t>Public and non-profit private institutions </a:t>
            </a:r>
          </a:p>
          <a:p>
            <a:pPr lvl="1"/>
            <a:r>
              <a:rPr lang="en-US" dirty="0"/>
              <a:t>Units of local or State government; </a:t>
            </a:r>
          </a:p>
          <a:p>
            <a:pPr lvl="1"/>
            <a:r>
              <a:rPr lang="en-US" dirty="0"/>
              <a:t>Eligible agencies of the Federal government. </a:t>
            </a:r>
          </a:p>
          <a:p>
            <a:pPr lvl="1"/>
            <a:r>
              <a:rPr lang="en-US" dirty="0"/>
              <a:t>Indian/Native American Tribal Governments and Designated </a:t>
            </a:r>
            <a:r>
              <a:rPr lang="en-US" dirty="0" smtClean="0"/>
              <a:t>Organizations</a:t>
            </a:r>
          </a:p>
          <a:p>
            <a:r>
              <a:rPr lang="en-US" dirty="0"/>
              <a:t>For-profit organizations and foreign institutions are </a:t>
            </a:r>
            <a:r>
              <a:rPr lang="en-US" u="sng" dirty="0"/>
              <a:t>not</a:t>
            </a:r>
            <a:r>
              <a:rPr lang="en-US" dirty="0"/>
              <a:t> eligible to lead </a:t>
            </a:r>
            <a:r>
              <a:rPr lang="en-US" dirty="0" smtClean="0"/>
              <a:t>applications</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17</a:t>
            </a:fld>
            <a:endParaRPr lang="en-US" dirty="0"/>
          </a:p>
        </p:txBody>
      </p:sp>
    </p:spTree>
    <p:extLst>
      <p:ext uri="{BB962C8B-B14F-4D97-AF65-F5344CB8AC3E}">
        <p14:creationId xmlns:p14="http://schemas.microsoft.com/office/powerpoint/2010/main" val="7368229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Program Director</a:t>
            </a:r>
            <a:r>
              <a:rPr lang="en-US" dirty="0" smtClean="0"/>
              <a:t>/</a:t>
            </a:r>
            <a:br>
              <a:rPr lang="en-US" dirty="0" smtClean="0"/>
            </a:br>
            <a:r>
              <a:rPr lang="en-US" dirty="0" smtClean="0"/>
              <a:t>Principal </a:t>
            </a:r>
            <a:r>
              <a:rPr lang="en-US" dirty="0"/>
              <a:t>Investigator</a:t>
            </a:r>
          </a:p>
        </p:txBody>
      </p:sp>
      <p:sp>
        <p:nvSpPr>
          <p:cNvPr id="3" name="Content Placeholder 2"/>
          <p:cNvSpPr>
            <a:spLocks noGrp="1"/>
          </p:cNvSpPr>
          <p:nvPr>
            <p:ph idx="1"/>
          </p:nvPr>
        </p:nvSpPr>
        <p:spPr/>
        <p:txBody>
          <a:bodyPr>
            <a:normAutofit/>
          </a:bodyPr>
          <a:lstStyle/>
          <a:p>
            <a:r>
              <a:rPr lang="en-US" dirty="0" smtClean="0"/>
              <a:t>Any individual with the knowledge, skills, and experience required to carry out the proposed research is eligible to serve as the project’s PD/PI</a:t>
            </a:r>
          </a:p>
          <a:p>
            <a:pPr lvl="1"/>
            <a:r>
              <a:rPr lang="en-US" dirty="0" smtClean="0"/>
              <a:t>There are no degree requirements</a:t>
            </a:r>
          </a:p>
          <a:p>
            <a:pPr lvl="1"/>
            <a:r>
              <a:rPr lang="en-US" dirty="0" smtClean="0"/>
              <a:t>The PD/PI must be accountable to the organization submitting the application</a:t>
            </a:r>
          </a:p>
          <a:p>
            <a:endParaRPr lang="en-US" dirty="0" smtClean="0"/>
          </a:p>
          <a:p>
            <a:r>
              <a:rPr lang="en-US" dirty="0" smtClean="0"/>
              <a:t>AHRQ requires that there be one and only one PD/PI per application</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18</a:t>
            </a:fld>
            <a:endParaRPr lang="en-US" dirty="0"/>
          </a:p>
        </p:txBody>
      </p:sp>
    </p:spTree>
    <p:extLst>
      <p:ext uri="{BB962C8B-B14F-4D97-AF65-F5344CB8AC3E}">
        <p14:creationId xmlns:p14="http://schemas.microsoft.com/office/powerpoint/2010/main" val="1403473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Application (I)</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Research Strategy section is </a:t>
            </a:r>
            <a:r>
              <a:rPr lang="en-US" u="sng" dirty="0" smtClean="0"/>
              <a:t>limited to 25 pages</a:t>
            </a:r>
          </a:p>
          <a:p>
            <a:r>
              <a:rPr lang="en-US" dirty="0" smtClean="0"/>
              <a:t>The Research Strategy section must contain the following sections:</a:t>
            </a:r>
          </a:p>
          <a:p>
            <a:pPr marL="914400" lvl="1" indent="-514350">
              <a:buFont typeface="+mj-lt"/>
              <a:buAutoNum type="arabicPeriod"/>
            </a:pPr>
            <a:r>
              <a:rPr lang="en-US" sz="2100" dirty="0" smtClean="0"/>
              <a:t>The </a:t>
            </a:r>
            <a:r>
              <a:rPr lang="en-US" sz="2100" dirty="0"/>
              <a:t>Region </a:t>
            </a:r>
            <a:r>
              <a:rPr lang="en-US" sz="2100" dirty="0" smtClean="0"/>
              <a:t>(~2 </a:t>
            </a:r>
            <a:r>
              <a:rPr lang="en-US" sz="2100" dirty="0"/>
              <a:t>pages)</a:t>
            </a:r>
          </a:p>
          <a:p>
            <a:pPr marL="914400" lvl="1" indent="-514350">
              <a:buFont typeface="+mj-lt"/>
              <a:buAutoNum type="arabicPeriod"/>
            </a:pPr>
            <a:r>
              <a:rPr lang="en-US" sz="2100" dirty="0" smtClean="0"/>
              <a:t>Model for Delivery of MAT in Rural Primary Care Practices                         (~4 pages</a:t>
            </a:r>
            <a:r>
              <a:rPr lang="en-US" sz="2100" dirty="0"/>
              <a:t>)</a:t>
            </a:r>
          </a:p>
          <a:p>
            <a:pPr marL="914400" lvl="1" indent="-514350">
              <a:buFont typeface="+mj-lt"/>
              <a:buAutoNum type="arabicPeriod"/>
            </a:pPr>
            <a:r>
              <a:rPr lang="en-US" sz="2100" dirty="0" smtClean="0"/>
              <a:t>Plan for Supporting Rural Primary Care Practices in Implementing MAT (</a:t>
            </a:r>
            <a:r>
              <a:rPr lang="en-US" sz="2100" dirty="0"/>
              <a:t>~</a:t>
            </a:r>
            <a:r>
              <a:rPr lang="en-US" sz="2100" dirty="0" smtClean="0"/>
              <a:t>8 </a:t>
            </a:r>
            <a:r>
              <a:rPr lang="en-US" sz="2100" dirty="0"/>
              <a:t>pages)</a:t>
            </a:r>
          </a:p>
          <a:p>
            <a:pPr marL="914400" lvl="1" indent="-514350">
              <a:buFont typeface="+mj-lt"/>
              <a:buAutoNum type="arabicPeriod"/>
            </a:pPr>
            <a:r>
              <a:rPr lang="en-US" sz="2100" dirty="0" smtClean="0"/>
              <a:t>Barriers to Implementing MAT in Rural Communities and How the Proposed Model and Implementation Plan Will Address These Barriers (</a:t>
            </a:r>
            <a:r>
              <a:rPr lang="en-US" sz="2100" dirty="0"/>
              <a:t>~</a:t>
            </a:r>
            <a:r>
              <a:rPr lang="en-US" sz="2100" dirty="0" smtClean="0"/>
              <a:t>4 </a:t>
            </a:r>
            <a:r>
              <a:rPr lang="en-US" sz="2100" dirty="0"/>
              <a:t>pages)</a:t>
            </a:r>
          </a:p>
          <a:p>
            <a:pPr marL="914400" lvl="1" indent="-514350">
              <a:buFont typeface="+mj-lt"/>
              <a:buAutoNum type="arabicPeriod"/>
            </a:pPr>
            <a:r>
              <a:rPr lang="en-US" sz="2100" dirty="0" smtClean="0"/>
              <a:t>Evaluation Plan (</a:t>
            </a:r>
            <a:r>
              <a:rPr lang="en-US" sz="2100" dirty="0"/>
              <a:t>~</a:t>
            </a:r>
            <a:r>
              <a:rPr lang="en-US" sz="2100" dirty="0" smtClean="0"/>
              <a:t>4 </a:t>
            </a:r>
            <a:r>
              <a:rPr lang="en-US" sz="2100" dirty="0"/>
              <a:t>pages</a:t>
            </a:r>
            <a:r>
              <a:rPr lang="en-US" sz="2100" dirty="0" smtClean="0"/>
              <a:t>)</a:t>
            </a:r>
          </a:p>
          <a:p>
            <a:pPr marL="914400" lvl="1" indent="-514350">
              <a:buFont typeface="+mj-lt"/>
              <a:buAutoNum type="arabicPeriod"/>
            </a:pPr>
            <a:r>
              <a:rPr lang="en-US" sz="2100" dirty="0" smtClean="0"/>
              <a:t>Project Timeline (</a:t>
            </a:r>
            <a:r>
              <a:rPr lang="en-US" sz="2100" dirty="0"/>
              <a:t>~</a:t>
            </a:r>
            <a:r>
              <a:rPr lang="en-US" sz="2100" dirty="0" smtClean="0"/>
              <a:t>1 page)</a:t>
            </a:r>
          </a:p>
          <a:p>
            <a:pPr marL="914400" lvl="1" indent="-514350">
              <a:buFont typeface="+mj-lt"/>
              <a:buAutoNum type="arabicPeriod"/>
            </a:pPr>
            <a:r>
              <a:rPr lang="en-US" sz="2100" dirty="0" smtClean="0"/>
              <a:t>Dissemination (</a:t>
            </a:r>
            <a:r>
              <a:rPr lang="en-US" sz="2100" dirty="0"/>
              <a:t>~</a:t>
            </a:r>
            <a:r>
              <a:rPr lang="en-US" sz="2100" dirty="0" smtClean="0"/>
              <a:t>2 pages)</a:t>
            </a:r>
            <a:endParaRPr lang="en-US" sz="2100"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19</a:t>
            </a:fld>
            <a:endParaRPr lang="en-US" dirty="0"/>
          </a:p>
        </p:txBody>
      </p:sp>
    </p:spTree>
    <p:extLst>
      <p:ext uri="{BB962C8B-B14F-4D97-AF65-F5344CB8AC3E}">
        <p14:creationId xmlns:p14="http://schemas.microsoft.com/office/powerpoint/2010/main" val="3884755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Call Overview</a:t>
            </a:r>
            <a:endParaRPr lang="en-US" dirty="0"/>
          </a:p>
        </p:txBody>
      </p:sp>
      <p:sp>
        <p:nvSpPr>
          <p:cNvPr id="3" name="Content Placeholder 2"/>
          <p:cNvSpPr>
            <a:spLocks noGrp="1"/>
          </p:cNvSpPr>
          <p:nvPr>
            <p:ph idx="1"/>
          </p:nvPr>
        </p:nvSpPr>
        <p:spPr/>
        <p:txBody>
          <a:bodyPr/>
          <a:lstStyle/>
          <a:p>
            <a:r>
              <a:rPr lang="en-US" dirty="0" smtClean="0"/>
              <a:t>Introductions</a:t>
            </a:r>
          </a:p>
          <a:p>
            <a:r>
              <a:rPr lang="en-US" dirty="0" smtClean="0"/>
              <a:t>Background</a:t>
            </a:r>
          </a:p>
          <a:p>
            <a:r>
              <a:rPr lang="en-US" dirty="0" smtClean="0"/>
              <a:t>Review of the R18 Request for Application</a:t>
            </a:r>
          </a:p>
          <a:p>
            <a:r>
              <a:rPr lang="en-US" dirty="0" smtClean="0"/>
              <a:t>Frequently asked questions</a:t>
            </a:r>
          </a:p>
          <a:p>
            <a:r>
              <a:rPr lang="en-US" dirty="0" smtClean="0"/>
              <a:t>Open Q&amp;A</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2</a:t>
            </a:fld>
            <a:endParaRPr lang="en-US" dirty="0"/>
          </a:p>
        </p:txBody>
      </p:sp>
    </p:spTree>
    <p:extLst>
      <p:ext uri="{BB962C8B-B14F-4D97-AF65-F5344CB8AC3E}">
        <p14:creationId xmlns:p14="http://schemas.microsoft.com/office/powerpoint/2010/main" val="524287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Application (II)</a:t>
            </a:r>
            <a:endParaRPr lang="en-US" dirty="0"/>
          </a:p>
        </p:txBody>
      </p:sp>
      <p:sp>
        <p:nvSpPr>
          <p:cNvPr id="3" name="Content Placeholder 2"/>
          <p:cNvSpPr>
            <a:spLocks noGrp="1"/>
          </p:cNvSpPr>
          <p:nvPr>
            <p:ph idx="1"/>
          </p:nvPr>
        </p:nvSpPr>
        <p:spPr/>
        <p:txBody>
          <a:bodyPr/>
          <a:lstStyle/>
          <a:p>
            <a:r>
              <a:rPr lang="en-US" dirty="0" smtClean="0"/>
              <a:t>Each section includes details of what should be included in the application</a:t>
            </a:r>
          </a:p>
          <a:p>
            <a:endParaRPr lang="en-US" dirty="0" smtClean="0"/>
          </a:p>
          <a:p>
            <a:r>
              <a:rPr lang="en-US" dirty="0" smtClean="0"/>
              <a:t>Read the entire FOA carefully</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20</a:t>
            </a:fld>
            <a:endParaRPr lang="en-US" dirty="0"/>
          </a:p>
        </p:txBody>
      </p:sp>
    </p:spTree>
    <p:extLst>
      <p:ext uri="{BB962C8B-B14F-4D97-AF65-F5344CB8AC3E}">
        <p14:creationId xmlns:p14="http://schemas.microsoft.com/office/powerpoint/2010/main" val="26627781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few reminders on budget</a:t>
            </a:r>
            <a:endParaRPr lang="en-US" dirty="0"/>
          </a:p>
        </p:txBody>
      </p:sp>
      <p:sp>
        <p:nvSpPr>
          <p:cNvPr id="3" name="Content Placeholder 2"/>
          <p:cNvSpPr>
            <a:spLocks noGrp="1"/>
          </p:cNvSpPr>
          <p:nvPr>
            <p:ph idx="1"/>
          </p:nvPr>
        </p:nvSpPr>
        <p:spPr/>
        <p:txBody>
          <a:bodyPr>
            <a:normAutofit/>
          </a:bodyPr>
          <a:lstStyle/>
          <a:p>
            <a:r>
              <a:rPr lang="en-US" dirty="0" smtClean="0"/>
              <a:t>AHRQ does not accept modular budgets</a:t>
            </a:r>
          </a:p>
          <a:p>
            <a:pPr lvl="1"/>
            <a:r>
              <a:rPr lang="en-US" dirty="0" smtClean="0"/>
              <a:t>AHRQ only uses the detailed Research &amp; Related Budget</a:t>
            </a:r>
          </a:p>
          <a:p>
            <a:pPr lvl="1"/>
            <a:endParaRPr lang="en-US" dirty="0" smtClean="0"/>
          </a:p>
          <a:p>
            <a:r>
              <a:rPr lang="en-US" dirty="0" smtClean="0"/>
              <a:t>The budget ceiling is for total costs</a:t>
            </a:r>
          </a:p>
          <a:p>
            <a:pPr lvl="1"/>
            <a:r>
              <a:rPr lang="en-US" dirty="0" smtClean="0"/>
              <a:t>Total costs = Direct + Indirect costs</a:t>
            </a:r>
            <a:endParaRPr lang="en-US" dirty="0"/>
          </a:p>
          <a:p>
            <a:endParaRPr lang="en-US" dirty="0" smtClean="0"/>
          </a:p>
          <a:p>
            <a:r>
              <a:rPr lang="en-US" dirty="0" smtClean="0"/>
              <a:t>Matching funds are welcomed and encouraged, but not required</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21</a:t>
            </a:fld>
            <a:endParaRPr lang="en-US" dirty="0"/>
          </a:p>
        </p:txBody>
      </p:sp>
    </p:spTree>
    <p:extLst>
      <p:ext uri="{BB962C8B-B14F-4D97-AF65-F5344CB8AC3E}">
        <p14:creationId xmlns:p14="http://schemas.microsoft.com/office/powerpoint/2010/main" val="5559409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Criteria (I)</a:t>
            </a:r>
            <a:endParaRPr lang="en-US" dirty="0"/>
          </a:p>
        </p:txBody>
      </p:sp>
      <p:sp>
        <p:nvSpPr>
          <p:cNvPr id="3" name="Content Placeholder 2"/>
          <p:cNvSpPr>
            <a:spLocks noGrp="1"/>
          </p:cNvSpPr>
          <p:nvPr>
            <p:ph idx="1"/>
          </p:nvPr>
        </p:nvSpPr>
        <p:spPr>
          <a:xfrm>
            <a:off x="457200" y="1524000"/>
            <a:ext cx="8229600" cy="4800600"/>
          </a:xfrm>
        </p:spPr>
        <p:txBody>
          <a:bodyPr>
            <a:normAutofit/>
          </a:bodyPr>
          <a:lstStyle/>
          <a:p>
            <a:r>
              <a:rPr lang="en-US" dirty="0" smtClean="0"/>
              <a:t>The review criteria provide an outline of both what AHRQ is seeking and the questions peer reviewers will be asked to consider</a:t>
            </a:r>
          </a:p>
          <a:p>
            <a:pPr lvl="1"/>
            <a:r>
              <a:rPr lang="en-US" dirty="0" smtClean="0"/>
              <a:t>Review these carefully!</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22</a:t>
            </a:fld>
            <a:endParaRPr lang="en-US" dirty="0"/>
          </a:p>
        </p:txBody>
      </p:sp>
    </p:spTree>
    <p:extLst>
      <p:ext uri="{BB962C8B-B14F-4D97-AF65-F5344CB8AC3E}">
        <p14:creationId xmlns:p14="http://schemas.microsoft.com/office/powerpoint/2010/main" val="4928194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Significance</a:t>
            </a:r>
            <a:endParaRPr lang="en-US" dirty="0"/>
          </a:p>
        </p:txBody>
      </p:sp>
      <p:sp>
        <p:nvSpPr>
          <p:cNvPr id="3" name="Content Placeholder 2"/>
          <p:cNvSpPr>
            <a:spLocks noGrp="1"/>
          </p:cNvSpPr>
          <p:nvPr>
            <p:ph idx="1"/>
          </p:nvPr>
        </p:nvSpPr>
        <p:spPr>
          <a:xfrm>
            <a:off x="457200" y="1524000"/>
            <a:ext cx="8229600" cy="5181600"/>
          </a:xfrm>
        </p:spPr>
        <p:txBody>
          <a:bodyPr>
            <a:normAutofit fontScale="70000" lnSpcReduction="20000"/>
          </a:bodyPr>
          <a:lstStyle/>
          <a:p>
            <a:r>
              <a:rPr lang="en-US" dirty="0" smtClean="0"/>
              <a:t>How </a:t>
            </a:r>
            <a:r>
              <a:rPr lang="en-US" dirty="0"/>
              <a:t>likely is it that the proposed plan for supporting rural primary care practices will be successful?  </a:t>
            </a:r>
            <a:endParaRPr lang="en-US" dirty="0" smtClean="0"/>
          </a:p>
          <a:p>
            <a:endParaRPr lang="en-US" dirty="0"/>
          </a:p>
          <a:p>
            <a:r>
              <a:rPr lang="en-US" dirty="0"/>
              <a:t>How likely is it that the proposed project will produce information useful to primary care practices who plan to deliver MAT in the future</a:t>
            </a:r>
            <a:r>
              <a:rPr lang="en-US" dirty="0" smtClean="0"/>
              <a:t>?</a:t>
            </a:r>
          </a:p>
          <a:p>
            <a:endParaRPr lang="en-US" dirty="0"/>
          </a:p>
          <a:p>
            <a:r>
              <a:rPr lang="en-US" dirty="0"/>
              <a:t>How likely is that the proposed project will produce information useful to other stakeholders about how to support primary care practices in rural or other communities in expanding access to MAT</a:t>
            </a:r>
            <a:r>
              <a:rPr lang="en-US" dirty="0" smtClean="0"/>
              <a:t>?</a:t>
            </a:r>
          </a:p>
          <a:p>
            <a:endParaRPr lang="en-US" dirty="0"/>
          </a:p>
          <a:p>
            <a:r>
              <a:rPr lang="en-US" dirty="0"/>
              <a:t>Does the proposed project target rural communities with high rates of opioid use disorder and/or opioid overdose deaths that currently have limited access to MAT treatment services</a:t>
            </a:r>
            <a:r>
              <a:rPr lang="en-US" dirty="0" smtClean="0"/>
              <a:t>?</a:t>
            </a:r>
          </a:p>
          <a:p>
            <a:endParaRPr lang="en-US" dirty="0"/>
          </a:p>
          <a:p>
            <a:r>
              <a:rPr lang="en-US" dirty="0"/>
              <a:t>Does the project’s implementation plan propose meaningful responses to recognized barriers to the implementation of MAT in primary care practice? </a:t>
            </a:r>
          </a:p>
          <a:p>
            <a:endParaRPr lang="en-US" dirty="0"/>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23</a:t>
            </a:fld>
            <a:endParaRPr lang="en-US" dirty="0">
              <a:solidFill>
                <a:prstClr val="black">
                  <a:tint val="75000"/>
                </a:prstClr>
              </a:solidFill>
            </a:endParaRPr>
          </a:p>
        </p:txBody>
      </p:sp>
    </p:spTree>
    <p:extLst>
      <p:ext uri="{BB962C8B-B14F-4D97-AF65-F5344CB8AC3E}">
        <p14:creationId xmlns:p14="http://schemas.microsoft.com/office/powerpoint/2010/main" val="40546887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Investigators</a:t>
            </a:r>
            <a:endParaRPr lang="en-US" dirty="0"/>
          </a:p>
        </p:txBody>
      </p:sp>
      <p:sp>
        <p:nvSpPr>
          <p:cNvPr id="3" name="Content Placeholder 2"/>
          <p:cNvSpPr>
            <a:spLocks noGrp="1"/>
          </p:cNvSpPr>
          <p:nvPr>
            <p:ph idx="1"/>
          </p:nvPr>
        </p:nvSpPr>
        <p:spPr>
          <a:xfrm>
            <a:off x="457200" y="1524000"/>
            <a:ext cx="8229600" cy="5029200"/>
          </a:xfrm>
        </p:spPr>
        <p:txBody>
          <a:bodyPr>
            <a:normAutofit fontScale="70000" lnSpcReduction="20000"/>
          </a:bodyPr>
          <a:lstStyle/>
          <a:p>
            <a:r>
              <a:rPr lang="en-US" dirty="0" smtClean="0"/>
              <a:t>Are </a:t>
            </a:r>
            <a:r>
              <a:rPr lang="en-US" dirty="0"/>
              <a:t>the PD/PI, collaborators, and other researchers well suited to the project? </a:t>
            </a:r>
          </a:p>
          <a:p>
            <a:r>
              <a:rPr lang="en-US" dirty="0" smtClean="0"/>
              <a:t>Is </a:t>
            </a:r>
            <a:r>
              <a:rPr lang="en-US" dirty="0"/>
              <a:t>the work proposed appropriate to the experience level of the PD/PI and other researchers?</a:t>
            </a:r>
          </a:p>
          <a:p>
            <a:r>
              <a:rPr lang="en-US" dirty="0" smtClean="0"/>
              <a:t>Do </a:t>
            </a:r>
            <a:r>
              <a:rPr lang="en-US" dirty="0"/>
              <a:t>the PD/PI and investigative team bring complementary and integrated expertise to the project (if applicable)? </a:t>
            </a:r>
          </a:p>
          <a:p>
            <a:r>
              <a:rPr lang="en-US" dirty="0" smtClean="0"/>
              <a:t>Do </a:t>
            </a:r>
            <a:r>
              <a:rPr lang="en-US" dirty="0"/>
              <a:t>investigators and other team members have appropriate skills and experience for their roles in the </a:t>
            </a:r>
            <a:r>
              <a:rPr lang="en-US" dirty="0" smtClean="0"/>
              <a:t>project</a:t>
            </a:r>
            <a:r>
              <a:rPr lang="en-US" dirty="0"/>
              <a:t>?</a:t>
            </a:r>
          </a:p>
          <a:p>
            <a:r>
              <a:rPr lang="en-US" dirty="0"/>
              <a:t>Is the leadership approach, governance and organizational structure appropriate for the project</a:t>
            </a:r>
            <a:r>
              <a:rPr lang="en-US" dirty="0" smtClean="0"/>
              <a:t>?</a:t>
            </a:r>
            <a:endParaRPr lang="en-US" dirty="0"/>
          </a:p>
          <a:p>
            <a:r>
              <a:rPr lang="en-US" dirty="0"/>
              <a:t>Does the team have substantial experience with the proposed approach and relations with primary care practices that ensure that the project can recruit and engage primary care practices and deliver the proposed approach within the proposed timeline</a:t>
            </a:r>
            <a:r>
              <a:rPr lang="en-US" dirty="0" smtClean="0"/>
              <a:t>?</a:t>
            </a:r>
            <a:endParaRPr lang="en-US" dirty="0"/>
          </a:p>
          <a:p>
            <a:r>
              <a:rPr lang="en-US" dirty="0"/>
              <a:t>Is it likely that the proposed project and team will be able to develop the necessary partnerships for an effective MAT program, including community-based service organizations and specialty providers?</a:t>
            </a:r>
          </a:p>
          <a:p>
            <a:pPr lvl="1"/>
            <a:endParaRPr lang="en-US" dirty="0"/>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24</a:t>
            </a:fld>
            <a:endParaRPr lang="en-US" dirty="0">
              <a:solidFill>
                <a:prstClr val="black">
                  <a:tint val="75000"/>
                </a:prstClr>
              </a:solidFill>
            </a:endParaRPr>
          </a:p>
        </p:txBody>
      </p:sp>
    </p:spTree>
    <p:extLst>
      <p:ext uri="{BB962C8B-B14F-4D97-AF65-F5344CB8AC3E}">
        <p14:creationId xmlns:p14="http://schemas.microsoft.com/office/powerpoint/2010/main" val="29667405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Innovation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a:t>
            </a:r>
            <a:r>
              <a:rPr lang="en-US" dirty="0"/>
              <a:t>goal of this FOA, to increase access to MAT, is not in and of itself innovative.  Successful projects may in fact propose the use of multiple best practices in supporting rural primary care practices in initiating and sustaining the delivery of MAT.  The FOA also requires a multi-level evaluation, but does not specifically require innovation.</a:t>
            </a:r>
          </a:p>
          <a:p>
            <a:pPr lvl="1"/>
            <a:r>
              <a:rPr lang="en-US" dirty="0" smtClean="0"/>
              <a:t>Does </a:t>
            </a:r>
            <a:r>
              <a:rPr lang="en-US" dirty="0"/>
              <a:t>the application propose an implementation strategy that is likely to be successful in engaging primary care practices in delivering MAT?</a:t>
            </a:r>
          </a:p>
          <a:p>
            <a:pPr lvl="1"/>
            <a:r>
              <a:rPr lang="en-US" dirty="0" smtClean="0"/>
              <a:t>Is </a:t>
            </a:r>
            <a:r>
              <a:rPr lang="en-US" dirty="0"/>
              <a:t>the proposed implementation strategy likely to overcome barriers to the delivery of MAT in rural primary are practices?</a:t>
            </a:r>
          </a:p>
          <a:p>
            <a:pPr lvl="1"/>
            <a:r>
              <a:rPr lang="en-US" dirty="0" smtClean="0"/>
              <a:t>Does </a:t>
            </a:r>
            <a:r>
              <a:rPr lang="en-US" dirty="0"/>
              <a:t>the application bring together resources from across various organizations and stakeholders to improve the chances of project success?</a:t>
            </a:r>
          </a:p>
          <a:p>
            <a:pPr lvl="1"/>
            <a:endParaRPr lang="en-US" dirty="0"/>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25</a:t>
            </a:fld>
            <a:endParaRPr lang="en-US" dirty="0">
              <a:solidFill>
                <a:prstClr val="black">
                  <a:tint val="75000"/>
                </a:prstClr>
              </a:solidFill>
            </a:endParaRPr>
          </a:p>
        </p:txBody>
      </p:sp>
    </p:spTree>
    <p:extLst>
      <p:ext uri="{BB962C8B-B14F-4D97-AF65-F5344CB8AC3E}">
        <p14:creationId xmlns:p14="http://schemas.microsoft.com/office/powerpoint/2010/main" val="14582041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Approach</a:t>
            </a:r>
            <a:endParaRPr lang="en-US" dirty="0"/>
          </a:p>
        </p:txBody>
      </p:sp>
      <p:sp>
        <p:nvSpPr>
          <p:cNvPr id="3" name="Content Placeholder 2"/>
          <p:cNvSpPr>
            <a:spLocks noGrp="1"/>
          </p:cNvSpPr>
          <p:nvPr>
            <p:ph idx="1"/>
          </p:nvPr>
        </p:nvSpPr>
        <p:spPr/>
        <p:txBody>
          <a:bodyPr/>
          <a:lstStyle/>
          <a:p>
            <a:r>
              <a:rPr lang="en-US" dirty="0" smtClean="0"/>
              <a:t>Pay special attention to theses criteria!</a:t>
            </a:r>
          </a:p>
          <a:p>
            <a:r>
              <a:rPr lang="en-US" dirty="0" smtClean="0"/>
              <a:t>Reviewers will be considering three areas:</a:t>
            </a:r>
          </a:p>
          <a:p>
            <a:pPr lvl="1"/>
            <a:r>
              <a:rPr lang="en-US" dirty="0" smtClean="0"/>
              <a:t>Approach to implementation</a:t>
            </a:r>
          </a:p>
          <a:p>
            <a:pPr lvl="1"/>
            <a:r>
              <a:rPr lang="en-US" dirty="0" smtClean="0"/>
              <a:t>Approach to evaluation</a:t>
            </a:r>
          </a:p>
          <a:p>
            <a:pPr lvl="1"/>
            <a:r>
              <a:rPr lang="en-US" dirty="0" smtClean="0"/>
              <a:t>Approach to dissemination</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26</a:t>
            </a:fld>
            <a:endParaRPr lang="en-US" dirty="0"/>
          </a:p>
        </p:txBody>
      </p:sp>
    </p:spTree>
    <p:extLst>
      <p:ext uri="{BB962C8B-B14F-4D97-AF65-F5344CB8AC3E}">
        <p14:creationId xmlns:p14="http://schemas.microsoft.com/office/powerpoint/2010/main" val="5914412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Environment</a:t>
            </a:r>
            <a:endParaRPr lang="en-US" dirty="0"/>
          </a:p>
        </p:txBody>
      </p:sp>
      <p:sp>
        <p:nvSpPr>
          <p:cNvPr id="3" name="Content Placeholder 2"/>
          <p:cNvSpPr>
            <a:spLocks noGrp="1"/>
          </p:cNvSpPr>
          <p:nvPr>
            <p:ph idx="1"/>
          </p:nvPr>
        </p:nvSpPr>
        <p:spPr>
          <a:xfrm>
            <a:off x="457200" y="1447800"/>
            <a:ext cx="8229600" cy="5181600"/>
          </a:xfrm>
        </p:spPr>
        <p:txBody>
          <a:bodyPr>
            <a:noAutofit/>
          </a:bodyPr>
          <a:lstStyle/>
          <a:p>
            <a:r>
              <a:rPr lang="en-US" sz="1600" dirty="0" smtClean="0"/>
              <a:t>How </a:t>
            </a:r>
            <a:r>
              <a:rPr lang="en-US" sz="1600" dirty="0"/>
              <a:t>extensive are the capacities, experience, expertise and other resources of the applicant institution and participating organizations, institutions, and other </a:t>
            </a:r>
            <a:r>
              <a:rPr lang="en-US" sz="1600" dirty="0" smtClean="0"/>
              <a:t>entities? How </a:t>
            </a:r>
            <a:r>
              <a:rPr lang="en-US" sz="1600" dirty="0"/>
              <a:t>well-aligned are they with the needs and aims of the project? How likely are they to contribute to the project’s success</a:t>
            </a:r>
            <a:r>
              <a:rPr lang="en-US" sz="1600" dirty="0" smtClean="0"/>
              <a:t>?</a:t>
            </a:r>
            <a:endParaRPr lang="en-US" sz="1600" dirty="0"/>
          </a:p>
          <a:p>
            <a:r>
              <a:rPr lang="en-US" sz="1600" dirty="0"/>
              <a:t>Does the application effectively leverage regional and local expertise</a:t>
            </a:r>
            <a:r>
              <a:rPr lang="en-US" sz="1600" dirty="0" smtClean="0"/>
              <a:t>?</a:t>
            </a:r>
            <a:endParaRPr lang="en-US" sz="1600" dirty="0"/>
          </a:p>
          <a:p>
            <a:r>
              <a:rPr lang="en-US" sz="1600" dirty="0"/>
              <a:t>Is there sufficient evidence of suitable arrangements and agreements for collaboration among all members of the project and other partners? </a:t>
            </a:r>
          </a:p>
          <a:p>
            <a:r>
              <a:rPr lang="en-US" sz="1600" dirty="0"/>
              <a:t>Do partnering organizations have a history of successfully working together and a commitment to supporting MAT in primary </a:t>
            </a:r>
            <a:r>
              <a:rPr lang="en-US" sz="1600" dirty="0" smtClean="0"/>
              <a:t>care</a:t>
            </a:r>
            <a:r>
              <a:rPr lang="en-US" sz="1600" dirty="0"/>
              <a:t>?</a:t>
            </a:r>
          </a:p>
          <a:p>
            <a:r>
              <a:rPr lang="en-US" sz="1600" dirty="0"/>
              <a:t>Is there a strong management plan? </a:t>
            </a:r>
          </a:p>
          <a:p>
            <a:r>
              <a:rPr lang="en-US" sz="1600" dirty="0"/>
              <a:t>Is there evidence of institutional commitment and support from all proposed organizations</a:t>
            </a:r>
            <a:r>
              <a:rPr lang="en-US" sz="1600" dirty="0" smtClean="0"/>
              <a:t>?</a:t>
            </a:r>
            <a:endParaRPr lang="en-US" sz="1600" dirty="0"/>
          </a:p>
          <a:p>
            <a:r>
              <a:rPr lang="en-US" sz="1600" dirty="0"/>
              <a:t>Is the region and/or rural communities clearly defined and logical?  </a:t>
            </a:r>
          </a:p>
          <a:p>
            <a:r>
              <a:rPr lang="en-US" sz="1600" dirty="0"/>
              <a:t>Does the proposed project benefit from features of the region such as recent or on-going health and health care initiatives, health information exchanges, clinical environments, community settings, and patient populations</a:t>
            </a:r>
            <a:r>
              <a:rPr lang="en-US" sz="1600" dirty="0" smtClean="0"/>
              <a:t>?</a:t>
            </a:r>
            <a:endParaRPr lang="en-US" sz="1600" dirty="0"/>
          </a:p>
          <a:p>
            <a:r>
              <a:rPr lang="en-US" sz="1600" dirty="0"/>
              <a:t>Have potential environmental obstacles (e.g., political/interest group opposition; regulations) and the means for avoiding or mitigating their effects been identified? </a:t>
            </a:r>
          </a:p>
          <a:p>
            <a:r>
              <a:rPr lang="en-US" sz="1600" dirty="0"/>
              <a:t>Has the applicant provided clear evidence of no overlap or intersection with other federal MAT and OUD treatment initiatives? </a:t>
            </a:r>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27</a:t>
            </a:fld>
            <a:endParaRPr lang="en-US" dirty="0">
              <a:solidFill>
                <a:prstClr val="black">
                  <a:tint val="75000"/>
                </a:prstClr>
              </a:solidFill>
            </a:endParaRPr>
          </a:p>
        </p:txBody>
      </p:sp>
    </p:spTree>
    <p:extLst>
      <p:ext uri="{BB962C8B-B14F-4D97-AF65-F5344CB8AC3E}">
        <p14:creationId xmlns:p14="http://schemas.microsoft.com/office/powerpoint/2010/main" val="23265331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AHRQ Selection Criteria</a:t>
            </a:r>
            <a:endParaRPr lang="en-US" dirty="0"/>
          </a:p>
        </p:txBody>
      </p:sp>
      <p:sp>
        <p:nvSpPr>
          <p:cNvPr id="3" name="Content Placeholder 2"/>
          <p:cNvSpPr>
            <a:spLocks noGrp="1"/>
          </p:cNvSpPr>
          <p:nvPr>
            <p:ph idx="1"/>
          </p:nvPr>
        </p:nvSpPr>
        <p:spPr/>
        <p:txBody>
          <a:bodyPr>
            <a:normAutofit/>
          </a:bodyPr>
          <a:lstStyle/>
          <a:p>
            <a:r>
              <a:rPr lang="en-US" dirty="0"/>
              <a:t>AHRQ will consider the following in making award decisions: </a:t>
            </a:r>
            <a:endParaRPr lang="en-US" dirty="0" smtClean="0"/>
          </a:p>
          <a:p>
            <a:pPr lvl="1"/>
            <a:r>
              <a:rPr lang="en-US" dirty="0"/>
              <a:t>Scientific and technical merit of the proposed project as determined by peer review.</a:t>
            </a:r>
          </a:p>
          <a:p>
            <a:pPr lvl="1"/>
            <a:r>
              <a:rPr lang="en-US" dirty="0"/>
              <a:t>Availability of funds. </a:t>
            </a:r>
          </a:p>
          <a:p>
            <a:pPr lvl="1"/>
            <a:r>
              <a:rPr lang="en-US" dirty="0"/>
              <a:t>Responsiveness to goals and objectives of the FOA. </a:t>
            </a:r>
          </a:p>
          <a:p>
            <a:pPr lvl="1"/>
            <a:r>
              <a:rPr lang="en-US" dirty="0"/>
              <a:t>Relevance and fit within AHRQ research priorities, as well as overall programmatic and </a:t>
            </a:r>
            <a:r>
              <a:rPr lang="en-US" u="sng" dirty="0"/>
              <a:t>geographic balance</a:t>
            </a:r>
            <a:r>
              <a:rPr lang="en-US" dirty="0"/>
              <a:t>.</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28</a:t>
            </a:fld>
            <a:endParaRPr lang="en-US" dirty="0"/>
          </a:p>
        </p:txBody>
      </p:sp>
    </p:spTree>
    <p:extLst>
      <p:ext uri="{BB962C8B-B14F-4D97-AF65-F5344CB8AC3E}">
        <p14:creationId xmlns:p14="http://schemas.microsoft.com/office/powerpoint/2010/main" val="36823864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Dates</a:t>
            </a:r>
            <a:endParaRPr lang="en-US" dirty="0"/>
          </a:p>
        </p:txBody>
      </p:sp>
      <p:sp>
        <p:nvSpPr>
          <p:cNvPr id="3" name="Content Placeholder 2"/>
          <p:cNvSpPr>
            <a:spLocks noGrp="1"/>
          </p:cNvSpPr>
          <p:nvPr>
            <p:ph idx="1"/>
          </p:nvPr>
        </p:nvSpPr>
        <p:spPr/>
        <p:txBody>
          <a:bodyPr/>
          <a:lstStyle/>
          <a:p>
            <a:r>
              <a:rPr lang="en-US" dirty="0" smtClean="0"/>
              <a:t>Letters of intent are due </a:t>
            </a:r>
            <a:r>
              <a:rPr lang="en-US" b="1" dirty="0" smtClean="0"/>
              <a:t>February 1, 2016</a:t>
            </a:r>
          </a:p>
          <a:p>
            <a:r>
              <a:rPr lang="en-US" dirty="0" smtClean="0"/>
              <a:t>Applications are due date is </a:t>
            </a:r>
            <a:r>
              <a:rPr lang="en-US" b="1" dirty="0" smtClean="0"/>
              <a:t>March 4, 2016</a:t>
            </a:r>
          </a:p>
          <a:p>
            <a:r>
              <a:rPr lang="en-US" dirty="0" smtClean="0"/>
              <a:t>Peer review will be in </a:t>
            </a:r>
            <a:r>
              <a:rPr lang="en-US" b="1" dirty="0" smtClean="0"/>
              <a:t>summer 2016</a:t>
            </a:r>
          </a:p>
          <a:p>
            <a:r>
              <a:rPr lang="en-US" dirty="0" smtClean="0"/>
              <a:t>Grants award/start date is estimated to be </a:t>
            </a:r>
            <a:r>
              <a:rPr lang="en-US" b="1" dirty="0" smtClean="0"/>
              <a:t>September 2016</a:t>
            </a:r>
            <a:endParaRPr lang="en-US" b="1"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29</a:t>
            </a:fld>
            <a:endParaRPr lang="en-US" dirty="0"/>
          </a:p>
        </p:txBody>
      </p:sp>
    </p:spTree>
    <p:extLst>
      <p:ext uri="{BB962C8B-B14F-4D97-AF65-F5344CB8AC3E}">
        <p14:creationId xmlns:p14="http://schemas.microsoft.com/office/powerpoint/2010/main" val="25763245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Background</a:t>
            </a:r>
            <a:endParaRPr lang="en-US" dirty="0"/>
          </a:p>
        </p:txBody>
      </p:sp>
      <p:sp>
        <p:nvSpPr>
          <p:cNvPr id="3" name="Content Placeholder 2"/>
          <p:cNvSpPr>
            <a:spLocks noGrp="1"/>
          </p:cNvSpPr>
          <p:nvPr>
            <p:ph idx="1"/>
          </p:nvPr>
        </p:nvSpPr>
        <p:spPr/>
        <p:txBody>
          <a:bodyPr/>
          <a:lstStyle/>
          <a:p>
            <a:r>
              <a:rPr lang="en-US" dirty="0" smtClean="0"/>
              <a:t>MAT in Primary Care</a:t>
            </a:r>
          </a:p>
          <a:p>
            <a:r>
              <a:rPr lang="en-US" dirty="0" smtClean="0"/>
              <a:t>Federal Initiatives on Opioid Addiction</a:t>
            </a:r>
          </a:p>
          <a:p>
            <a:r>
              <a:rPr lang="en-US" dirty="0" smtClean="0"/>
              <a:t>Demonstration Research at AHRQ (R18)</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3</a:t>
            </a:fld>
            <a:endParaRPr lang="en-US" dirty="0"/>
          </a:p>
        </p:txBody>
      </p:sp>
    </p:spTree>
    <p:extLst>
      <p:ext uri="{BB962C8B-B14F-4D97-AF65-F5344CB8AC3E}">
        <p14:creationId xmlns:p14="http://schemas.microsoft.com/office/powerpoint/2010/main" val="42799657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of Intent	</a:t>
            </a:r>
            <a:endParaRPr lang="en-US" dirty="0"/>
          </a:p>
        </p:txBody>
      </p:sp>
      <p:sp>
        <p:nvSpPr>
          <p:cNvPr id="3" name="Content Placeholder 2"/>
          <p:cNvSpPr>
            <a:spLocks noGrp="1"/>
          </p:cNvSpPr>
          <p:nvPr>
            <p:ph idx="1"/>
          </p:nvPr>
        </p:nvSpPr>
        <p:spPr>
          <a:xfrm>
            <a:off x="457200" y="1646237"/>
            <a:ext cx="8229600" cy="4830763"/>
          </a:xfrm>
        </p:spPr>
        <p:txBody>
          <a:bodyPr>
            <a:normAutofit fontScale="92500" lnSpcReduction="20000"/>
          </a:bodyPr>
          <a:lstStyle/>
          <a:p>
            <a:r>
              <a:rPr lang="en-US" dirty="0" smtClean="0"/>
              <a:t>Highly encouraged, non-binding, not required</a:t>
            </a:r>
          </a:p>
          <a:p>
            <a:r>
              <a:rPr lang="en-US" dirty="0" smtClean="0"/>
              <a:t>Allows AHRQ to provide you with the highest quality grant review</a:t>
            </a:r>
          </a:p>
          <a:p>
            <a:endParaRPr lang="en-US" dirty="0" smtClean="0"/>
          </a:p>
          <a:p>
            <a:r>
              <a:rPr lang="en-US" dirty="0" smtClean="0"/>
              <a:t>Letter of intent should include:</a:t>
            </a:r>
          </a:p>
          <a:p>
            <a:pPr lvl="1"/>
            <a:r>
              <a:rPr lang="en-US" dirty="0"/>
              <a:t>Number and title of this funding opportunity </a:t>
            </a:r>
          </a:p>
          <a:p>
            <a:pPr lvl="1"/>
            <a:r>
              <a:rPr lang="en-US" dirty="0" smtClean="0"/>
              <a:t>Descriptive </a:t>
            </a:r>
            <a:r>
              <a:rPr lang="en-US" dirty="0"/>
              <a:t>title of proposed activity </a:t>
            </a:r>
          </a:p>
          <a:p>
            <a:pPr lvl="1"/>
            <a:r>
              <a:rPr lang="en-US" dirty="0" smtClean="0"/>
              <a:t>Name, address, </a:t>
            </a:r>
            <a:r>
              <a:rPr lang="en-US" dirty="0"/>
              <a:t>and telephone </a:t>
            </a:r>
            <a:r>
              <a:rPr lang="en-US" dirty="0" smtClean="0"/>
              <a:t>number </a:t>
            </a:r>
            <a:r>
              <a:rPr lang="en-US" dirty="0"/>
              <a:t>of the PD/PI </a:t>
            </a:r>
          </a:p>
          <a:p>
            <a:pPr lvl="1"/>
            <a:r>
              <a:rPr lang="en-US" dirty="0"/>
              <a:t>Names </a:t>
            </a:r>
            <a:r>
              <a:rPr lang="en-US" dirty="0" smtClean="0"/>
              <a:t>and institutions of </a:t>
            </a:r>
            <a:r>
              <a:rPr lang="en-US" dirty="0"/>
              <a:t>other key personnel </a:t>
            </a:r>
          </a:p>
          <a:p>
            <a:pPr lvl="1"/>
            <a:r>
              <a:rPr lang="en-US" dirty="0"/>
              <a:t>Participating institution(s) </a:t>
            </a:r>
          </a:p>
          <a:p>
            <a:r>
              <a:rPr lang="en-US" dirty="0" smtClean="0"/>
              <a:t>The </a:t>
            </a:r>
            <a:r>
              <a:rPr lang="en-US" dirty="0"/>
              <a:t>letter of intent can be sent </a:t>
            </a:r>
            <a:r>
              <a:rPr lang="en-US" dirty="0" smtClean="0"/>
              <a:t>electronically to</a:t>
            </a:r>
            <a:r>
              <a:rPr lang="en-US" dirty="0"/>
              <a:t>: </a:t>
            </a:r>
          </a:p>
          <a:p>
            <a:pPr lvl="1"/>
            <a:r>
              <a:rPr lang="en-US" dirty="0"/>
              <a:t>Phillip Jordan </a:t>
            </a:r>
            <a:br>
              <a:rPr lang="en-US" dirty="0"/>
            </a:br>
            <a:r>
              <a:rPr lang="en-US" dirty="0"/>
              <a:t>Email: </a:t>
            </a:r>
            <a:r>
              <a:rPr lang="en-US" u="sng" dirty="0"/>
              <a:t>Phillip.Jordan@ahrq.hhs.gov</a:t>
            </a:r>
            <a:r>
              <a:rPr lang="en-US" dirty="0"/>
              <a:t> </a:t>
            </a:r>
          </a:p>
          <a:p>
            <a:pPr lvl="1"/>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30</a:t>
            </a:fld>
            <a:endParaRPr lang="en-US" dirty="0"/>
          </a:p>
        </p:txBody>
      </p:sp>
    </p:spTree>
    <p:extLst>
      <p:ext uri="{BB962C8B-B14F-4D97-AF65-F5344CB8AC3E}">
        <p14:creationId xmlns:p14="http://schemas.microsoft.com/office/powerpoint/2010/main" val="25287354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Help</a:t>
            </a:r>
            <a:endParaRPr lang="en-US" dirty="0"/>
          </a:p>
        </p:txBody>
      </p:sp>
      <p:sp>
        <p:nvSpPr>
          <p:cNvPr id="3" name="Content Placeholder 2"/>
          <p:cNvSpPr>
            <a:spLocks noGrp="1"/>
          </p:cNvSpPr>
          <p:nvPr>
            <p:ph idx="1"/>
          </p:nvPr>
        </p:nvSpPr>
        <p:spPr/>
        <p:txBody>
          <a:bodyPr>
            <a:normAutofit/>
          </a:bodyPr>
          <a:lstStyle/>
          <a:p>
            <a:r>
              <a:rPr lang="en-US" dirty="0" smtClean="0"/>
              <a:t>Scientific and research issues:</a:t>
            </a:r>
          </a:p>
          <a:p>
            <a:pPr lvl="1"/>
            <a:r>
              <a:rPr lang="en-US" dirty="0" smtClean="0"/>
              <a:t>Mr. Phillip Jordan</a:t>
            </a:r>
          </a:p>
          <a:p>
            <a:pPr lvl="1"/>
            <a:r>
              <a:rPr lang="en-US" dirty="0" smtClean="0"/>
              <a:t>Email: </a:t>
            </a:r>
            <a:r>
              <a:rPr lang="en-US" u="sng" dirty="0" smtClean="0"/>
              <a:t>Phillip.Jordan@ahrq.hhs.gov</a:t>
            </a:r>
            <a:endParaRPr lang="en-US" u="sng" dirty="0"/>
          </a:p>
          <a:p>
            <a:r>
              <a:rPr lang="en-US" dirty="0" smtClean="0"/>
              <a:t>Grant peer review:</a:t>
            </a:r>
          </a:p>
          <a:p>
            <a:pPr lvl="1"/>
            <a:r>
              <a:rPr lang="en-US" dirty="0" smtClean="0"/>
              <a:t>Dr. Nghia Vo </a:t>
            </a:r>
          </a:p>
          <a:p>
            <a:pPr lvl="1"/>
            <a:r>
              <a:rPr lang="en-US" dirty="0" smtClean="0"/>
              <a:t>Email</a:t>
            </a:r>
            <a:r>
              <a:rPr lang="en-US" dirty="0"/>
              <a:t>: </a:t>
            </a:r>
            <a:r>
              <a:rPr lang="en-US" u="sng" dirty="0" smtClean="0"/>
              <a:t>Nghia.Vo@ahrq.hhs.gov</a:t>
            </a:r>
            <a:endParaRPr lang="en-US" u="sng" dirty="0"/>
          </a:p>
          <a:p>
            <a:r>
              <a:rPr lang="en-US" dirty="0" smtClean="0"/>
              <a:t>Financial matters:</a:t>
            </a:r>
          </a:p>
          <a:p>
            <a:pPr lvl="1"/>
            <a:r>
              <a:rPr lang="en-US" dirty="0" smtClean="0"/>
              <a:t>Ms. Kathyrn Carr:</a:t>
            </a:r>
          </a:p>
          <a:p>
            <a:pPr lvl="1"/>
            <a:r>
              <a:rPr lang="en-US" dirty="0" smtClean="0"/>
              <a:t>Email: </a:t>
            </a:r>
            <a:r>
              <a:rPr lang="en-US" dirty="0">
                <a:hlinkClick r:id="rId2"/>
              </a:rPr>
              <a:t>Kathryn.Carr@ahrq.hhs.gov</a:t>
            </a:r>
            <a:endParaRPr lang="en-US" u="sng" dirty="0" smtClean="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31</a:t>
            </a:fld>
            <a:endParaRPr lang="en-US" dirty="0"/>
          </a:p>
        </p:txBody>
      </p:sp>
    </p:spTree>
    <p:extLst>
      <p:ext uri="{BB962C8B-B14F-4D97-AF65-F5344CB8AC3E}">
        <p14:creationId xmlns:p14="http://schemas.microsoft.com/office/powerpoint/2010/main" val="4743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Frequently Asked Questions (FAQs)</a:t>
            </a:r>
            <a:endParaRPr lang="en-US" dirty="0"/>
          </a:p>
        </p:txBody>
      </p:sp>
      <p:sp>
        <p:nvSpPr>
          <p:cNvPr id="3" name="Content Placeholder 2"/>
          <p:cNvSpPr>
            <a:spLocks noGrp="1"/>
          </p:cNvSpPr>
          <p:nvPr>
            <p:ph idx="1"/>
          </p:nvPr>
        </p:nvSpPr>
        <p:spPr/>
        <p:txBody>
          <a:bodyPr>
            <a:normAutofit/>
          </a:bodyPr>
          <a:lstStyle/>
          <a:p>
            <a:r>
              <a:rPr lang="en-US" dirty="0" smtClean="0"/>
              <a:t>Q: If a clinic cares for patients from rural communities, but is itself not in a rural area, may an application focus an initiative around it?</a:t>
            </a:r>
          </a:p>
          <a:p>
            <a:endParaRPr lang="en-US" dirty="0"/>
          </a:p>
          <a:p>
            <a:r>
              <a:rPr lang="en-US" dirty="0" smtClean="0"/>
              <a:t>A:  No.  The intention of the FOA is to support the delivery of MAT in rural communities through engagement of primary care practices within these rural communities.</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32</a:t>
            </a:fld>
            <a:endParaRPr lang="en-US" dirty="0"/>
          </a:p>
        </p:txBody>
      </p:sp>
    </p:spTree>
    <p:extLst>
      <p:ext uri="{BB962C8B-B14F-4D97-AF65-F5344CB8AC3E}">
        <p14:creationId xmlns:p14="http://schemas.microsoft.com/office/powerpoint/2010/main" val="41891659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normAutofit lnSpcReduction="10000"/>
          </a:bodyPr>
          <a:lstStyle/>
          <a:p>
            <a:r>
              <a:rPr lang="en-US" dirty="0" smtClean="0"/>
              <a:t>Q:  </a:t>
            </a:r>
            <a:r>
              <a:rPr lang="en-US" smtClean="0"/>
              <a:t>Since </a:t>
            </a:r>
            <a:r>
              <a:rPr lang="en-US" smtClean="0"/>
              <a:t>naloxone </a:t>
            </a:r>
            <a:r>
              <a:rPr lang="en-US" dirty="0" smtClean="0"/>
              <a:t>is an evidence-based tool for the prevention of overdose deaths, may an applicant propose a project to expand distribution </a:t>
            </a:r>
            <a:r>
              <a:rPr lang="en-US" smtClean="0"/>
              <a:t>of </a:t>
            </a:r>
            <a:r>
              <a:rPr lang="en-US" smtClean="0"/>
              <a:t>naloxone </a:t>
            </a:r>
            <a:r>
              <a:rPr lang="en-US" dirty="0" smtClean="0"/>
              <a:t>in rural communities?</a:t>
            </a:r>
          </a:p>
          <a:p>
            <a:endParaRPr lang="en-US" dirty="0"/>
          </a:p>
          <a:p>
            <a:r>
              <a:rPr lang="en-US" dirty="0" smtClean="0"/>
              <a:t>A:  Such an application would not be considered responsive to this FOA.  Researchers and implementers, however, may be interested in opportunities from the HRSA Office on Rural Health.</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33</a:t>
            </a:fld>
            <a:endParaRPr lang="en-US" dirty="0"/>
          </a:p>
        </p:txBody>
      </p:sp>
    </p:spTree>
    <p:extLst>
      <p:ext uri="{BB962C8B-B14F-4D97-AF65-F5344CB8AC3E}">
        <p14:creationId xmlns:p14="http://schemas.microsoft.com/office/powerpoint/2010/main" val="1676155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lstStyle/>
          <a:p>
            <a:r>
              <a:rPr lang="en-US" dirty="0" smtClean="0"/>
              <a:t>Q:  May an applicant propose to incorporate virtual behavioral support that is provided by nurses outside of the rural community if it linked to MAT provided in rural primary care practice offices? </a:t>
            </a:r>
          </a:p>
          <a:p>
            <a:endParaRPr lang="en-US" dirty="0"/>
          </a:p>
          <a:p>
            <a:r>
              <a:rPr lang="en-US" dirty="0" smtClean="0"/>
              <a:t>A:  Yes.  </a:t>
            </a:r>
            <a:endParaRPr lang="en-US" dirty="0"/>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34</a:t>
            </a:fld>
            <a:endParaRPr lang="en-US" dirty="0">
              <a:solidFill>
                <a:prstClr val="black">
                  <a:tint val="75000"/>
                </a:prstClr>
              </a:solidFill>
            </a:endParaRPr>
          </a:p>
        </p:txBody>
      </p:sp>
    </p:spTree>
    <p:extLst>
      <p:ext uri="{BB962C8B-B14F-4D97-AF65-F5344CB8AC3E}">
        <p14:creationId xmlns:p14="http://schemas.microsoft.com/office/powerpoint/2010/main" val="113452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FAQs</a:t>
            </a:r>
            <a:endParaRPr lang="en-US" dirty="0"/>
          </a:p>
        </p:txBody>
      </p:sp>
      <p:sp>
        <p:nvSpPr>
          <p:cNvPr id="3" name="Content Placeholder 2"/>
          <p:cNvSpPr>
            <a:spLocks noGrp="1"/>
          </p:cNvSpPr>
          <p:nvPr>
            <p:ph idx="1"/>
          </p:nvPr>
        </p:nvSpPr>
        <p:spPr/>
        <p:txBody>
          <a:bodyPr/>
          <a:lstStyle/>
          <a:p>
            <a:r>
              <a:rPr lang="en-US" dirty="0" smtClean="0"/>
              <a:t>Q: May an applicant propose to provide MAT </a:t>
            </a:r>
            <a:r>
              <a:rPr lang="en-US" dirty="0"/>
              <a:t>services </a:t>
            </a:r>
            <a:r>
              <a:rPr lang="en-US" dirty="0" smtClean="0"/>
              <a:t>in </a:t>
            </a:r>
            <a:r>
              <a:rPr lang="en-US" dirty="0"/>
              <a:t>a rural area that crosses state </a:t>
            </a:r>
            <a:r>
              <a:rPr lang="en-US" dirty="0" smtClean="0"/>
              <a:t>borders?</a:t>
            </a:r>
          </a:p>
          <a:p>
            <a:endParaRPr lang="en-US" dirty="0" smtClean="0"/>
          </a:p>
          <a:p>
            <a:r>
              <a:rPr lang="en-US" dirty="0" smtClean="0"/>
              <a:t>A: Yes.  Applications may propose to work in multiple contiguous or non-contiguous states as long as the defined service areas are all rural.</a:t>
            </a:r>
            <a:endParaRPr lang="en-US" dirty="0"/>
          </a:p>
        </p:txBody>
      </p:sp>
      <p:sp>
        <p:nvSpPr>
          <p:cNvPr id="4" name="Date Placeholder 3"/>
          <p:cNvSpPr>
            <a:spLocks noGrp="1"/>
          </p:cNvSpPr>
          <p:nvPr>
            <p:ph type="dt" sz="half" idx="10"/>
          </p:nvPr>
        </p:nvSpPr>
        <p:spPr>
          <a:xfrm>
            <a:off x="457200" y="6356350"/>
            <a:ext cx="2133600" cy="365125"/>
          </a:xfrm>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35</a:t>
            </a:fld>
            <a:endParaRPr lang="en-US" dirty="0">
              <a:solidFill>
                <a:prstClr val="black">
                  <a:tint val="75000"/>
                </a:prstClr>
              </a:solidFill>
            </a:endParaRPr>
          </a:p>
        </p:txBody>
      </p:sp>
    </p:spTree>
    <p:extLst>
      <p:ext uri="{BB962C8B-B14F-4D97-AF65-F5344CB8AC3E}">
        <p14:creationId xmlns:p14="http://schemas.microsoft.com/office/powerpoint/2010/main" val="12199878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Forum	</a:t>
            </a:r>
            <a:endParaRPr lang="en-US" dirty="0"/>
          </a:p>
        </p:txBody>
      </p:sp>
      <p:sp>
        <p:nvSpPr>
          <p:cNvPr id="3" name="Content Placeholder 2"/>
          <p:cNvSpPr>
            <a:spLocks noGrp="1"/>
          </p:cNvSpPr>
          <p:nvPr>
            <p:ph idx="1"/>
          </p:nvPr>
        </p:nvSpPr>
        <p:spPr/>
        <p:txBody>
          <a:bodyPr/>
          <a:lstStyle/>
          <a:p>
            <a:r>
              <a:rPr lang="en-US" dirty="0" smtClean="0"/>
              <a:t>The operator will assist in queuing questions from participants.</a:t>
            </a:r>
          </a:p>
          <a:p>
            <a:endParaRPr lang="en-US" dirty="0" smtClean="0"/>
          </a:p>
          <a:p>
            <a:r>
              <a:rPr lang="en-US" dirty="0" smtClean="0"/>
              <a:t>If time does not allow for all questions to be answered, please submit your questions via email after the call.</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36</a:t>
            </a:fld>
            <a:endParaRPr lang="en-US" dirty="0"/>
          </a:p>
        </p:txBody>
      </p:sp>
    </p:spTree>
    <p:extLst>
      <p:ext uri="{BB962C8B-B14F-4D97-AF65-F5344CB8AC3E}">
        <p14:creationId xmlns:p14="http://schemas.microsoft.com/office/powerpoint/2010/main" val="2812224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 you</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dirty="0" smtClean="0">
                <a:solidFill>
                  <a:prstClr val="black">
                    <a:tint val="75000"/>
                  </a:prstClr>
                </a:solidFill>
              </a:rPr>
              <a:t>1/13/16</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FBB4C657-53BA-4C64-8161-364EC652DC57}" type="slidenum">
              <a:rPr lang="en-US" smtClean="0">
                <a:solidFill>
                  <a:prstClr val="black">
                    <a:tint val="75000"/>
                  </a:prstClr>
                </a:solidFill>
              </a:rPr>
              <a:pPr/>
              <a:t>37</a:t>
            </a:fld>
            <a:endParaRPr lang="en-US" dirty="0">
              <a:solidFill>
                <a:prstClr val="black">
                  <a:tint val="75000"/>
                </a:prstClr>
              </a:solidFill>
            </a:endParaRPr>
          </a:p>
        </p:txBody>
      </p:sp>
    </p:spTree>
    <p:extLst>
      <p:ext uri="{BB962C8B-B14F-4D97-AF65-F5344CB8AC3E}">
        <p14:creationId xmlns:p14="http://schemas.microsoft.com/office/powerpoint/2010/main" val="531239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normAutofit/>
          </a:bodyPr>
          <a:lstStyle/>
          <a:p>
            <a:r>
              <a:rPr lang="en-US" dirty="0"/>
              <a:t>This initiative will fund </a:t>
            </a:r>
            <a:r>
              <a:rPr lang="en-US" dirty="0" smtClean="0"/>
              <a:t>demonstration research projects that implement Medication-Assisted Treatment (</a:t>
            </a:r>
            <a:r>
              <a:rPr lang="en-US" u="sng" dirty="0" smtClean="0"/>
              <a:t>MAT</a:t>
            </a:r>
            <a:r>
              <a:rPr lang="en-US" dirty="0" smtClean="0"/>
              <a:t>) for opioid use disorder in </a:t>
            </a:r>
            <a:r>
              <a:rPr lang="en-US" u="sng" dirty="0" smtClean="0"/>
              <a:t>primary care practices</a:t>
            </a:r>
            <a:r>
              <a:rPr lang="en-US" dirty="0" smtClean="0"/>
              <a:t> in </a:t>
            </a:r>
            <a:r>
              <a:rPr lang="en-US" u="sng" dirty="0" smtClean="0"/>
              <a:t>rural areas</a:t>
            </a:r>
            <a:r>
              <a:rPr lang="en-US" dirty="0" smtClean="0"/>
              <a:t> of the U.S.</a:t>
            </a:r>
            <a:endParaRPr lang="en-US" dirty="0"/>
          </a:p>
          <a:p>
            <a:r>
              <a:rPr lang="en-US" dirty="0" smtClean="0"/>
              <a:t>AHRQ’s intent is to discover and test solutions to overcoming known barriers to implementation of MAT in primary care, and create training and implementation resources to support future efforts to expand access to this evidence-based therapy, especially in underserved communities.</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4</a:t>
            </a:fld>
            <a:endParaRPr lang="en-US" dirty="0"/>
          </a:p>
        </p:txBody>
      </p:sp>
    </p:spTree>
    <p:extLst>
      <p:ext uri="{BB962C8B-B14F-4D97-AF65-F5344CB8AC3E}">
        <p14:creationId xmlns:p14="http://schemas.microsoft.com/office/powerpoint/2010/main" val="4615277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important terms</a:t>
            </a:r>
            <a:endParaRPr lang="en-US" dirty="0"/>
          </a:p>
        </p:txBody>
      </p:sp>
      <p:sp>
        <p:nvSpPr>
          <p:cNvPr id="3" name="Content Placeholder 2"/>
          <p:cNvSpPr>
            <a:spLocks noGrp="1"/>
          </p:cNvSpPr>
          <p:nvPr>
            <p:ph idx="1"/>
          </p:nvPr>
        </p:nvSpPr>
        <p:spPr/>
        <p:txBody>
          <a:bodyPr/>
          <a:lstStyle/>
          <a:p>
            <a:r>
              <a:rPr lang="en-US" dirty="0" smtClean="0"/>
              <a:t>Primary care</a:t>
            </a:r>
          </a:p>
          <a:p>
            <a:r>
              <a:rPr lang="en-US" dirty="0" smtClean="0"/>
              <a:t>Primary care practice</a:t>
            </a:r>
          </a:p>
          <a:p>
            <a:r>
              <a:rPr lang="en-US" dirty="0" smtClean="0"/>
              <a:t>Opioid Use Disorder</a:t>
            </a:r>
          </a:p>
          <a:p>
            <a:r>
              <a:rPr lang="en-US" dirty="0" smtClean="0"/>
              <a:t>Medication-Assisted Treatment (MAT)</a:t>
            </a:r>
          </a:p>
          <a:p>
            <a:r>
              <a:rPr lang="en-US" dirty="0" smtClean="0"/>
              <a:t>Buprenorphine</a:t>
            </a:r>
          </a:p>
          <a:p>
            <a:r>
              <a:rPr lang="en-US" dirty="0" smtClean="0"/>
              <a:t>Naltrexone</a:t>
            </a:r>
          </a:p>
          <a:p>
            <a:r>
              <a:rPr lang="en-US" dirty="0" smtClean="0"/>
              <a:t>Rural</a:t>
            </a:r>
            <a:endParaRPr lang="en-US" dirty="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5</a:t>
            </a:fld>
            <a:endParaRPr lang="en-US" dirty="0"/>
          </a:p>
        </p:txBody>
      </p:sp>
    </p:spTree>
    <p:extLst>
      <p:ext uri="{BB962C8B-B14F-4D97-AF65-F5344CB8AC3E}">
        <p14:creationId xmlns:p14="http://schemas.microsoft.com/office/powerpoint/2010/main" val="19944636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care</a:t>
            </a:r>
            <a:endParaRPr lang="en-US" dirty="0"/>
          </a:p>
        </p:txBody>
      </p:sp>
      <p:sp>
        <p:nvSpPr>
          <p:cNvPr id="3" name="Content Placeholder 2"/>
          <p:cNvSpPr>
            <a:spLocks noGrp="1"/>
          </p:cNvSpPr>
          <p:nvPr>
            <p:ph idx="1"/>
          </p:nvPr>
        </p:nvSpPr>
        <p:spPr/>
        <p:txBody>
          <a:bodyPr>
            <a:normAutofit/>
          </a:bodyPr>
          <a:lstStyle/>
          <a:p>
            <a:r>
              <a:rPr lang="en-US" dirty="0"/>
              <a:t>AHRQ defines primary care as the provision of integrated, accessible health care services by clinicians </a:t>
            </a:r>
            <a:r>
              <a:rPr lang="en-US" dirty="0" smtClean="0"/>
              <a:t>who are </a:t>
            </a:r>
            <a:r>
              <a:rPr lang="en-US" dirty="0"/>
              <a:t>accountable for addressing a large majority of personal health care needs, including prevention and health </a:t>
            </a:r>
            <a:r>
              <a:rPr lang="en-US" dirty="0" smtClean="0"/>
              <a:t>promotion, developing </a:t>
            </a:r>
            <a:r>
              <a:rPr lang="en-US" dirty="0"/>
              <a:t>a sustained partnership with patients, and practicing in the context of family and community.</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6</a:t>
            </a:fld>
            <a:endParaRPr lang="en-US" dirty="0"/>
          </a:p>
        </p:txBody>
      </p:sp>
    </p:spTree>
    <p:extLst>
      <p:ext uri="{BB962C8B-B14F-4D97-AF65-F5344CB8AC3E}">
        <p14:creationId xmlns:p14="http://schemas.microsoft.com/office/powerpoint/2010/main" val="1782646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care practices</a:t>
            </a:r>
            <a:endParaRPr lang="en-US" dirty="0"/>
          </a:p>
        </p:txBody>
      </p:sp>
      <p:sp>
        <p:nvSpPr>
          <p:cNvPr id="3" name="Content Placeholder 2"/>
          <p:cNvSpPr>
            <a:spLocks noGrp="1"/>
          </p:cNvSpPr>
          <p:nvPr>
            <p:ph idx="1"/>
          </p:nvPr>
        </p:nvSpPr>
        <p:spPr/>
        <p:txBody>
          <a:bodyPr>
            <a:normAutofit/>
          </a:bodyPr>
          <a:lstStyle/>
          <a:p>
            <a:r>
              <a:rPr lang="en-US" dirty="0"/>
              <a:t>Primary care practices are health care organizations that are dedicated to the provision </a:t>
            </a:r>
            <a:r>
              <a:rPr lang="en-US" dirty="0" smtClean="0"/>
              <a:t>of primary </a:t>
            </a:r>
            <a:r>
              <a:rPr lang="en-US" dirty="0"/>
              <a:t>care utilizing lead clinicians such as family medicine physicians, general internal medicine physicians, </a:t>
            </a:r>
            <a:r>
              <a:rPr lang="en-US" dirty="0" smtClean="0"/>
              <a:t>general practice </a:t>
            </a:r>
            <a:r>
              <a:rPr lang="en-US" dirty="0"/>
              <a:t>physicians, general pediatric physicians, geriatrician physicians</a:t>
            </a:r>
            <a:r>
              <a:rPr lang="en-US" dirty="0" smtClean="0"/>
              <a:t>, and primary care </a:t>
            </a:r>
            <a:r>
              <a:rPr lang="en-US" dirty="0"/>
              <a:t>nurse </a:t>
            </a:r>
            <a:r>
              <a:rPr lang="en-US" dirty="0" smtClean="0"/>
              <a:t>practitioners </a:t>
            </a:r>
            <a:r>
              <a:rPr lang="en-US" dirty="0"/>
              <a:t>and physician assistants.</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7</a:t>
            </a:fld>
            <a:endParaRPr lang="en-US" dirty="0"/>
          </a:p>
        </p:txBody>
      </p:sp>
    </p:spTree>
    <p:extLst>
      <p:ext uri="{BB962C8B-B14F-4D97-AF65-F5344CB8AC3E}">
        <p14:creationId xmlns:p14="http://schemas.microsoft.com/office/powerpoint/2010/main" val="1075380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Opioid Use Disorder</a:t>
            </a:r>
            <a:endParaRPr lang="en-US" dirty="0"/>
          </a:p>
        </p:txBody>
      </p:sp>
      <p:sp>
        <p:nvSpPr>
          <p:cNvPr id="3" name="Content Placeholder 2"/>
          <p:cNvSpPr>
            <a:spLocks noGrp="1"/>
          </p:cNvSpPr>
          <p:nvPr>
            <p:ph idx="1"/>
          </p:nvPr>
        </p:nvSpPr>
        <p:spPr/>
        <p:txBody>
          <a:bodyPr>
            <a:normAutofit/>
          </a:bodyPr>
          <a:lstStyle/>
          <a:p>
            <a:r>
              <a:rPr lang="en-US" dirty="0"/>
              <a:t>Opioid Use disorder (OUD) is a substance use disorder defined as a problematic pattern of opioid use leading to clinically significant impairment or distress occurring within a 12 month period.  It can involve misuse of prescribed opioid medications, use of diverted opioid medications, or use of illicitly obtained heroin.</a:t>
            </a:r>
            <a:endParaRPr lang="en-US" dirty="0" smtClean="0"/>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8</a:t>
            </a:fld>
            <a:endParaRPr lang="en-US" dirty="0"/>
          </a:p>
        </p:txBody>
      </p:sp>
    </p:spTree>
    <p:extLst>
      <p:ext uri="{BB962C8B-B14F-4D97-AF65-F5344CB8AC3E}">
        <p14:creationId xmlns:p14="http://schemas.microsoft.com/office/powerpoint/2010/main" val="247621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Medication-Assisted Treatment (MAT)</a:t>
            </a:r>
            <a:endParaRPr lang="en-US" dirty="0"/>
          </a:p>
        </p:txBody>
      </p:sp>
      <p:sp>
        <p:nvSpPr>
          <p:cNvPr id="3" name="Content Placeholder 2"/>
          <p:cNvSpPr>
            <a:spLocks noGrp="1"/>
          </p:cNvSpPr>
          <p:nvPr>
            <p:ph idx="1"/>
          </p:nvPr>
        </p:nvSpPr>
        <p:spPr/>
        <p:txBody>
          <a:bodyPr>
            <a:normAutofit fontScale="85000" lnSpcReduction="10000"/>
          </a:bodyPr>
          <a:lstStyle/>
          <a:p>
            <a:r>
              <a:rPr lang="en-US" dirty="0"/>
              <a:t>Medication-assisted treatment (MAT) is the use of FDA-approved opioid agonist and antagonists medications, in combination with counseling and behavioral therapies, to provide a whole-patient approach to the treatment of substance use disorders.  MAT includes screening, assessment (which includes determination of severity of opioid use disorder, including presence of physical dependence and appropriateness for MAT), initiation, maintenance, and on-going support for recovery.  Research shows that when treating substance-use disorders, a </a:t>
            </a:r>
            <a:r>
              <a:rPr lang="en-US" u="sng" dirty="0"/>
              <a:t>combination of medication and behavioral therapies</a:t>
            </a:r>
            <a:r>
              <a:rPr lang="en-US" dirty="0"/>
              <a:t>, as provided in MAT, is most successful.</a:t>
            </a:r>
          </a:p>
        </p:txBody>
      </p:sp>
      <p:sp>
        <p:nvSpPr>
          <p:cNvPr id="4" name="Date Placeholder 3"/>
          <p:cNvSpPr>
            <a:spLocks noGrp="1"/>
          </p:cNvSpPr>
          <p:nvPr>
            <p:ph type="dt" sz="half" idx="10"/>
          </p:nvPr>
        </p:nvSpPr>
        <p:spPr/>
        <p:txBody>
          <a:bodyPr/>
          <a:lstStyle/>
          <a:p>
            <a:r>
              <a:rPr lang="en-US" dirty="0" smtClean="0"/>
              <a:t>1/13/16</a:t>
            </a:r>
            <a:endParaRPr lang="en-US" dirty="0"/>
          </a:p>
        </p:txBody>
      </p:sp>
      <p:sp>
        <p:nvSpPr>
          <p:cNvPr id="5" name="Slide Number Placeholder 4"/>
          <p:cNvSpPr>
            <a:spLocks noGrp="1"/>
          </p:cNvSpPr>
          <p:nvPr>
            <p:ph type="sldNum" sz="quarter" idx="12"/>
          </p:nvPr>
        </p:nvSpPr>
        <p:spPr/>
        <p:txBody>
          <a:bodyPr/>
          <a:lstStyle/>
          <a:p>
            <a:fld id="{635C7237-ECED-46AE-A7B1-403CA917FFD3}" type="slidenum">
              <a:rPr lang="en-US" smtClean="0"/>
              <a:t>9</a:t>
            </a:fld>
            <a:endParaRPr lang="en-US" dirty="0"/>
          </a:p>
        </p:txBody>
      </p:sp>
    </p:spTree>
    <p:extLst>
      <p:ext uri="{BB962C8B-B14F-4D97-AF65-F5344CB8AC3E}">
        <p14:creationId xmlns:p14="http://schemas.microsoft.com/office/powerpoint/2010/main" val="4114622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1452</TotalTime>
  <Words>2328</Words>
  <Application>Microsoft Office PowerPoint</Application>
  <PresentationFormat>On-screen Show (4:3)</PresentationFormat>
  <Paragraphs>285</Paragraphs>
  <Slides>37</Slides>
  <Notes>3</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Custom Design</vt:lpstr>
      <vt:lpstr>1_Office Theme</vt:lpstr>
      <vt:lpstr>Increasing Access to Medication-Assisted Treatment (MAT) in Rural Primary Care Practices (R18)</vt:lpstr>
      <vt:lpstr>Conference Call Overview</vt:lpstr>
      <vt:lpstr>Brief Background</vt:lpstr>
      <vt:lpstr>Purpose</vt:lpstr>
      <vt:lpstr>Definition of important terms</vt:lpstr>
      <vt:lpstr>Primary care</vt:lpstr>
      <vt:lpstr>Primary care practices</vt:lpstr>
      <vt:lpstr>Opioid Use Disorder</vt:lpstr>
      <vt:lpstr>Medication-Assisted Treatment (MAT)</vt:lpstr>
      <vt:lpstr>Buprenorphine</vt:lpstr>
      <vt:lpstr>Naltrexone</vt:lpstr>
      <vt:lpstr>Rural (NOT-HS-16-003 )</vt:lpstr>
      <vt:lpstr>Guidance for Applicants (I)</vt:lpstr>
      <vt:lpstr>Guidance for Applicants (II)</vt:lpstr>
      <vt:lpstr>Guidance for Applicants (III)</vt:lpstr>
      <vt:lpstr>FOA Basics</vt:lpstr>
      <vt:lpstr>Eligible Organizations</vt:lpstr>
      <vt:lpstr>Program Director/ Principal Investigator</vt:lpstr>
      <vt:lpstr>The Application (I)</vt:lpstr>
      <vt:lpstr>The Application (II)</vt:lpstr>
      <vt:lpstr>A few reminders on budget</vt:lpstr>
      <vt:lpstr>Review Criteria (I)</vt:lpstr>
      <vt:lpstr>Significance</vt:lpstr>
      <vt:lpstr>Investigators</vt:lpstr>
      <vt:lpstr>Innovation</vt:lpstr>
      <vt:lpstr>Approach</vt:lpstr>
      <vt:lpstr>Environment</vt:lpstr>
      <vt:lpstr>AHRQ Selection Criteria</vt:lpstr>
      <vt:lpstr>Important Dates</vt:lpstr>
      <vt:lpstr>Letter of Intent </vt:lpstr>
      <vt:lpstr>Additional Help</vt:lpstr>
      <vt:lpstr>Frequently Asked Questions (FAQs)</vt:lpstr>
      <vt:lpstr>FAQs</vt:lpstr>
      <vt:lpstr>FAQs</vt:lpstr>
      <vt:lpstr>FAQs</vt:lpstr>
      <vt:lpstr>Open Forum </vt:lpstr>
      <vt:lpstr>Thank you</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Accelerating the Dissemination and Implementation of PCOR Findings into Primary Care Practice (R18)</dc:title>
  <dc:creator>Robert McNellis</dc:creator>
  <cp:lastModifiedBy>Phillip E. Jordan</cp:lastModifiedBy>
  <cp:revision>53</cp:revision>
  <dcterms:created xsi:type="dcterms:W3CDTF">2014-04-13T04:26:27Z</dcterms:created>
  <dcterms:modified xsi:type="dcterms:W3CDTF">2016-01-12T14:11:31Z</dcterms:modified>
</cp:coreProperties>
</file>