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 id="2147483660" r:id="rId5"/>
  </p:sldMasterIdLst>
  <p:notesMasterIdLst>
    <p:notesMasterId r:id="rId61"/>
  </p:notesMasterIdLst>
  <p:handoutMasterIdLst>
    <p:handoutMasterId r:id="rId62"/>
  </p:handoutMasterIdLst>
  <p:sldIdLst>
    <p:sldId id="259" r:id="rId6"/>
    <p:sldId id="263" r:id="rId7"/>
    <p:sldId id="337" r:id="rId8"/>
    <p:sldId id="338" r:id="rId9"/>
    <p:sldId id="293" r:id="rId10"/>
    <p:sldId id="359" r:id="rId11"/>
    <p:sldId id="267" r:id="rId12"/>
    <p:sldId id="271" r:id="rId13"/>
    <p:sldId id="273" r:id="rId14"/>
    <p:sldId id="339" r:id="rId15"/>
    <p:sldId id="274" r:id="rId16"/>
    <p:sldId id="363" r:id="rId17"/>
    <p:sldId id="276" r:id="rId18"/>
    <p:sldId id="277" r:id="rId19"/>
    <p:sldId id="278" r:id="rId20"/>
    <p:sldId id="361" r:id="rId21"/>
    <p:sldId id="357" r:id="rId22"/>
    <p:sldId id="292" r:id="rId23"/>
    <p:sldId id="350" r:id="rId24"/>
    <p:sldId id="336" r:id="rId25"/>
    <p:sldId id="351" r:id="rId26"/>
    <p:sldId id="295" r:id="rId27"/>
    <p:sldId id="294" r:id="rId28"/>
    <p:sldId id="296" r:id="rId29"/>
    <p:sldId id="297" r:id="rId30"/>
    <p:sldId id="352" r:id="rId31"/>
    <p:sldId id="298" r:id="rId32"/>
    <p:sldId id="299" r:id="rId33"/>
    <p:sldId id="300" r:id="rId34"/>
    <p:sldId id="341" r:id="rId35"/>
    <p:sldId id="342" r:id="rId36"/>
    <p:sldId id="301" r:id="rId37"/>
    <p:sldId id="353" r:id="rId38"/>
    <p:sldId id="302" r:id="rId39"/>
    <p:sldId id="349" r:id="rId40"/>
    <p:sldId id="291" r:id="rId41"/>
    <p:sldId id="307" r:id="rId42"/>
    <p:sldId id="343" r:id="rId43"/>
    <p:sldId id="290" r:id="rId44"/>
    <p:sldId id="309" r:id="rId45"/>
    <p:sldId id="311" r:id="rId46"/>
    <p:sldId id="345" r:id="rId47"/>
    <p:sldId id="303" r:id="rId48"/>
    <p:sldId id="308" r:id="rId49"/>
    <p:sldId id="348" r:id="rId50"/>
    <p:sldId id="344" r:id="rId51"/>
    <p:sldId id="346" r:id="rId52"/>
    <p:sldId id="354" r:id="rId53"/>
    <p:sldId id="355" r:id="rId54"/>
    <p:sldId id="305" r:id="rId55"/>
    <p:sldId id="306" r:id="rId56"/>
    <p:sldId id="347" r:id="rId57"/>
    <p:sldId id="310" r:id="rId58"/>
    <p:sldId id="335" r:id="rId59"/>
    <p:sldId id="364" r:id="rId6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338FB4E-16E1-0BB6-41B1-4E22CE7F7120}" name="Sandmeyer, Brent (AHRQ/CEPI)" initials="BAS" userId="Sandmeyer, Brent (AHRQ/CEPI)" providerId="None"/>
  <p188:author id="{68763A67-2DF6-53DC-F49E-728AC14F7F97}" name="Pardasaney, Poonam (AHRQ/CEPI)" initials="PP(" userId="S::Poonam.Pardasaney@ahrq.hhs.gov::490280e1-dd36-40a6-aa53-6d929cd3744e"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0" autoAdjust="0"/>
    <p:restoredTop sz="94672" autoAdjust="0"/>
  </p:normalViewPr>
  <p:slideViewPr>
    <p:cSldViewPr>
      <p:cViewPr varScale="1">
        <p:scale>
          <a:sx n="67" d="100"/>
          <a:sy n="67" d="100"/>
        </p:scale>
        <p:origin x="644" y="44"/>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75" d="100"/>
          <a:sy n="75" d="100"/>
        </p:scale>
        <p:origin x="-1776"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presProps" Target="pres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61"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viewProps" Target="viewProp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microsoft.com/office/2018/10/relationships/authors" Target="author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0E40ABE-DCA6-4B7A-B1BC-961182C98C1E}" type="datetimeFigureOut">
              <a:rPr lang="en-US" smtClean="0"/>
              <a:pPr/>
              <a:t>5/1/2023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63DE9D1-BBA0-4F2C-9FA0-7B37DDC69B66}" type="slidenum">
              <a:rPr lang="en-US" smtClean="0"/>
              <a:pPr/>
              <a:t>‹#›</a:t>
            </a:fld>
            <a:endParaRPr lang="en-US"/>
          </a:p>
        </p:txBody>
      </p:sp>
    </p:spTree>
    <p:extLst>
      <p:ext uri="{BB962C8B-B14F-4D97-AF65-F5344CB8AC3E}">
        <p14:creationId xmlns:p14="http://schemas.microsoft.com/office/powerpoint/2010/main" val="82452588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106A1E-4DC8-4B97-9735-D05403F9CA2D}" type="datetimeFigureOut">
              <a:rPr lang="en-US" smtClean="0"/>
              <a:t>5/1/2023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17BA40C-25F7-4A81-B7B0-365A5351FE20}" type="slidenum">
              <a:rPr lang="en-US" smtClean="0"/>
              <a:t>‹#›</a:t>
            </a:fld>
            <a:endParaRPr lang="en-US"/>
          </a:p>
        </p:txBody>
      </p:sp>
    </p:spTree>
    <p:extLst>
      <p:ext uri="{BB962C8B-B14F-4D97-AF65-F5344CB8AC3E}">
        <p14:creationId xmlns:p14="http://schemas.microsoft.com/office/powerpoint/2010/main" val="261497403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914400" y="3352800"/>
            <a:ext cx="10363200" cy="1295400"/>
          </a:xfrm>
        </p:spPr>
        <p:txBody>
          <a:bodyPr/>
          <a:lstStyle>
            <a:lvl1pPr algn="ctr">
              <a:defRPr>
                <a:solidFill>
                  <a:schemeClr val="tx1"/>
                </a:solidFill>
              </a:defRPr>
            </a:lvl1pPr>
          </a:lstStyle>
          <a:p>
            <a:r>
              <a:rPr lang="en-US" dirty="0"/>
              <a:t>Title of Presentation</a:t>
            </a:r>
          </a:p>
        </p:txBody>
      </p:sp>
      <p:sp>
        <p:nvSpPr>
          <p:cNvPr id="3" name="Subtitle 2"/>
          <p:cNvSpPr>
            <a:spLocks noGrp="1"/>
          </p:cNvSpPr>
          <p:nvPr>
            <p:ph type="subTitle" idx="1" hasCustomPrompt="1"/>
          </p:nvPr>
        </p:nvSpPr>
        <p:spPr>
          <a:xfrm>
            <a:off x="1828800" y="4876800"/>
            <a:ext cx="8534400" cy="762000"/>
          </a:xfrm>
        </p:spPr>
        <p:txBody>
          <a:bodyPr/>
          <a:lstStyle>
            <a:lvl1pPr marL="0" indent="0" algn="ctr">
              <a:buNone/>
              <a:defRPr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Author and Date</a:t>
            </a:r>
          </a:p>
        </p:txBody>
      </p:sp>
      <p:sp>
        <p:nvSpPr>
          <p:cNvPr id="4" name="Slide Number Placeholder 3"/>
          <p:cNvSpPr>
            <a:spLocks noGrp="1"/>
          </p:cNvSpPr>
          <p:nvPr>
            <p:ph type="sldNum" sz="quarter" idx="10"/>
          </p:nvPr>
        </p:nvSpPr>
        <p:spPr/>
        <p:txBody>
          <a:bodyPr/>
          <a:lstStyle/>
          <a:p>
            <a:fld id="{85F5B7A5-34A7-4AB0-A34F-A4DF2002FA98}"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dirty="0"/>
              <a:t>Click to edit Master title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0"/>
          </p:nvPr>
        </p:nvSpPr>
        <p:spPr/>
        <p:txBody>
          <a:bodyPr/>
          <a:lstStyle/>
          <a:p>
            <a:fld id="{85F5B7A5-34A7-4AB0-A34F-A4DF2002FA98}"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2981326"/>
            <a:ext cx="10363200" cy="1362075"/>
          </a:xfrm>
        </p:spPr>
        <p:txBody>
          <a:bodyPr anchor="t"/>
          <a:lstStyle>
            <a:lvl1pPr algn="ctr">
              <a:defRPr sz="4000" b="1" cap="all">
                <a:solidFill>
                  <a:schemeClr val="tx1"/>
                </a:solidFill>
              </a:defRPr>
            </a:lvl1pPr>
          </a:lstStyle>
          <a:p>
            <a:r>
              <a:rPr lang="en-US" dirty="0"/>
              <a:t>Click to edit Master title style</a:t>
            </a:r>
          </a:p>
        </p:txBody>
      </p:sp>
      <p:sp>
        <p:nvSpPr>
          <p:cNvPr id="3" name="Text Placeholder 2"/>
          <p:cNvSpPr>
            <a:spLocks noGrp="1"/>
          </p:cNvSpPr>
          <p:nvPr>
            <p:ph type="body" idx="1"/>
          </p:nvPr>
        </p:nvSpPr>
        <p:spPr>
          <a:xfrm>
            <a:off x="963084" y="4343401"/>
            <a:ext cx="10363200" cy="1500187"/>
          </a:xfrm>
        </p:spPr>
        <p:txBody>
          <a:bodyPr anchor="b"/>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Slide Number Placeholder 3"/>
          <p:cNvSpPr>
            <a:spLocks noGrp="1"/>
          </p:cNvSpPr>
          <p:nvPr>
            <p:ph type="sldNum" sz="quarter" idx="10"/>
          </p:nvPr>
        </p:nvSpPr>
        <p:spPr/>
        <p:txBody>
          <a:bodyPr/>
          <a:lstStyle/>
          <a:p>
            <a:fld id="{85F5B7A5-34A7-4AB0-A34F-A4DF2002FA98}"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4"/>
          <p:cNvSpPr>
            <a:spLocks noGrp="1"/>
          </p:cNvSpPr>
          <p:nvPr>
            <p:ph type="sldNum" sz="quarter" idx="10"/>
          </p:nvPr>
        </p:nvSpPr>
        <p:spPr/>
        <p:txBody>
          <a:bodyPr/>
          <a:lstStyle/>
          <a:p>
            <a:fld id="{85F5B7A5-34A7-4AB0-A34F-A4DF2002FA98}"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a:t>Click to edit Master title</a:t>
            </a:r>
          </a:p>
        </p:txBody>
      </p:sp>
      <p:sp>
        <p:nvSpPr>
          <p:cNvPr id="3" name="Text Placeholder 2"/>
          <p:cNvSpPr>
            <a:spLocks noGrp="1"/>
          </p:cNvSpPr>
          <p:nvPr>
            <p:ph type="body" idx="1"/>
          </p:nvPr>
        </p:nvSpPr>
        <p:spPr>
          <a:xfrm>
            <a:off x="609600" y="1447801"/>
            <a:ext cx="5386917" cy="727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447801"/>
            <a:ext cx="5389033" cy="727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10"/>
          </p:nvPr>
        </p:nvSpPr>
        <p:spPr/>
        <p:txBody>
          <a:bodyPr/>
          <a:lstStyle/>
          <a:p>
            <a:fld id="{85F5B7A5-34A7-4AB0-A34F-A4DF2002FA98}"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dirty="0"/>
              <a:t>Click to edit Master title</a:t>
            </a:r>
          </a:p>
        </p:txBody>
      </p:sp>
      <p:sp>
        <p:nvSpPr>
          <p:cNvPr id="3" name="Slide Number Placeholder 2"/>
          <p:cNvSpPr>
            <a:spLocks noGrp="1"/>
          </p:cNvSpPr>
          <p:nvPr>
            <p:ph type="sldNum" sz="quarter" idx="10"/>
          </p:nvPr>
        </p:nvSpPr>
        <p:spPr/>
        <p:txBody>
          <a:bodyPr/>
          <a:lstStyle/>
          <a:p>
            <a:fld id="{85F5B7A5-34A7-4AB0-A34F-A4DF2002FA98}"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5F5B7A5-34A7-4AB0-A34F-A4DF2002FA98}"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solidFill>
                  <a:schemeClr val="tx1"/>
                </a:solidFill>
              </a:defRPr>
            </a:lvl1pPr>
          </a:lstStyle>
          <a:p>
            <a:r>
              <a:rPr lang="en-US" dirty="0"/>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4"/>
          <p:cNvSpPr>
            <a:spLocks noGrp="1"/>
          </p:cNvSpPr>
          <p:nvPr>
            <p:ph type="sldNum" sz="quarter" idx="10"/>
          </p:nvPr>
        </p:nvSpPr>
        <p:spPr/>
        <p:txBody>
          <a:bodyPr/>
          <a:lstStyle/>
          <a:p>
            <a:fld id="{85F5B7A5-34A7-4AB0-A34F-A4DF2002FA98}"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Title of Presentation</a:t>
            </a:r>
          </a:p>
        </p:txBody>
      </p:sp>
      <p:sp>
        <p:nvSpPr>
          <p:cNvPr id="3" name="Content Placeholder 2"/>
          <p:cNvSpPr>
            <a:spLocks noGrp="1"/>
          </p:cNvSpPr>
          <p:nvPr>
            <p:ph idx="1" hasCustomPrompt="1"/>
          </p:nvPr>
        </p:nvSpPr>
        <p:spPr/>
        <p:txBody>
          <a:bodyPr/>
          <a:lstStyle>
            <a:lvl1pPr>
              <a:defRPr baseline="0"/>
            </a:lvl1pPr>
          </a:lstStyle>
          <a:p>
            <a:pPr lvl="0"/>
            <a:r>
              <a:rPr lang="en-US" dirty="0"/>
              <a:t>Author and Date </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theme" Target="../theme/theme2.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76400" y="304800"/>
            <a:ext cx="8839200" cy="617884"/>
          </a:xfrm>
          <a:prstGeom prst="rect">
            <a:avLst/>
          </a:prstGeom>
        </p:spPr>
        <p:txBody>
          <a:bodyPr vert="horz" lIns="91440" tIns="45720" rIns="91440" bIns="45720" rtlCol="0" anchor="ctr">
            <a:normAutofit/>
          </a:bodyPr>
          <a:lstStyle/>
          <a:p>
            <a:r>
              <a:rPr lang="en-US" dirty="0"/>
              <a:t>Title goes here</a:t>
            </a:r>
          </a:p>
        </p:txBody>
      </p:sp>
      <p:sp>
        <p:nvSpPr>
          <p:cNvPr id="3" name="Text Placeholder 2"/>
          <p:cNvSpPr>
            <a:spLocks noGrp="1"/>
          </p:cNvSpPr>
          <p:nvPr>
            <p:ph type="body" idx="1"/>
          </p:nvPr>
        </p:nvSpPr>
        <p:spPr>
          <a:xfrm>
            <a:off x="609600" y="1646238"/>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2"/>
            <a:endParaRPr lang="en-US" dirty="0"/>
          </a:p>
        </p:txBody>
      </p:sp>
      <p:sp>
        <p:nvSpPr>
          <p:cNvPr id="4" name="Slide Number Placeholder 3"/>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F5B7A5-34A7-4AB0-A34F-A4DF2002FA98}"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Lst>
  <p:hf hdr="0" ftr="0" dt="0"/>
  <p:txStyles>
    <p:titleStyle>
      <a:lvl1pPr algn="ctr" defTabSz="914400" rtl="0" eaLnBrk="1" latinLnBrk="0" hangingPunct="1">
        <a:spcBef>
          <a:spcPct val="0"/>
        </a:spcBef>
        <a:buNone/>
        <a:defRPr sz="3600" b="1" kern="1200" baseline="0">
          <a:solidFill>
            <a:schemeClr val="bg1"/>
          </a:solidFill>
          <a:latin typeface="+mj-lt"/>
          <a:ea typeface="+mj-ea"/>
          <a:cs typeface="+mj-cs"/>
        </a:defRPr>
      </a:lvl1pPr>
    </p:titleStyle>
    <p:bodyStyle>
      <a:lvl1pPr marL="342900" indent="-342900" algn="l" defTabSz="914400" rtl="0" eaLnBrk="1" latinLnBrk="0" hangingPunct="1">
        <a:spcBef>
          <a:spcPct val="20000"/>
        </a:spcBef>
        <a:buClr>
          <a:schemeClr val="tx2"/>
        </a:buClr>
        <a:buSzPct val="150000"/>
        <a:buFont typeface="Arial" pitchFamily="34" charset="0"/>
        <a:buChar char="•"/>
        <a:defRPr sz="2800" kern="1200">
          <a:solidFill>
            <a:schemeClr val="tx1"/>
          </a:solidFill>
          <a:latin typeface="+mn-lt"/>
          <a:ea typeface="+mn-ea"/>
          <a:cs typeface="+mn-cs"/>
        </a:defRPr>
      </a:lvl1pPr>
      <a:lvl2pPr marL="685800" indent="-338138" algn="l" defTabSz="914400" rtl="0" eaLnBrk="1" latinLnBrk="0" hangingPunct="1">
        <a:spcBef>
          <a:spcPct val="20000"/>
        </a:spcBef>
        <a:buClr>
          <a:srgbClr val="1F497D"/>
        </a:buClr>
        <a:buSzPct val="80000"/>
        <a:buFont typeface="Arial" pitchFamily="34" charset="0"/>
        <a:buChar char="►"/>
        <a:defRPr sz="2400" kern="1200">
          <a:solidFill>
            <a:schemeClr val="tx1"/>
          </a:solidFill>
          <a:latin typeface="+mn-lt"/>
          <a:ea typeface="+mn-ea"/>
          <a:cs typeface="+mn-cs"/>
        </a:defRPr>
      </a:lvl2pPr>
      <a:lvl3pPr marL="969963" indent="-284163" algn="l" defTabSz="914400" rtl="0" eaLnBrk="1" latinLnBrk="0" hangingPunct="1">
        <a:spcBef>
          <a:spcPct val="20000"/>
        </a:spcBef>
        <a:buClr>
          <a:schemeClr val="tx2"/>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3200400"/>
            <a:ext cx="10972800" cy="1600200"/>
          </a:xfrm>
          <a:prstGeom prst="rect">
            <a:avLst/>
          </a:prstGeom>
        </p:spPr>
        <p:txBody>
          <a:bodyPr vert="horz" lIns="91440" tIns="45720" rIns="91440" bIns="45720" rtlCol="0" anchor="ctr">
            <a:normAutofit/>
          </a:bodyPr>
          <a:lstStyle/>
          <a:p>
            <a:r>
              <a:rPr lang="en-US" dirty="0"/>
              <a:t>Title of Presentation</a:t>
            </a:r>
          </a:p>
        </p:txBody>
      </p:sp>
      <p:sp>
        <p:nvSpPr>
          <p:cNvPr id="3" name="Text Placeholder 2"/>
          <p:cNvSpPr>
            <a:spLocks noGrp="1"/>
          </p:cNvSpPr>
          <p:nvPr>
            <p:ph type="body" idx="1"/>
          </p:nvPr>
        </p:nvSpPr>
        <p:spPr>
          <a:xfrm>
            <a:off x="609600" y="4953001"/>
            <a:ext cx="10972800" cy="1173163"/>
          </a:xfrm>
          <a:prstGeom prst="rect">
            <a:avLst/>
          </a:prstGeom>
        </p:spPr>
        <p:txBody>
          <a:bodyPr vert="horz" lIns="91440" tIns="45720" rIns="91440" bIns="45720" rtlCol="0" anchor="ctr">
            <a:normAutofit/>
          </a:bodyPr>
          <a:lstStyle/>
          <a:p>
            <a:pPr lvl="0"/>
            <a:r>
              <a:rPr lang="en-US" dirty="0"/>
              <a:t>Author and Date</a:t>
            </a:r>
          </a:p>
        </p:txBody>
      </p:sp>
    </p:spTree>
  </p:cSld>
  <p:clrMap bg1="lt1" tx1="dk1" bg2="lt2" tx2="dk2" accent1="accent1" accent2="accent2" accent3="accent3" accent4="accent4" accent5="accent5" accent6="accent6" hlink="hlink" folHlink="folHlink"/>
  <p:sldLayoutIdLst>
    <p:sldLayoutId id="2147483662" r:id="rId1"/>
  </p:sldLayoutIdLst>
  <p:hf hdr="0" ftr="0" dt="0"/>
  <p:txStyles>
    <p:titleStyle>
      <a:lvl1pPr algn="ctr" defTabSz="914400" rtl="0" eaLnBrk="1" latinLnBrk="0" hangingPunct="1">
        <a:spcBef>
          <a:spcPct val="0"/>
        </a:spcBef>
        <a:buNone/>
        <a:defRPr sz="3600" b="1" kern="1200">
          <a:solidFill>
            <a:schemeClr val="tx1"/>
          </a:solidFill>
          <a:latin typeface="Arial" pitchFamily="34" charset="0"/>
          <a:ea typeface="+mj-ea"/>
          <a:cs typeface="Arial" pitchFamily="34" charset="0"/>
        </a:defRPr>
      </a:lvl1pPr>
    </p:titleStyle>
    <p:bodyStyle>
      <a:lvl1pPr marL="342900" indent="-342900" algn="ctr" defTabSz="914400" rtl="0" eaLnBrk="1" latinLnBrk="0" hangingPunct="1">
        <a:spcBef>
          <a:spcPct val="20000"/>
        </a:spcBef>
        <a:buFont typeface="Arial" pitchFamily="34" charset="0"/>
        <a:buNone/>
        <a:defRPr sz="2800" b="1" kern="1200" baseline="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ChinghuiJean.Hsieh@ahrq.hhs.gov" TargetMode="External"/><Relationship Id="rId2" Type="http://schemas.openxmlformats.org/officeDocument/2006/relationships/hyperlink" Target="mailto:long-covid-rfa@ahrq.hhs.gov" TargetMode="External"/><Relationship Id="rId1" Type="http://schemas.openxmlformats.org/officeDocument/2006/relationships/slideLayout" Target="../slideLayouts/slideLayout2.xml"/><Relationship Id="rId4" Type="http://schemas.openxmlformats.org/officeDocument/2006/relationships/hyperlink" Target="mailto:anna.caponiti@ahrq.hhs.gov"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hyperlink" Target="https://grants.nih.gov/grants/guide/notice-files/NOT-HS-20-011.html"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hyperlink" Target="https://www.hhs.gov/sites/default/files/grants/grants/policies-regulations/hhsgps107.pdf" TargetMode="Externa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hyperlink" Target="https://www.hhs.gov/sites/default/files/grants/grants/policies-regulations/hhsgps107.pdf"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hyperlink" Target="mailto:ChinghuiJean.Hsieh@ahrq.hhs.gov" TargetMode="External"/><Relationship Id="rId2" Type="http://schemas.openxmlformats.org/officeDocument/2006/relationships/hyperlink" Target="mailto:long-covid-rfa@ahrq.hhs.gov" TargetMode="External"/><Relationship Id="rId1" Type="http://schemas.openxmlformats.org/officeDocument/2006/relationships/slideLayout" Target="../slideLayouts/slideLayout2.xml"/><Relationship Id="rId6" Type="http://schemas.openxmlformats.org/officeDocument/2006/relationships/hyperlink" Target="https://grants.nih.gov/grants/guide/rfa-files/RFA-HS-23-012.html#_Section_II._Award_1" TargetMode="External"/><Relationship Id="rId5" Type="http://schemas.openxmlformats.org/officeDocument/2006/relationships/hyperlink" Target="https://www.ahrq.gov/funding/fund-opps/index.html" TargetMode="External"/><Relationship Id="rId4" Type="http://schemas.openxmlformats.org/officeDocument/2006/relationships/hyperlink" Target="mailto:anna.caponiti@ahrq.hhs.gov" TargetMode="Externa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96190B3F-09AD-446D-90A5-53239E497467}"/>
              </a:ext>
            </a:extLst>
          </p:cNvPr>
          <p:cNvSpPr>
            <a:spLocks noGrp="1"/>
          </p:cNvSpPr>
          <p:nvPr>
            <p:ph type="title"/>
          </p:nvPr>
        </p:nvSpPr>
        <p:spPr>
          <a:xfrm>
            <a:off x="609600" y="2743200"/>
            <a:ext cx="11049000" cy="1600200"/>
          </a:xfrm>
        </p:spPr>
        <p:txBody>
          <a:bodyPr>
            <a:normAutofit fontScale="90000"/>
          </a:bodyPr>
          <a:lstStyle/>
          <a:p>
            <a:r>
              <a:rPr lang="en-US" i="0" dirty="0">
                <a:effectLst/>
              </a:rPr>
              <a:t>Implementing and Evaluating New Models for Delivering Comprehensive, Coordinated, Person-Centered Care to People with Long COVID (U18)</a:t>
            </a:r>
            <a:endParaRPr lang="en-US" dirty="0"/>
          </a:p>
        </p:txBody>
      </p:sp>
      <p:sp>
        <p:nvSpPr>
          <p:cNvPr id="9" name="Content Placeholder 8">
            <a:extLst>
              <a:ext uri="{FF2B5EF4-FFF2-40B4-BE49-F238E27FC236}">
                <a16:creationId xmlns:a16="http://schemas.microsoft.com/office/drawing/2014/main" id="{8792621A-FC67-4F0E-8249-32C43C4AD88B}"/>
              </a:ext>
            </a:extLst>
          </p:cNvPr>
          <p:cNvSpPr>
            <a:spLocks noGrp="1"/>
          </p:cNvSpPr>
          <p:nvPr>
            <p:ph idx="1"/>
          </p:nvPr>
        </p:nvSpPr>
        <p:spPr>
          <a:xfrm>
            <a:off x="609600" y="4648200"/>
            <a:ext cx="10972800" cy="1981200"/>
          </a:xfrm>
        </p:spPr>
        <p:txBody>
          <a:bodyPr>
            <a:normAutofit/>
          </a:bodyPr>
          <a:lstStyle/>
          <a:p>
            <a:r>
              <a:rPr lang="en-US" dirty="0"/>
              <a:t>Pre-Application Technical Assistance Call</a:t>
            </a:r>
          </a:p>
          <a:p>
            <a:r>
              <a:rPr lang="en-US" dirty="0"/>
              <a:t>May 1, 2023</a:t>
            </a:r>
          </a:p>
          <a:p>
            <a:r>
              <a:rPr lang="en-US" dirty="0"/>
              <a:t>1-2 PM ET</a:t>
            </a:r>
          </a:p>
        </p:txBody>
      </p:sp>
    </p:spTree>
    <p:extLst>
      <p:ext uri="{BB962C8B-B14F-4D97-AF65-F5344CB8AC3E}">
        <p14:creationId xmlns:p14="http://schemas.microsoft.com/office/powerpoint/2010/main" val="8775165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092485-F7DB-28AC-D9AA-5CABDE4AFC03}"/>
              </a:ext>
            </a:extLst>
          </p:cNvPr>
          <p:cNvSpPr>
            <a:spLocks noGrp="1"/>
          </p:cNvSpPr>
          <p:nvPr>
            <p:ph type="title"/>
          </p:nvPr>
        </p:nvSpPr>
        <p:spPr/>
        <p:txBody>
          <a:bodyPr/>
          <a:lstStyle/>
          <a:p>
            <a:r>
              <a:rPr lang="en-US" dirty="0"/>
              <a:t>Overview of RFA requirements</a:t>
            </a:r>
          </a:p>
        </p:txBody>
      </p:sp>
      <p:sp>
        <p:nvSpPr>
          <p:cNvPr id="4" name="Slide Number Placeholder 3">
            <a:extLst>
              <a:ext uri="{FF2B5EF4-FFF2-40B4-BE49-F238E27FC236}">
                <a16:creationId xmlns:a16="http://schemas.microsoft.com/office/drawing/2014/main" id="{A3BC5EA4-4762-673F-45DB-D63A6CFD380A}"/>
              </a:ext>
            </a:extLst>
          </p:cNvPr>
          <p:cNvSpPr>
            <a:spLocks noGrp="1"/>
          </p:cNvSpPr>
          <p:nvPr>
            <p:ph type="sldNum" sz="quarter" idx="10"/>
          </p:nvPr>
        </p:nvSpPr>
        <p:spPr/>
        <p:txBody>
          <a:bodyPr/>
          <a:lstStyle/>
          <a:p>
            <a:fld id="{85F5B7A5-34A7-4AB0-A34F-A4DF2002FA98}" type="slidenum">
              <a:rPr lang="en-US" smtClean="0"/>
              <a:t>10</a:t>
            </a:fld>
            <a:endParaRPr lang="en-US" dirty="0"/>
          </a:p>
        </p:txBody>
      </p:sp>
    </p:spTree>
    <p:extLst>
      <p:ext uri="{BB962C8B-B14F-4D97-AF65-F5344CB8AC3E}">
        <p14:creationId xmlns:p14="http://schemas.microsoft.com/office/powerpoint/2010/main" val="37261067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9CF87B-35B4-1FC6-F578-423638BA4FE5}"/>
              </a:ext>
            </a:extLst>
          </p:cNvPr>
          <p:cNvSpPr>
            <a:spLocks noGrp="1"/>
          </p:cNvSpPr>
          <p:nvPr>
            <p:ph type="title"/>
          </p:nvPr>
        </p:nvSpPr>
        <p:spPr/>
        <p:txBody>
          <a:bodyPr>
            <a:normAutofit fontScale="90000"/>
          </a:bodyPr>
          <a:lstStyle/>
          <a:p>
            <a:r>
              <a:rPr lang="en-US" dirty="0"/>
              <a:t>Four “Must” Requirements</a:t>
            </a:r>
          </a:p>
        </p:txBody>
      </p:sp>
      <p:sp>
        <p:nvSpPr>
          <p:cNvPr id="3" name="Content Placeholder 2">
            <a:extLst>
              <a:ext uri="{FF2B5EF4-FFF2-40B4-BE49-F238E27FC236}">
                <a16:creationId xmlns:a16="http://schemas.microsoft.com/office/drawing/2014/main" id="{8E99E98A-D7DD-3CCF-5519-F809CCD1C490}"/>
              </a:ext>
            </a:extLst>
          </p:cNvPr>
          <p:cNvSpPr>
            <a:spLocks noGrp="1"/>
          </p:cNvSpPr>
          <p:nvPr>
            <p:ph idx="1"/>
          </p:nvPr>
        </p:nvSpPr>
        <p:spPr>
          <a:xfrm>
            <a:off x="533400" y="1524000"/>
            <a:ext cx="11049000" cy="4876800"/>
          </a:xfrm>
        </p:spPr>
        <p:txBody>
          <a:bodyPr>
            <a:normAutofit fontScale="92500" lnSpcReduction="20000"/>
          </a:bodyPr>
          <a:lstStyle/>
          <a:p>
            <a:pPr>
              <a:lnSpc>
                <a:spcPct val="124000"/>
              </a:lnSpc>
            </a:pPr>
            <a:r>
              <a:rPr lang="en-US" sz="2600" dirty="0"/>
              <a:t>Develop/implement comprehensive, coordinated, person-centered care delivery models for people with Long COVID</a:t>
            </a:r>
          </a:p>
          <a:p>
            <a:pPr>
              <a:lnSpc>
                <a:spcPct val="124000"/>
              </a:lnSpc>
            </a:pPr>
            <a:endParaRPr lang="en-US" sz="2600" dirty="0"/>
          </a:p>
          <a:p>
            <a:pPr>
              <a:lnSpc>
                <a:spcPct val="124000"/>
              </a:lnSpc>
            </a:pPr>
            <a:r>
              <a:rPr lang="en-US" sz="2600" b="0" i="0" dirty="0">
                <a:effectLst/>
                <a:latin typeface="Helvetica Neue"/>
              </a:rPr>
              <a:t>Support the primary care community in identification, management, and referral of people with Long COVID through education, consultation, or other methods</a:t>
            </a:r>
          </a:p>
          <a:p>
            <a:pPr>
              <a:lnSpc>
                <a:spcPct val="124000"/>
              </a:lnSpc>
            </a:pPr>
            <a:endParaRPr lang="en-US" sz="2600" b="0" i="0" dirty="0">
              <a:effectLst/>
              <a:latin typeface="Helvetica Neue"/>
            </a:endParaRPr>
          </a:p>
          <a:p>
            <a:pPr>
              <a:lnSpc>
                <a:spcPct val="124000"/>
              </a:lnSpc>
            </a:pPr>
            <a:r>
              <a:rPr lang="en-US" sz="2600" b="0" i="0" dirty="0">
                <a:effectLst/>
                <a:latin typeface="Helvetica Neue"/>
              </a:rPr>
              <a:t>Conduct a mixed-methods project evaluation and report on required performance measures</a:t>
            </a:r>
            <a:endParaRPr lang="en-US" sz="2600" dirty="0">
              <a:latin typeface="Helvetica Neue"/>
            </a:endParaRPr>
          </a:p>
          <a:p>
            <a:pPr>
              <a:lnSpc>
                <a:spcPct val="124000"/>
              </a:lnSpc>
            </a:pPr>
            <a:endParaRPr lang="en-US" sz="2600" b="0" i="0" dirty="0">
              <a:effectLst/>
              <a:latin typeface="Helvetica Neue"/>
            </a:endParaRPr>
          </a:p>
          <a:p>
            <a:pPr>
              <a:lnSpc>
                <a:spcPct val="124000"/>
              </a:lnSpc>
            </a:pPr>
            <a:r>
              <a:rPr lang="en-US" sz="2600" b="0" i="0" dirty="0">
                <a:effectLst/>
                <a:latin typeface="Helvetica Neue"/>
              </a:rPr>
              <a:t>Participate in AHRQ’s broader initiative coordinated by a separate contractor</a:t>
            </a:r>
            <a:endParaRPr lang="en-US" sz="2600" dirty="0"/>
          </a:p>
        </p:txBody>
      </p:sp>
      <p:sp>
        <p:nvSpPr>
          <p:cNvPr id="4" name="Slide Number Placeholder 3">
            <a:extLst>
              <a:ext uri="{FF2B5EF4-FFF2-40B4-BE49-F238E27FC236}">
                <a16:creationId xmlns:a16="http://schemas.microsoft.com/office/drawing/2014/main" id="{85D6E79D-9CDC-5ACB-43AB-143A1DC3A1FF}"/>
              </a:ext>
            </a:extLst>
          </p:cNvPr>
          <p:cNvSpPr>
            <a:spLocks noGrp="1"/>
          </p:cNvSpPr>
          <p:nvPr>
            <p:ph type="sldNum" sz="quarter" idx="10"/>
          </p:nvPr>
        </p:nvSpPr>
        <p:spPr/>
        <p:txBody>
          <a:bodyPr/>
          <a:lstStyle/>
          <a:p>
            <a:fld id="{85F5B7A5-34A7-4AB0-A34F-A4DF2002FA98}" type="slidenum">
              <a:rPr lang="en-US" smtClean="0"/>
              <a:t>11</a:t>
            </a:fld>
            <a:endParaRPr lang="en-US" dirty="0"/>
          </a:p>
        </p:txBody>
      </p:sp>
    </p:spTree>
    <p:extLst>
      <p:ext uri="{BB962C8B-B14F-4D97-AF65-F5344CB8AC3E}">
        <p14:creationId xmlns:p14="http://schemas.microsoft.com/office/powerpoint/2010/main" val="35035273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B3F566-F854-8483-0A3A-8F133F1C1845}"/>
              </a:ext>
            </a:extLst>
          </p:cNvPr>
          <p:cNvSpPr>
            <a:spLocks noGrp="1"/>
          </p:cNvSpPr>
          <p:nvPr>
            <p:ph type="title"/>
          </p:nvPr>
        </p:nvSpPr>
        <p:spPr/>
        <p:txBody>
          <a:bodyPr>
            <a:normAutofit fontScale="90000"/>
          </a:bodyPr>
          <a:lstStyle/>
          <a:p>
            <a:r>
              <a:rPr lang="en-US" i="0" dirty="0">
                <a:effectLst/>
              </a:rPr>
              <a:t>Required Care Delivery Model Components</a:t>
            </a:r>
            <a:endParaRPr lang="en-US" dirty="0"/>
          </a:p>
        </p:txBody>
      </p:sp>
      <p:sp>
        <p:nvSpPr>
          <p:cNvPr id="3" name="Content Placeholder 2">
            <a:extLst>
              <a:ext uri="{FF2B5EF4-FFF2-40B4-BE49-F238E27FC236}">
                <a16:creationId xmlns:a16="http://schemas.microsoft.com/office/drawing/2014/main" id="{F1268188-47BD-8E5E-2527-DB69E309E9B5}"/>
              </a:ext>
            </a:extLst>
          </p:cNvPr>
          <p:cNvSpPr>
            <a:spLocks noGrp="1"/>
          </p:cNvSpPr>
          <p:nvPr>
            <p:ph idx="1"/>
          </p:nvPr>
        </p:nvSpPr>
        <p:spPr>
          <a:xfrm>
            <a:off x="609600" y="1646238"/>
            <a:ext cx="10972800" cy="4830762"/>
          </a:xfrm>
        </p:spPr>
        <p:txBody>
          <a:bodyPr>
            <a:normAutofit lnSpcReduction="10000"/>
          </a:bodyPr>
          <a:lstStyle/>
          <a:p>
            <a:pPr algn="l">
              <a:lnSpc>
                <a:spcPct val="120000"/>
              </a:lnSpc>
              <a:buFont typeface="Arial" panose="020B0604020202020204" pitchFamily="34" charset="0"/>
              <a:buChar char="•"/>
            </a:pPr>
            <a:r>
              <a:rPr lang="en-US" sz="2400" b="0" i="0" dirty="0">
                <a:effectLst/>
              </a:rPr>
              <a:t>Holistic assessment </a:t>
            </a:r>
          </a:p>
          <a:p>
            <a:pPr algn="l">
              <a:lnSpc>
                <a:spcPct val="120000"/>
              </a:lnSpc>
              <a:buFont typeface="Arial" panose="020B0604020202020204" pitchFamily="34" charset="0"/>
              <a:buChar char="•"/>
            </a:pPr>
            <a:r>
              <a:rPr lang="en-US" sz="2400" b="0" i="0" dirty="0">
                <a:effectLst/>
              </a:rPr>
              <a:t>Shared decision-making and person-centered care planning </a:t>
            </a:r>
          </a:p>
          <a:p>
            <a:pPr algn="l">
              <a:lnSpc>
                <a:spcPct val="120000"/>
              </a:lnSpc>
              <a:buFont typeface="Arial" panose="020B0604020202020204" pitchFamily="34" charset="0"/>
              <a:buChar char="•"/>
            </a:pPr>
            <a:r>
              <a:rPr lang="en-US" sz="2400" b="0" i="0" dirty="0">
                <a:effectLst/>
              </a:rPr>
              <a:t>Multidisciplinary care including behavioral health and social services</a:t>
            </a:r>
          </a:p>
          <a:p>
            <a:pPr algn="l">
              <a:lnSpc>
                <a:spcPct val="120000"/>
              </a:lnSpc>
              <a:buFont typeface="Arial" panose="020B0604020202020204" pitchFamily="34" charset="0"/>
              <a:buChar char="•"/>
            </a:pPr>
            <a:r>
              <a:rPr lang="en-US" sz="2400" b="0" i="0" dirty="0">
                <a:effectLst/>
              </a:rPr>
              <a:t>Communication and care coordination across the entire care team</a:t>
            </a:r>
          </a:p>
          <a:p>
            <a:pPr algn="l">
              <a:lnSpc>
                <a:spcPct val="120000"/>
              </a:lnSpc>
              <a:buFont typeface="Arial" panose="020B0604020202020204" pitchFamily="34" charset="0"/>
              <a:buChar char="•"/>
            </a:pPr>
            <a:r>
              <a:rPr lang="en-US" sz="2400" b="0" i="0" dirty="0">
                <a:effectLst/>
              </a:rPr>
              <a:t>Partnerships with community-based organizations </a:t>
            </a:r>
          </a:p>
          <a:p>
            <a:pPr algn="l">
              <a:lnSpc>
                <a:spcPct val="120000"/>
              </a:lnSpc>
              <a:buFont typeface="Arial" panose="020B0604020202020204" pitchFamily="34" charset="0"/>
              <a:buChar char="•"/>
            </a:pPr>
            <a:r>
              <a:rPr lang="en-US" sz="2400" b="0" i="0" dirty="0">
                <a:effectLst/>
              </a:rPr>
              <a:t>Strategies to promote health equity, reduce disparities, and identify and support populations most impacted by Long COVID</a:t>
            </a:r>
          </a:p>
          <a:p>
            <a:pPr algn="l">
              <a:lnSpc>
                <a:spcPct val="120000"/>
              </a:lnSpc>
              <a:buFont typeface="Arial" panose="020B0604020202020204" pitchFamily="34" charset="0"/>
              <a:buChar char="•"/>
            </a:pPr>
            <a:r>
              <a:rPr lang="en-US" sz="2400" b="0" i="0" dirty="0">
                <a:effectLst/>
              </a:rPr>
              <a:t>Strategies to address health literacy</a:t>
            </a:r>
          </a:p>
          <a:p>
            <a:pPr algn="l">
              <a:lnSpc>
                <a:spcPct val="120000"/>
              </a:lnSpc>
              <a:buFont typeface="Arial" panose="020B0604020202020204" pitchFamily="34" charset="0"/>
              <a:buChar char="•"/>
            </a:pPr>
            <a:r>
              <a:rPr lang="en-US" sz="2400" b="0" i="0" dirty="0">
                <a:effectLst/>
              </a:rPr>
              <a:t>Strategies to identify and implement the latest evidence and best practices in Long COVID management</a:t>
            </a:r>
          </a:p>
        </p:txBody>
      </p:sp>
      <p:sp>
        <p:nvSpPr>
          <p:cNvPr id="4" name="Slide Number Placeholder 3">
            <a:extLst>
              <a:ext uri="{FF2B5EF4-FFF2-40B4-BE49-F238E27FC236}">
                <a16:creationId xmlns:a16="http://schemas.microsoft.com/office/drawing/2014/main" id="{81980D21-44B4-BF37-126B-FB4F55C7AB79}"/>
              </a:ext>
            </a:extLst>
          </p:cNvPr>
          <p:cNvSpPr>
            <a:spLocks noGrp="1"/>
          </p:cNvSpPr>
          <p:nvPr>
            <p:ph type="sldNum" sz="quarter" idx="10"/>
          </p:nvPr>
        </p:nvSpPr>
        <p:spPr/>
        <p:txBody>
          <a:bodyPr/>
          <a:lstStyle/>
          <a:p>
            <a:fld id="{85F5B7A5-34A7-4AB0-A34F-A4DF2002FA98}" type="slidenum">
              <a:rPr lang="en-US" smtClean="0"/>
              <a:t>12</a:t>
            </a:fld>
            <a:endParaRPr lang="en-US" dirty="0"/>
          </a:p>
        </p:txBody>
      </p:sp>
    </p:spTree>
    <p:extLst>
      <p:ext uri="{BB962C8B-B14F-4D97-AF65-F5344CB8AC3E}">
        <p14:creationId xmlns:p14="http://schemas.microsoft.com/office/powerpoint/2010/main" val="39227104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D97F26-BB18-A0B8-D605-C5A0110CD12B}"/>
              </a:ext>
            </a:extLst>
          </p:cNvPr>
          <p:cNvSpPr>
            <a:spLocks noGrp="1"/>
          </p:cNvSpPr>
          <p:nvPr>
            <p:ph type="title"/>
          </p:nvPr>
        </p:nvSpPr>
        <p:spPr/>
        <p:txBody>
          <a:bodyPr>
            <a:normAutofit fontScale="90000"/>
          </a:bodyPr>
          <a:lstStyle/>
          <a:p>
            <a:r>
              <a:rPr lang="en-US" dirty="0"/>
              <a:t>Participation in AHRQ’s Broader Initiative</a:t>
            </a:r>
          </a:p>
        </p:txBody>
      </p:sp>
      <p:sp>
        <p:nvSpPr>
          <p:cNvPr id="3" name="Content Placeholder 2">
            <a:extLst>
              <a:ext uri="{FF2B5EF4-FFF2-40B4-BE49-F238E27FC236}">
                <a16:creationId xmlns:a16="http://schemas.microsoft.com/office/drawing/2014/main" id="{B7846540-DFF0-5084-63F9-882F174B2C95}"/>
              </a:ext>
            </a:extLst>
          </p:cNvPr>
          <p:cNvSpPr>
            <a:spLocks noGrp="1"/>
          </p:cNvSpPr>
          <p:nvPr>
            <p:ph idx="1"/>
          </p:nvPr>
        </p:nvSpPr>
        <p:spPr>
          <a:xfrm>
            <a:off x="609600" y="1447800"/>
            <a:ext cx="10972800" cy="5105400"/>
          </a:xfrm>
        </p:spPr>
        <p:txBody>
          <a:bodyPr>
            <a:noAutofit/>
          </a:bodyPr>
          <a:lstStyle/>
          <a:p>
            <a:pPr>
              <a:lnSpc>
                <a:spcPct val="114000"/>
              </a:lnSpc>
              <a:spcBef>
                <a:spcPts val="0"/>
              </a:spcBef>
            </a:pPr>
            <a:r>
              <a:rPr lang="en-US" sz="1800" dirty="0"/>
              <a:t>Led by AHRQ and coordinated by a contractor</a:t>
            </a:r>
          </a:p>
          <a:p>
            <a:pPr>
              <a:lnSpc>
                <a:spcPct val="114000"/>
              </a:lnSpc>
              <a:spcBef>
                <a:spcPts val="0"/>
              </a:spcBef>
            </a:pPr>
            <a:endParaRPr lang="en-US" sz="1800" b="0" i="0" dirty="0">
              <a:solidFill>
                <a:srgbClr val="212121"/>
              </a:solidFill>
              <a:effectLst/>
            </a:endParaRPr>
          </a:p>
          <a:p>
            <a:pPr>
              <a:lnSpc>
                <a:spcPct val="114000"/>
              </a:lnSpc>
              <a:spcBef>
                <a:spcPts val="0"/>
              </a:spcBef>
            </a:pPr>
            <a:r>
              <a:rPr lang="en-US" sz="1800" b="0" i="0" dirty="0">
                <a:solidFill>
                  <a:srgbClr val="212121"/>
                </a:solidFill>
                <a:effectLst/>
              </a:rPr>
              <a:t>Purpose is to promote success, coordination, and peer-to-peer learning across grantees, evaluate cross-grantee success in achieving project goals, and disseminate findings</a:t>
            </a:r>
          </a:p>
          <a:p>
            <a:pPr>
              <a:lnSpc>
                <a:spcPct val="114000"/>
              </a:lnSpc>
              <a:spcBef>
                <a:spcPts val="0"/>
              </a:spcBef>
            </a:pPr>
            <a:endParaRPr lang="en-US" sz="1800" dirty="0"/>
          </a:p>
          <a:p>
            <a:pPr>
              <a:lnSpc>
                <a:spcPct val="114000"/>
              </a:lnSpc>
              <a:spcBef>
                <a:spcPts val="0"/>
              </a:spcBef>
            </a:pPr>
            <a:r>
              <a:rPr lang="en-US" sz="1800" dirty="0"/>
              <a:t>Three components:</a:t>
            </a:r>
          </a:p>
          <a:p>
            <a:pPr lvl="1">
              <a:lnSpc>
                <a:spcPct val="114000"/>
              </a:lnSpc>
              <a:spcBef>
                <a:spcPts val="0"/>
              </a:spcBef>
            </a:pPr>
            <a:r>
              <a:rPr lang="en-US" sz="1800" dirty="0"/>
              <a:t>Learning Community </a:t>
            </a:r>
          </a:p>
          <a:p>
            <a:pPr lvl="1">
              <a:lnSpc>
                <a:spcPct val="114000"/>
              </a:lnSpc>
              <a:spcBef>
                <a:spcPts val="0"/>
              </a:spcBef>
            </a:pPr>
            <a:r>
              <a:rPr lang="en-US" sz="1800" dirty="0"/>
              <a:t>Mixed-methods cross-grantee evaluation </a:t>
            </a:r>
          </a:p>
          <a:p>
            <a:pPr lvl="1">
              <a:lnSpc>
                <a:spcPct val="114000"/>
              </a:lnSpc>
              <a:spcBef>
                <a:spcPts val="0"/>
              </a:spcBef>
            </a:pPr>
            <a:r>
              <a:rPr lang="en-US" sz="1800" dirty="0"/>
              <a:t>Dissemination </a:t>
            </a:r>
          </a:p>
          <a:p>
            <a:pPr>
              <a:lnSpc>
                <a:spcPct val="114000"/>
              </a:lnSpc>
              <a:spcBef>
                <a:spcPts val="0"/>
              </a:spcBef>
            </a:pPr>
            <a:endParaRPr lang="en-US" sz="1800" dirty="0"/>
          </a:p>
          <a:p>
            <a:pPr>
              <a:lnSpc>
                <a:spcPct val="114000"/>
              </a:lnSpc>
              <a:spcBef>
                <a:spcPts val="0"/>
              </a:spcBef>
            </a:pPr>
            <a:r>
              <a:rPr lang="en-US" sz="1800" dirty="0"/>
              <a:t>Applicants must commit to participate and cooperate in these activities, collaborate with other grantees, share required project information, submit required data, and assign an evaluation liaison for the cross-grantee evaluation with a </a:t>
            </a:r>
            <a:r>
              <a:rPr lang="en-US" sz="1800" b="0" i="0" dirty="0">
                <a:solidFill>
                  <a:srgbClr val="333333"/>
                </a:solidFill>
                <a:effectLst/>
              </a:rPr>
              <a:t>minimum of 5% FTE dedicated to evaluation liaison activities throughout the project</a:t>
            </a:r>
            <a:endParaRPr lang="en-US" sz="1800" dirty="0"/>
          </a:p>
          <a:p>
            <a:pPr>
              <a:lnSpc>
                <a:spcPct val="114000"/>
              </a:lnSpc>
              <a:spcBef>
                <a:spcPts val="0"/>
              </a:spcBef>
            </a:pPr>
            <a:endParaRPr lang="en-US" sz="1800" b="0" i="0" dirty="0">
              <a:effectLst/>
              <a:latin typeface="Helvetica Neue"/>
            </a:endParaRPr>
          </a:p>
          <a:p>
            <a:pPr>
              <a:lnSpc>
                <a:spcPct val="114000"/>
              </a:lnSpc>
              <a:spcBef>
                <a:spcPts val="0"/>
              </a:spcBef>
            </a:pPr>
            <a:r>
              <a:rPr lang="en-US" sz="1800" b="0" i="0" dirty="0">
                <a:effectLst/>
                <a:latin typeface="Helvetica Neue"/>
              </a:rPr>
              <a:t>Build in resources in budget and personnel sections</a:t>
            </a:r>
            <a:endParaRPr lang="en-US" sz="1800" dirty="0"/>
          </a:p>
        </p:txBody>
      </p:sp>
      <p:sp>
        <p:nvSpPr>
          <p:cNvPr id="4" name="Slide Number Placeholder 3">
            <a:extLst>
              <a:ext uri="{FF2B5EF4-FFF2-40B4-BE49-F238E27FC236}">
                <a16:creationId xmlns:a16="http://schemas.microsoft.com/office/drawing/2014/main" id="{1E94CD2C-668C-581B-9C68-D58A629C4AEC}"/>
              </a:ext>
            </a:extLst>
          </p:cNvPr>
          <p:cNvSpPr>
            <a:spLocks noGrp="1"/>
          </p:cNvSpPr>
          <p:nvPr>
            <p:ph type="sldNum" sz="quarter" idx="10"/>
          </p:nvPr>
        </p:nvSpPr>
        <p:spPr/>
        <p:txBody>
          <a:bodyPr/>
          <a:lstStyle/>
          <a:p>
            <a:fld id="{85F5B7A5-34A7-4AB0-A34F-A4DF2002FA98}" type="slidenum">
              <a:rPr lang="en-US" smtClean="0"/>
              <a:t>13</a:t>
            </a:fld>
            <a:endParaRPr lang="en-US" dirty="0"/>
          </a:p>
        </p:txBody>
      </p:sp>
    </p:spTree>
    <p:extLst>
      <p:ext uri="{BB962C8B-B14F-4D97-AF65-F5344CB8AC3E}">
        <p14:creationId xmlns:p14="http://schemas.microsoft.com/office/powerpoint/2010/main" val="675031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4B725FC-55D9-5692-A2B6-56DCC3C6E363}"/>
              </a:ext>
            </a:extLst>
          </p:cNvPr>
          <p:cNvSpPr>
            <a:spLocks noGrp="1"/>
          </p:cNvSpPr>
          <p:nvPr>
            <p:ph type="title"/>
          </p:nvPr>
        </p:nvSpPr>
        <p:spPr/>
        <p:txBody>
          <a:bodyPr/>
          <a:lstStyle/>
          <a:p>
            <a:r>
              <a:rPr lang="en-US" dirty="0"/>
              <a:t>Required application </a:t>
            </a:r>
            <a:br>
              <a:rPr lang="en-US" dirty="0"/>
            </a:br>
            <a:r>
              <a:rPr lang="en-US" dirty="0"/>
              <a:t>research strategy elements</a:t>
            </a:r>
          </a:p>
        </p:txBody>
      </p:sp>
      <p:sp>
        <p:nvSpPr>
          <p:cNvPr id="6" name="Text Placeholder 5">
            <a:extLst>
              <a:ext uri="{FF2B5EF4-FFF2-40B4-BE49-F238E27FC236}">
                <a16:creationId xmlns:a16="http://schemas.microsoft.com/office/drawing/2014/main" id="{E0C2E6B0-7615-CBC7-5728-99FFCC689E4E}"/>
              </a:ext>
            </a:extLst>
          </p:cNvPr>
          <p:cNvSpPr>
            <a:spLocks noGrp="1"/>
          </p:cNvSpPr>
          <p:nvPr>
            <p:ph type="body" idx="1"/>
          </p:nvPr>
        </p:nvSpPr>
        <p:spPr>
          <a:xfrm>
            <a:off x="963084" y="4214813"/>
            <a:ext cx="10363200" cy="1500187"/>
          </a:xfrm>
        </p:spPr>
        <p:txBody>
          <a:bodyPr>
            <a:normAutofit/>
          </a:bodyPr>
          <a:lstStyle/>
          <a:p>
            <a:r>
              <a:rPr lang="en-US" sz="2800" dirty="0">
                <a:solidFill>
                  <a:schemeClr val="accent4">
                    <a:lumMod val="50000"/>
                  </a:schemeClr>
                </a:solidFill>
              </a:rPr>
              <a:t>Page Limit: 12 </a:t>
            </a:r>
          </a:p>
        </p:txBody>
      </p:sp>
      <p:sp>
        <p:nvSpPr>
          <p:cNvPr id="4" name="Slide Number Placeholder 3">
            <a:extLst>
              <a:ext uri="{FF2B5EF4-FFF2-40B4-BE49-F238E27FC236}">
                <a16:creationId xmlns:a16="http://schemas.microsoft.com/office/drawing/2014/main" id="{7E5BD8C1-63E3-DA47-2922-0ABB0B8B03C0}"/>
              </a:ext>
            </a:extLst>
          </p:cNvPr>
          <p:cNvSpPr>
            <a:spLocks noGrp="1"/>
          </p:cNvSpPr>
          <p:nvPr>
            <p:ph type="sldNum" sz="quarter" idx="10"/>
          </p:nvPr>
        </p:nvSpPr>
        <p:spPr/>
        <p:txBody>
          <a:bodyPr/>
          <a:lstStyle/>
          <a:p>
            <a:fld id="{85F5B7A5-34A7-4AB0-A34F-A4DF2002FA98}" type="slidenum">
              <a:rPr lang="en-US" smtClean="0"/>
              <a:t>14</a:t>
            </a:fld>
            <a:endParaRPr lang="en-US" dirty="0"/>
          </a:p>
        </p:txBody>
      </p:sp>
    </p:spTree>
    <p:extLst>
      <p:ext uri="{BB962C8B-B14F-4D97-AF65-F5344CB8AC3E}">
        <p14:creationId xmlns:p14="http://schemas.microsoft.com/office/powerpoint/2010/main" val="28263120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C4BAA-3F50-D19F-FF21-F8332748EF02}"/>
              </a:ext>
            </a:extLst>
          </p:cNvPr>
          <p:cNvSpPr>
            <a:spLocks noGrp="1"/>
          </p:cNvSpPr>
          <p:nvPr>
            <p:ph type="title"/>
          </p:nvPr>
        </p:nvSpPr>
        <p:spPr/>
        <p:txBody>
          <a:bodyPr>
            <a:normAutofit fontScale="90000"/>
          </a:bodyPr>
          <a:lstStyle/>
          <a:p>
            <a:r>
              <a:rPr lang="en-US" dirty="0"/>
              <a:t>Description of Current Clinic</a:t>
            </a:r>
          </a:p>
        </p:txBody>
      </p:sp>
      <p:sp>
        <p:nvSpPr>
          <p:cNvPr id="3" name="Content Placeholder 2">
            <a:extLst>
              <a:ext uri="{FF2B5EF4-FFF2-40B4-BE49-F238E27FC236}">
                <a16:creationId xmlns:a16="http://schemas.microsoft.com/office/drawing/2014/main" id="{B2D0A19B-D29B-1795-3E97-1EB5EFFCEB04}"/>
              </a:ext>
            </a:extLst>
          </p:cNvPr>
          <p:cNvSpPr>
            <a:spLocks noGrp="1"/>
          </p:cNvSpPr>
          <p:nvPr>
            <p:ph idx="1"/>
          </p:nvPr>
        </p:nvSpPr>
        <p:spPr>
          <a:xfrm>
            <a:off x="685800" y="1828800"/>
            <a:ext cx="10972800" cy="4525963"/>
          </a:xfrm>
        </p:spPr>
        <p:txBody>
          <a:bodyPr>
            <a:normAutofit/>
          </a:bodyPr>
          <a:lstStyle/>
          <a:p>
            <a:r>
              <a:rPr lang="en-US" sz="2400" b="0" i="0" dirty="0">
                <a:effectLst/>
              </a:rPr>
              <a:t>Current patient population</a:t>
            </a:r>
            <a:endParaRPr lang="en-US" b="0" i="0" dirty="0">
              <a:effectLst/>
            </a:endParaRPr>
          </a:p>
          <a:p>
            <a:pPr>
              <a:lnSpc>
                <a:spcPct val="60000"/>
              </a:lnSpc>
            </a:pPr>
            <a:endParaRPr lang="en-US" sz="2400" b="0" i="0" dirty="0">
              <a:effectLst/>
            </a:endParaRPr>
          </a:p>
          <a:p>
            <a:r>
              <a:rPr lang="en-US" sz="2400" b="0" i="0" dirty="0">
                <a:effectLst/>
              </a:rPr>
              <a:t>Characteristics of current clinic and parent organization/health system</a:t>
            </a:r>
          </a:p>
          <a:p>
            <a:pPr>
              <a:lnSpc>
                <a:spcPct val="60000"/>
              </a:lnSpc>
            </a:pPr>
            <a:endParaRPr lang="en-US" sz="2400" b="0" i="0" dirty="0">
              <a:effectLst/>
            </a:endParaRPr>
          </a:p>
          <a:p>
            <a:r>
              <a:rPr lang="en-US" sz="2400" b="0" i="0" dirty="0">
                <a:effectLst/>
              </a:rPr>
              <a:t>Current care delivery model</a:t>
            </a:r>
          </a:p>
          <a:p>
            <a:pPr>
              <a:lnSpc>
                <a:spcPct val="60000"/>
              </a:lnSpc>
            </a:pPr>
            <a:endParaRPr lang="en-US" sz="2400" dirty="0"/>
          </a:p>
          <a:p>
            <a:r>
              <a:rPr lang="en-US" sz="2400" dirty="0"/>
              <a:t>Care delivery and access challenges</a:t>
            </a:r>
          </a:p>
          <a:p>
            <a:pPr>
              <a:lnSpc>
                <a:spcPct val="60000"/>
              </a:lnSpc>
            </a:pPr>
            <a:endParaRPr lang="en-US" sz="2400" b="0" i="0" dirty="0">
              <a:effectLst/>
            </a:endParaRPr>
          </a:p>
          <a:p>
            <a:r>
              <a:rPr lang="en-US" sz="2400" b="0" i="0" dirty="0">
                <a:effectLst/>
              </a:rPr>
              <a:t>If specific data on the above elements is not available, present best estimates and describe ability and plan to collect these elements, if funded</a:t>
            </a:r>
            <a:endParaRPr lang="en-US" sz="2400" dirty="0"/>
          </a:p>
        </p:txBody>
      </p:sp>
      <p:sp>
        <p:nvSpPr>
          <p:cNvPr id="4" name="Slide Number Placeholder 3">
            <a:extLst>
              <a:ext uri="{FF2B5EF4-FFF2-40B4-BE49-F238E27FC236}">
                <a16:creationId xmlns:a16="http://schemas.microsoft.com/office/drawing/2014/main" id="{9FAD6809-9E9C-0F3F-967C-4030AC0B3CF9}"/>
              </a:ext>
            </a:extLst>
          </p:cNvPr>
          <p:cNvSpPr>
            <a:spLocks noGrp="1"/>
          </p:cNvSpPr>
          <p:nvPr>
            <p:ph type="sldNum" sz="quarter" idx="10"/>
          </p:nvPr>
        </p:nvSpPr>
        <p:spPr/>
        <p:txBody>
          <a:bodyPr/>
          <a:lstStyle/>
          <a:p>
            <a:fld id="{85F5B7A5-34A7-4AB0-A34F-A4DF2002FA98}" type="slidenum">
              <a:rPr lang="en-US" smtClean="0"/>
              <a:t>15</a:t>
            </a:fld>
            <a:endParaRPr lang="en-US" dirty="0"/>
          </a:p>
        </p:txBody>
      </p:sp>
    </p:spTree>
    <p:extLst>
      <p:ext uri="{BB962C8B-B14F-4D97-AF65-F5344CB8AC3E}">
        <p14:creationId xmlns:p14="http://schemas.microsoft.com/office/powerpoint/2010/main" val="37670200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E4C3F3-6EC7-EFB9-26C0-06C1E992A692}"/>
              </a:ext>
            </a:extLst>
          </p:cNvPr>
          <p:cNvSpPr>
            <a:spLocks noGrp="1"/>
          </p:cNvSpPr>
          <p:nvPr>
            <p:ph type="title"/>
          </p:nvPr>
        </p:nvSpPr>
        <p:spPr/>
        <p:txBody>
          <a:bodyPr>
            <a:normAutofit fontScale="90000"/>
          </a:bodyPr>
          <a:lstStyle/>
          <a:p>
            <a:r>
              <a:rPr lang="en-US" dirty="0"/>
              <a:t>Description of Proposed Project</a:t>
            </a:r>
          </a:p>
        </p:txBody>
      </p:sp>
      <p:sp>
        <p:nvSpPr>
          <p:cNvPr id="3" name="Content Placeholder 2">
            <a:extLst>
              <a:ext uri="{FF2B5EF4-FFF2-40B4-BE49-F238E27FC236}">
                <a16:creationId xmlns:a16="http://schemas.microsoft.com/office/drawing/2014/main" id="{4673C08D-AF75-E066-B7F3-D80323623931}"/>
              </a:ext>
            </a:extLst>
          </p:cNvPr>
          <p:cNvSpPr>
            <a:spLocks noGrp="1"/>
          </p:cNvSpPr>
          <p:nvPr>
            <p:ph idx="1"/>
          </p:nvPr>
        </p:nvSpPr>
        <p:spPr>
          <a:xfrm>
            <a:off x="533400" y="1524000"/>
            <a:ext cx="11049000" cy="5197476"/>
          </a:xfrm>
        </p:spPr>
        <p:txBody>
          <a:bodyPr>
            <a:noAutofit/>
          </a:bodyPr>
          <a:lstStyle/>
          <a:p>
            <a:pPr>
              <a:lnSpc>
                <a:spcPct val="114000"/>
              </a:lnSpc>
              <a:spcBef>
                <a:spcPts val="600"/>
              </a:spcBef>
            </a:pPr>
            <a:r>
              <a:rPr lang="en-US" sz="2000" b="1" dirty="0"/>
              <a:t>Goals and Significance</a:t>
            </a:r>
            <a:r>
              <a:rPr lang="en-US" sz="2000" dirty="0"/>
              <a:t>, including t</a:t>
            </a:r>
            <a:r>
              <a:rPr lang="en-US" sz="2000" b="0" i="0" dirty="0">
                <a:effectLst/>
                <a:latin typeface="+mj-lt"/>
              </a:rPr>
              <a:t>arget population and region and need for additional Long COVID clinic capacity and resources in the region</a:t>
            </a:r>
          </a:p>
          <a:p>
            <a:pPr>
              <a:spcBef>
                <a:spcPts val="0"/>
              </a:spcBef>
            </a:pPr>
            <a:endParaRPr lang="en-US" sz="2000" dirty="0"/>
          </a:p>
          <a:p>
            <a:pPr>
              <a:lnSpc>
                <a:spcPct val="114000"/>
              </a:lnSpc>
              <a:spcBef>
                <a:spcPts val="600"/>
              </a:spcBef>
            </a:pPr>
            <a:r>
              <a:rPr lang="en-US" sz="2000" b="1" dirty="0"/>
              <a:t>Approach and Innovation</a:t>
            </a:r>
          </a:p>
          <a:p>
            <a:pPr lvl="1">
              <a:lnSpc>
                <a:spcPct val="114000"/>
              </a:lnSpc>
              <a:spcBef>
                <a:spcPts val="600"/>
              </a:spcBef>
            </a:pPr>
            <a:r>
              <a:rPr lang="en-US" sz="2000" dirty="0"/>
              <a:t>Implementation strategies and activities, including </a:t>
            </a:r>
            <a:r>
              <a:rPr lang="en-US" sz="2000" b="0" i="0" dirty="0">
                <a:effectLst/>
                <a:latin typeface="+mj-lt"/>
              </a:rPr>
              <a:t>any special care delivery approaches for specific populations (e.g., underserved populations, people with disability, multiple chronic conditions, or social risks)</a:t>
            </a:r>
          </a:p>
          <a:p>
            <a:pPr lvl="1">
              <a:lnSpc>
                <a:spcPct val="114000"/>
              </a:lnSpc>
              <a:spcBef>
                <a:spcPts val="600"/>
              </a:spcBef>
            </a:pPr>
            <a:r>
              <a:rPr lang="en-US" sz="2000" dirty="0"/>
              <a:t>Learning approach</a:t>
            </a:r>
          </a:p>
          <a:p>
            <a:pPr lvl="1">
              <a:lnSpc>
                <a:spcPct val="114000"/>
              </a:lnSpc>
              <a:spcBef>
                <a:spcPts val="600"/>
              </a:spcBef>
            </a:pPr>
            <a:r>
              <a:rPr lang="en-US" sz="2000" dirty="0"/>
              <a:t>Dissemination approach</a:t>
            </a:r>
          </a:p>
          <a:p>
            <a:pPr lvl="1">
              <a:lnSpc>
                <a:spcPct val="114000"/>
              </a:lnSpc>
              <a:spcBef>
                <a:spcPts val="600"/>
              </a:spcBef>
            </a:pPr>
            <a:r>
              <a:rPr lang="en-US" sz="2000" dirty="0"/>
              <a:t>Mixed-methods evaluation approach; w</a:t>
            </a:r>
            <a:r>
              <a:rPr lang="en-US" sz="2000" b="0" i="0" dirty="0">
                <a:effectLst/>
                <a:latin typeface="Helvetica Neue"/>
              </a:rPr>
              <a:t>here possible, stratify data by patient sociodemographic characteristics </a:t>
            </a:r>
          </a:p>
          <a:p>
            <a:pPr lvl="1">
              <a:lnSpc>
                <a:spcPct val="114000"/>
              </a:lnSpc>
              <a:spcBef>
                <a:spcPts val="600"/>
              </a:spcBef>
            </a:pPr>
            <a:r>
              <a:rPr lang="en-US" sz="2000" dirty="0"/>
              <a:t>Investigator(s) and organization(s), including evaluation liaison for cross-grantee contractor-led evaluation</a:t>
            </a:r>
          </a:p>
        </p:txBody>
      </p:sp>
      <p:sp>
        <p:nvSpPr>
          <p:cNvPr id="4" name="Slide Number Placeholder 3">
            <a:extLst>
              <a:ext uri="{FF2B5EF4-FFF2-40B4-BE49-F238E27FC236}">
                <a16:creationId xmlns:a16="http://schemas.microsoft.com/office/drawing/2014/main" id="{91FA2098-691F-ABFE-692C-0ED8055FA5EC}"/>
              </a:ext>
            </a:extLst>
          </p:cNvPr>
          <p:cNvSpPr>
            <a:spLocks noGrp="1"/>
          </p:cNvSpPr>
          <p:nvPr>
            <p:ph type="sldNum" sz="quarter" idx="10"/>
          </p:nvPr>
        </p:nvSpPr>
        <p:spPr/>
        <p:txBody>
          <a:bodyPr/>
          <a:lstStyle/>
          <a:p>
            <a:fld id="{85F5B7A5-34A7-4AB0-A34F-A4DF2002FA98}" type="slidenum">
              <a:rPr lang="en-US" smtClean="0"/>
              <a:t>16</a:t>
            </a:fld>
            <a:endParaRPr lang="en-US" dirty="0"/>
          </a:p>
        </p:txBody>
      </p:sp>
    </p:spTree>
    <p:extLst>
      <p:ext uri="{BB962C8B-B14F-4D97-AF65-F5344CB8AC3E}">
        <p14:creationId xmlns:p14="http://schemas.microsoft.com/office/powerpoint/2010/main" val="30708213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C82CF4-0D05-EC02-5E09-9A4178F4CDCC}"/>
              </a:ext>
            </a:extLst>
          </p:cNvPr>
          <p:cNvSpPr>
            <a:spLocks noGrp="1"/>
          </p:cNvSpPr>
          <p:nvPr>
            <p:ph type="title"/>
          </p:nvPr>
        </p:nvSpPr>
        <p:spPr/>
        <p:txBody>
          <a:bodyPr>
            <a:normAutofit fontScale="90000"/>
          </a:bodyPr>
          <a:lstStyle/>
          <a:p>
            <a:r>
              <a:rPr lang="en-US" dirty="0"/>
              <a:t>Required Performance Measures</a:t>
            </a:r>
          </a:p>
        </p:txBody>
      </p:sp>
      <p:graphicFrame>
        <p:nvGraphicFramePr>
          <p:cNvPr id="5" name="Table 5">
            <a:extLst>
              <a:ext uri="{FF2B5EF4-FFF2-40B4-BE49-F238E27FC236}">
                <a16:creationId xmlns:a16="http://schemas.microsoft.com/office/drawing/2014/main" id="{868B0555-98F9-2461-90EF-FF37EC7B567D}"/>
              </a:ext>
            </a:extLst>
          </p:cNvPr>
          <p:cNvGraphicFramePr>
            <a:graphicFrameLocks noGrp="1"/>
          </p:cNvGraphicFramePr>
          <p:nvPr>
            <p:ph idx="1"/>
            <p:extLst>
              <p:ext uri="{D42A27DB-BD31-4B8C-83A1-F6EECF244321}">
                <p14:modId xmlns:p14="http://schemas.microsoft.com/office/powerpoint/2010/main" val="3803258933"/>
              </p:ext>
            </p:extLst>
          </p:nvPr>
        </p:nvGraphicFramePr>
        <p:xfrm>
          <a:off x="228600" y="1477423"/>
          <a:ext cx="11734800" cy="4460968"/>
        </p:xfrm>
        <a:graphic>
          <a:graphicData uri="http://schemas.openxmlformats.org/drawingml/2006/table">
            <a:tbl>
              <a:tblPr firstRow="1" bandRow="1">
                <a:tableStyleId>{00A15C55-8517-42AA-B614-E9B94910E393}</a:tableStyleId>
              </a:tblPr>
              <a:tblGrid>
                <a:gridCol w="1371600">
                  <a:extLst>
                    <a:ext uri="{9D8B030D-6E8A-4147-A177-3AD203B41FA5}">
                      <a16:colId xmlns:a16="http://schemas.microsoft.com/office/drawing/2014/main" val="1892353366"/>
                    </a:ext>
                  </a:extLst>
                </a:gridCol>
                <a:gridCol w="2590800">
                  <a:extLst>
                    <a:ext uri="{9D8B030D-6E8A-4147-A177-3AD203B41FA5}">
                      <a16:colId xmlns:a16="http://schemas.microsoft.com/office/drawing/2014/main" val="1269957294"/>
                    </a:ext>
                  </a:extLst>
                </a:gridCol>
                <a:gridCol w="7772400">
                  <a:extLst>
                    <a:ext uri="{9D8B030D-6E8A-4147-A177-3AD203B41FA5}">
                      <a16:colId xmlns:a16="http://schemas.microsoft.com/office/drawing/2014/main" val="696042565"/>
                    </a:ext>
                  </a:extLst>
                </a:gridCol>
              </a:tblGrid>
              <a:tr h="688274">
                <a:tc>
                  <a:txBody>
                    <a:bodyPr/>
                    <a:lstStyle/>
                    <a:p>
                      <a:r>
                        <a:rPr lang="en-US" sz="1700" dirty="0"/>
                        <a:t>Measure Domain</a:t>
                      </a:r>
                    </a:p>
                  </a:txBody>
                  <a:tcPr anchor="ctr"/>
                </a:tc>
                <a:tc>
                  <a:txBody>
                    <a:bodyPr/>
                    <a:lstStyle/>
                    <a:p>
                      <a:r>
                        <a:rPr lang="en-US" sz="1700" dirty="0"/>
                        <a:t>Question</a:t>
                      </a:r>
                    </a:p>
                  </a:txBody>
                  <a:tcPr anchor="ctr"/>
                </a:tc>
                <a:tc>
                  <a:txBody>
                    <a:bodyPr/>
                    <a:lstStyle/>
                    <a:p>
                      <a:r>
                        <a:rPr lang="en-US" sz="1700" dirty="0"/>
                        <a:t>Measure</a:t>
                      </a:r>
                    </a:p>
                  </a:txBody>
                  <a:tcPr anchor="ctr"/>
                </a:tc>
                <a:extLst>
                  <a:ext uri="{0D108BD9-81ED-4DB2-BD59-A6C34878D82A}">
                    <a16:rowId xmlns:a16="http://schemas.microsoft.com/office/drawing/2014/main" val="1651632633"/>
                  </a:ext>
                </a:extLst>
              </a:tr>
              <a:tr h="398762">
                <a:tc rowSpan="2">
                  <a:txBody>
                    <a:bodyPr/>
                    <a:lstStyle/>
                    <a:p>
                      <a:r>
                        <a:rPr lang="en-US" sz="1700" dirty="0">
                          <a:solidFill>
                            <a:schemeClr val="tx1"/>
                          </a:solidFill>
                        </a:rPr>
                        <a:t>Reach</a:t>
                      </a:r>
                    </a:p>
                  </a:txBody>
                  <a:tcPr/>
                </a:tc>
                <a:tc rowSpan="2">
                  <a:txBody>
                    <a:bodyPr/>
                    <a:lstStyle/>
                    <a:p>
                      <a:r>
                        <a:rPr lang="en-US" sz="1700" b="0" i="0" kern="1200" dirty="0">
                          <a:solidFill>
                            <a:schemeClr val="tx1"/>
                          </a:solidFill>
                          <a:effectLst/>
                          <a:latin typeface="+mn-lt"/>
                          <a:ea typeface="+mn-ea"/>
                          <a:cs typeface="+mn-cs"/>
                        </a:rPr>
                        <a:t>Who was reached by the project?</a:t>
                      </a:r>
                      <a:endParaRPr lang="en-US" sz="1700" b="0" i="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700" b="0" i="0" dirty="0">
                          <a:solidFill>
                            <a:schemeClr val="tx1"/>
                          </a:solidFill>
                          <a:effectLst/>
                          <a:latin typeface="Helvetica Neue"/>
                        </a:rPr>
                        <a:t>Number of patients directly served</a:t>
                      </a:r>
                    </a:p>
                  </a:txBody>
                  <a:tcPr/>
                </a:tc>
                <a:extLst>
                  <a:ext uri="{0D108BD9-81ED-4DB2-BD59-A6C34878D82A}">
                    <a16:rowId xmlns:a16="http://schemas.microsoft.com/office/drawing/2014/main" val="2098468575"/>
                  </a:ext>
                </a:extLst>
              </a:tr>
              <a:tr h="398762">
                <a:tc vMerge="1">
                  <a:txBody>
                    <a:bodyPr/>
                    <a:lstStyle/>
                    <a:p>
                      <a:endParaRPr lang="en-US" dirty="0"/>
                    </a:p>
                  </a:txBody>
                  <a:tcPr/>
                </a:tc>
                <a:tc vMerge="1">
                  <a:txBody>
                    <a:bodyPr/>
                    <a:lstStyle/>
                    <a:p>
                      <a:endParaRPr lang="en-US" dirty="0"/>
                    </a:p>
                  </a:txBody>
                  <a:tcPr/>
                </a:tc>
                <a:tc>
                  <a:txBody>
                    <a:bodyPr/>
                    <a:lstStyle/>
                    <a:p>
                      <a:r>
                        <a:rPr lang="en-US" sz="1700" b="0" i="0" dirty="0">
                          <a:solidFill>
                            <a:schemeClr val="tx1"/>
                          </a:solidFill>
                          <a:effectLst/>
                          <a:latin typeface="Helvetica Neue"/>
                        </a:rPr>
                        <a:t>Number of primary care clinicians and/or practices engaged</a:t>
                      </a:r>
                      <a:endParaRPr lang="en-US" sz="1700" dirty="0">
                        <a:solidFill>
                          <a:schemeClr val="tx1"/>
                        </a:solidFill>
                      </a:endParaRPr>
                    </a:p>
                  </a:txBody>
                  <a:tcPr/>
                </a:tc>
                <a:extLst>
                  <a:ext uri="{0D108BD9-81ED-4DB2-BD59-A6C34878D82A}">
                    <a16:rowId xmlns:a16="http://schemas.microsoft.com/office/drawing/2014/main" val="1173636236"/>
                  </a:ext>
                </a:extLst>
              </a:tr>
              <a:tr h="398762">
                <a:tc rowSpan="2">
                  <a:txBody>
                    <a:bodyPr/>
                    <a:lstStyle/>
                    <a:p>
                      <a:r>
                        <a:rPr lang="en-US" sz="1700" dirty="0">
                          <a:solidFill>
                            <a:schemeClr val="tx1"/>
                          </a:solidFill>
                        </a:rPr>
                        <a:t>Structure &amp; Process</a:t>
                      </a:r>
                    </a:p>
                  </a:txBody>
                  <a:tcPr/>
                </a:tc>
                <a:tc rowSpan="2">
                  <a:txBody>
                    <a:bodyPr/>
                    <a:lstStyle/>
                    <a:p>
                      <a:r>
                        <a:rPr lang="en-US" sz="1700" b="0" i="0" kern="1200" dirty="0">
                          <a:solidFill>
                            <a:schemeClr val="tx1"/>
                          </a:solidFill>
                          <a:effectLst/>
                          <a:latin typeface="+mn-lt"/>
                          <a:ea typeface="+mn-ea"/>
                          <a:cs typeface="+mn-cs"/>
                        </a:rPr>
                        <a:t>What strategies were implemented and how?</a:t>
                      </a:r>
                      <a:endParaRPr lang="en-US" sz="1700" b="0" i="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700" b="0" i="0" dirty="0">
                          <a:solidFill>
                            <a:schemeClr val="tx1"/>
                          </a:solidFill>
                          <a:effectLst/>
                          <a:latin typeface="Helvetica Neue"/>
                        </a:rPr>
                        <a:t>Number and types of clinical/non-clinical personnel and services added</a:t>
                      </a:r>
                      <a:endParaRPr lang="en-US" sz="1700" dirty="0">
                        <a:solidFill>
                          <a:schemeClr val="tx1"/>
                        </a:solidFill>
                      </a:endParaRPr>
                    </a:p>
                  </a:txBody>
                  <a:tcPr/>
                </a:tc>
                <a:extLst>
                  <a:ext uri="{0D108BD9-81ED-4DB2-BD59-A6C34878D82A}">
                    <a16:rowId xmlns:a16="http://schemas.microsoft.com/office/drawing/2014/main" val="3945112065"/>
                  </a:ext>
                </a:extLst>
              </a:tr>
              <a:tr h="402336">
                <a:tc vMerge="1">
                  <a:txBody>
                    <a:bodyPr/>
                    <a:lstStyle/>
                    <a:p>
                      <a:endParaRPr lang="en-US" dirty="0"/>
                    </a:p>
                  </a:txBody>
                  <a:tcPr/>
                </a:tc>
                <a:tc vMerge="1">
                  <a:txBody>
                    <a:bodyPr/>
                    <a:lstStyle/>
                    <a:p>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700" b="0" i="0" dirty="0">
                          <a:solidFill>
                            <a:schemeClr val="tx1"/>
                          </a:solidFill>
                          <a:effectLst/>
                          <a:latin typeface="Helvetica Neue"/>
                        </a:rPr>
                        <a:t>Implementation costs and resources (personnel and non-personnel)</a:t>
                      </a:r>
                    </a:p>
                  </a:txBody>
                  <a:tcPr/>
                </a:tc>
                <a:extLst>
                  <a:ext uri="{0D108BD9-81ED-4DB2-BD59-A6C34878D82A}">
                    <a16:rowId xmlns:a16="http://schemas.microsoft.com/office/drawing/2014/main" val="1105026194"/>
                  </a:ext>
                </a:extLst>
              </a:tr>
              <a:tr h="398762">
                <a:tc rowSpan="4">
                  <a:txBody>
                    <a:bodyPr/>
                    <a:lstStyle/>
                    <a:p>
                      <a:r>
                        <a:rPr lang="en-US" sz="1700" dirty="0">
                          <a:solidFill>
                            <a:schemeClr val="tx1"/>
                          </a:solidFill>
                        </a:rPr>
                        <a:t>Impact </a:t>
                      </a:r>
                    </a:p>
                  </a:txBody>
                  <a:tcPr/>
                </a:tc>
                <a:tc rowSpan="4">
                  <a:txBody>
                    <a:bodyPr/>
                    <a:lstStyle/>
                    <a:p>
                      <a:r>
                        <a:rPr lang="en-US" sz="1700" b="0" i="0" kern="1200" dirty="0">
                          <a:solidFill>
                            <a:schemeClr val="tx1"/>
                          </a:solidFill>
                          <a:effectLst/>
                          <a:latin typeface="+mn-lt"/>
                          <a:ea typeface="+mn-ea"/>
                          <a:cs typeface="+mn-cs"/>
                        </a:rPr>
                        <a:t>What was the impact of implemented strategies?</a:t>
                      </a:r>
                      <a:endParaRPr lang="en-US" sz="1700" b="0" i="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700" b="0" i="0" dirty="0">
                          <a:solidFill>
                            <a:schemeClr val="tx1"/>
                          </a:solidFill>
                          <a:effectLst/>
                          <a:latin typeface="Helvetica Neue"/>
                        </a:rPr>
                        <a:t>Use of clinical specialties and services offered (e.g., % using each service)</a:t>
                      </a:r>
                    </a:p>
                  </a:txBody>
                  <a:tcPr/>
                </a:tc>
                <a:extLst>
                  <a:ext uri="{0D108BD9-81ED-4DB2-BD59-A6C34878D82A}">
                    <a16:rowId xmlns:a16="http://schemas.microsoft.com/office/drawing/2014/main" val="1215102860"/>
                  </a:ext>
                </a:extLst>
              </a:tr>
              <a:tr h="398762">
                <a:tc vMerge="1">
                  <a:txBody>
                    <a:bodyPr/>
                    <a:lstStyle/>
                    <a:p>
                      <a:endParaRPr lang="en-US" dirty="0"/>
                    </a:p>
                  </a:txBody>
                  <a:tcPr/>
                </a:tc>
                <a:tc vMerge="1">
                  <a:txBody>
                    <a:bodyPr/>
                    <a:lstStyle/>
                    <a:p>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700" b="0" i="0" dirty="0">
                          <a:solidFill>
                            <a:schemeClr val="tx1"/>
                          </a:solidFill>
                          <a:effectLst/>
                          <a:latin typeface="Helvetica Neue"/>
                        </a:rPr>
                        <a:t>Impact on patient accessibility (e.g., appointment wait times)</a:t>
                      </a:r>
                    </a:p>
                  </a:txBody>
                  <a:tcPr/>
                </a:tc>
                <a:extLst>
                  <a:ext uri="{0D108BD9-81ED-4DB2-BD59-A6C34878D82A}">
                    <a16:rowId xmlns:a16="http://schemas.microsoft.com/office/drawing/2014/main" val="2986565133"/>
                  </a:ext>
                </a:extLst>
              </a:tr>
              <a:tr h="688274">
                <a:tc vMerge="1">
                  <a:txBody>
                    <a:bodyPr/>
                    <a:lstStyle/>
                    <a:p>
                      <a:endParaRPr lang="en-US" dirty="0"/>
                    </a:p>
                  </a:txBody>
                  <a:tcPr/>
                </a:tc>
                <a:tc vMerge="1">
                  <a:txBody>
                    <a:bodyPr/>
                    <a:lstStyle/>
                    <a:p>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700" b="0" i="0" dirty="0">
                          <a:solidFill>
                            <a:schemeClr val="tx1"/>
                          </a:solidFill>
                          <a:effectLst/>
                          <a:latin typeface="Helvetica Neue"/>
                        </a:rPr>
                        <a:t>Number of patients discharged from the clinic, with the patient’s PCP/other current clinician(s) being notified of the discharge</a:t>
                      </a:r>
                    </a:p>
                  </a:txBody>
                  <a:tcPr/>
                </a:tc>
                <a:extLst>
                  <a:ext uri="{0D108BD9-81ED-4DB2-BD59-A6C34878D82A}">
                    <a16:rowId xmlns:a16="http://schemas.microsoft.com/office/drawing/2014/main" val="3675334042"/>
                  </a:ext>
                </a:extLst>
              </a:tr>
              <a:tr h="688274">
                <a:tc vMerge="1">
                  <a:txBody>
                    <a:bodyPr/>
                    <a:lstStyle/>
                    <a:p>
                      <a:endParaRPr lang="en-US" dirty="0"/>
                    </a:p>
                  </a:txBody>
                  <a:tcPr/>
                </a:tc>
                <a:tc vMerge="1">
                  <a:txBody>
                    <a:bodyPr/>
                    <a:lstStyle/>
                    <a:p>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700" b="0" i="0" dirty="0">
                          <a:solidFill>
                            <a:schemeClr val="tx1"/>
                          </a:solidFill>
                          <a:effectLst/>
                          <a:latin typeface="Helvetica Neue"/>
                        </a:rPr>
                        <a:t>At least one patient-reported health outcome or experience of care measure</a:t>
                      </a:r>
                    </a:p>
                  </a:txBody>
                  <a:tcPr/>
                </a:tc>
                <a:extLst>
                  <a:ext uri="{0D108BD9-81ED-4DB2-BD59-A6C34878D82A}">
                    <a16:rowId xmlns:a16="http://schemas.microsoft.com/office/drawing/2014/main" val="1152653743"/>
                  </a:ext>
                </a:extLst>
              </a:tr>
            </a:tbl>
          </a:graphicData>
        </a:graphic>
      </p:graphicFrame>
      <p:sp>
        <p:nvSpPr>
          <p:cNvPr id="4" name="Slide Number Placeholder 3">
            <a:extLst>
              <a:ext uri="{FF2B5EF4-FFF2-40B4-BE49-F238E27FC236}">
                <a16:creationId xmlns:a16="http://schemas.microsoft.com/office/drawing/2014/main" id="{5E69BADA-C18F-F571-323C-71B0BC8AC96F}"/>
              </a:ext>
            </a:extLst>
          </p:cNvPr>
          <p:cNvSpPr>
            <a:spLocks noGrp="1"/>
          </p:cNvSpPr>
          <p:nvPr>
            <p:ph type="sldNum" sz="quarter" idx="10"/>
          </p:nvPr>
        </p:nvSpPr>
        <p:spPr/>
        <p:txBody>
          <a:bodyPr/>
          <a:lstStyle/>
          <a:p>
            <a:fld id="{85F5B7A5-34A7-4AB0-A34F-A4DF2002FA98}" type="slidenum">
              <a:rPr lang="en-US" smtClean="0"/>
              <a:t>17</a:t>
            </a:fld>
            <a:endParaRPr lang="en-US" dirty="0"/>
          </a:p>
        </p:txBody>
      </p:sp>
      <p:sp>
        <p:nvSpPr>
          <p:cNvPr id="6" name="TextBox 5">
            <a:extLst>
              <a:ext uri="{FF2B5EF4-FFF2-40B4-BE49-F238E27FC236}">
                <a16:creationId xmlns:a16="http://schemas.microsoft.com/office/drawing/2014/main" id="{6C7C1422-E210-09DB-BEB0-37B6A63F73A8}"/>
              </a:ext>
            </a:extLst>
          </p:cNvPr>
          <p:cNvSpPr txBox="1"/>
          <p:nvPr/>
        </p:nvSpPr>
        <p:spPr>
          <a:xfrm>
            <a:off x="228600" y="6057037"/>
            <a:ext cx="11734800" cy="369332"/>
          </a:xfrm>
          <a:prstGeom prst="rect">
            <a:avLst/>
          </a:prstGeom>
          <a:noFill/>
        </p:spPr>
        <p:txBody>
          <a:bodyPr wrap="square" rtlCol="0">
            <a:spAutoFit/>
          </a:bodyPr>
          <a:lstStyle/>
          <a:p>
            <a:r>
              <a:rPr lang="en-US" dirty="0"/>
              <a:t>See RFA for reporting timeline. </a:t>
            </a:r>
            <a:r>
              <a:rPr lang="en-US" b="0" i="0" dirty="0">
                <a:effectLst/>
                <a:latin typeface="Helvetica Neue"/>
              </a:rPr>
              <a:t>Recipient performance will be measured based on success on these measures. </a:t>
            </a:r>
            <a:endParaRPr lang="en-US" sz="1700" dirty="0"/>
          </a:p>
        </p:txBody>
      </p:sp>
    </p:spTree>
    <p:extLst>
      <p:ext uri="{BB962C8B-B14F-4D97-AF65-F5344CB8AC3E}">
        <p14:creationId xmlns:p14="http://schemas.microsoft.com/office/powerpoint/2010/main" val="6208825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DE816-0DEB-C4F9-5FB6-63DC4E3A9BA3}"/>
              </a:ext>
            </a:extLst>
          </p:cNvPr>
          <p:cNvSpPr>
            <a:spLocks noGrp="1"/>
          </p:cNvSpPr>
          <p:nvPr>
            <p:ph type="title"/>
          </p:nvPr>
        </p:nvSpPr>
        <p:spPr/>
        <p:txBody>
          <a:bodyPr>
            <a:normAutofit fontScale="90000"/>
          </a:bodyPr>
          <a:lstStyle/>
          <a:p>
            <a:r>
              <a:rPr lang="en-US" dirty="0"/>
              <a:t>Special Requirements</a:t>
            </a:r>
          </a:p>
        </p:txBody>
      </p:sp>
      <p:sp>
        <p:nvSpPr>
          <p:cNvPr id="3" name="Content Placeholder 2">
            <a:extLst>
              <a:ext uri="{FF2B5EF4-FFF2-40B4-BE49-F238E27FC236}">
                <a16:creationId xmlns:a16="http://schemas.microsoft.com/office/drawing/2014/main" id="{9CFBD52F-477A-8BEE-C16D-5F644A7F4931}"/>
              </a:ext>
            </a:extLst>
          </p:cNvPr>
          <p:cNvSpPr>
            <a:spLocks noGrp="1"/>
          </p:cNvSpPr>
          <p:nvPr>
            <p:ph idx="1"/>
          </p:nvPr>
        </p:nvSpPr>
        <p:spPr>
          <a:xfrm>
            <a:off x="838200" y="1676400"/>
            <a:ext cx="10439400" cy="4648200"/>
          </a:xfrm>
        </p:spPr>
        <p:txBody>
          <a:bodyPr>
            <a:normAutofit lnSpcReduction="10000"/>
          </a:bodyPr>
          <a:lstStyle/>
          <a:p>
            <a:pPr algn="l">
              <a:lnSpc>
                <a:spcPct val="114000"/>
              </a:lnSpc>
              <a:buFont typeface="Arial" panose="020B0604020202020204" pitchFamily="34" charset="0"/>
              <a:buChar char="•"/>
            </a:pPr>
            <a:r>
              <a:rPr lang="en-US" sz="2200" b="0" i="0" dirty="0">
                <a:effectLst/>
                <a:latin typeface="Helvetica Neue"/>
              </a:rPr>
              <a:t>Allocate no more than 20% of funding to evaluation activities</a:t>
            </a:r>
          </a:p>
          <a:p>
            <a:pPr algn="l">
              <a:lnSpc>
                <a:spcPct val="114000"/>
              </a:lnSpc>
              <a:buFont typeface="Arial" panose="020B0604020202020204" pitchFamily="34" charset="0"/>
              <a:buChar char="•"/>
            </a:pPr>
            <a:endParaRPr lang="en-US" sz="2200" b="0" i="0" dirty="0">
              <a:effectLst/>
              <a:latin typeface="Helvetica Neue"/>
            </a:endParaRPr>
          </a:p>
          <a:p>
            <a:pPr>
              <a:lnSpc>
                <a:spcPct val="114000"/>
              </a:lnSpc>
            </a:pPr>
            <a:r>
              <a:rPr lang="en-US" sz="2200" b="0" i="0" dirty="0">
                <a:effectLst/>
                <a:latin typeface="Helvetica Neue"/>
              </a:rPr>
              <a:t>PD(s)/PI(s) (single or multiple combined), must devote </a:t>
            </a:r>
            <a:r>
              <a:rPr lang="en-US" sz="2200" b="1" i="0" dirty="0">
                <a:effectLst/>
                <a:latin typeface="Helvetica Neue"/>
              </a:rPr>
              <a:t>at least 20% minimum FTE </a:t>
            </a:r>
            <a:r>
              <a:rPr lang="en-US" sz="2200" b="0" i="0" dirty="0">
                <a:effectLst/>
                <a:latin typeface="Helvetica Neue"/>
              </a:rPr>
              <a:t>in each </a:t>
            </a:r>
            <a:r>
              <a:rPr lang="en-US" sz="2200" dirty="0">
                <a:latin typeface="Helvetica Neue"/>
              </a:rPr>
              <a:t>project year</a:t>
            </a:r>
            <a:endParaRPr lang="en-US" sz="2200" b="0" i="0" dirty="0">
              <a:effectLst/>
              <a:latin typeface="Helvetica Neue"/>
            </a:endParaRPr>
          </a:p>
          <a:p>
            <a:pPr algn="l">
              <a:lnSpc>
                <a:spcPct val="114000"/>
              </a:lnSpc>
              <a:buFont typeface="Arial" panose="020B0604020202020204" pitchFamily="34" charset="0"/>
              <a:buChar char="•"/>
            </a:pPr>
            <a:endParaRPr lang="en-US" sz="2200" b="0" i="0" dirty="0">
              <a:effectLst/>
              <a:latin typeface="Helvetica Neue"/>
            </a:endParaRPr>
          </a:p>
          <a:p>
            <a:pPr>
              <a:lnSpc>
                <a:spcPct val="114000"/>
              </a:lnSpc>
            </a:pPr>
            <a:r>
              <a:rPr lang="en-US" sz="2200" dirty="0">
                <a:latin typeface="Helvetica Neue"/>
              </a:rPr>
              <a:t>If the PD(s)/PI(s) or other key personnel will serve in the evaluation liaison role (≥ 5% FTE), FTE requirements are not cumulative (i.e., 20% FTE requirement for PD/PI could include the evaluation liaison role).</a:t>
            </a:r>
          </a:p>
          <a:p>
            <a:pPr>
              <a:lnSpc>
                <a:spcPct val="114000"/>
              </a:lnSpc>
            </a:pPr>
            <a:endParaRPr lang="en-US" sz="2200" dirty="0">
              <a:latin typeface="Helvetica Neue"/>
            </a:endParaRPr>
          </a:p>
          <a:p>
            <a:pPr algn="l">
              <a:lnSpc>
                <a:spcPct val="114000"/>
              </a:lnSpc>
              <a:buFont typeface="Arial" panose="020B0604020202020204" pitchFamily="34" charset="0"/>
              <a:buChar char="•"/>
            </a:pPr>
            <a:r>
              <a:rPr lang="en-US" sz="2200" b="0" i="0" dirty="0">
                <a:effectLst/>
                <a:latin typeface="Helvetica Neue"/>
              </a:rPr>
              <a:t>Budget for up to two key personnel to travel to the Washington, DC area once each year for a one- or two-day meeting</a:t>
            </a:r>
            <a:endParaRPr lang="en-US" sz="2200" dirty="0"/>
          </a:p>
        </p:txBody>
      </p:sp>
      <p:sp>
        <p:nvSpPr>
          <p:cNvPr id="4" name="Slide Number Placeholder 3">
            <a:extLst>
              <a:ext uri="{FF2B5EF4-FFF2-40B4-BE49-F238E27FC236}">
                <a16:creationId xmlns:a16="http://schemas.microsoft.com/office/drawing/2014/main" id="{CADDEAD7-FCA8-BF2F-B9BF-EE540A740580}"/>
              </a:ext>
            </a:extLst>
          </p:cNvPr>
          <p:cNvSpPr>
            <a:spLocks noGrp="1"/>
          </p:cNvSpPr>
          <p:nvPr>
            <p:ph type="sldNum" sz="quarter" idx="10"/>
          </p:nvPr>
        </p:nvSpPr>
        <p:spPr/>
        <p:txBody>
          <a:bodyPr/>
          <a:lstStyle/>
          <a:p>
            <a:fld id="{85F5B7A5-34A7-4AB0-A34F-A4DF2002FA98}" type="slidenum">
              <a:rPr lang="en-US" smtClean="0"/>
              <a:t>18</a:t>
            </a:fld>
            <a:endParaRPr lang="en-US" dirty="0"/>
          </a:p>
        </p:txBody>
      </p:sp>
    </p:spTree>
    <p:extLst>
      <p:ext uri="{BB962C8B-B14F-4D97-AF65-F5344CB8AC3E}">
        <p14:creationId xmlns:p14="http://schemas.microsoft.com/office/powerpoint/2010/main" val="27716277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345C7B3-43A4-B42D-A254-4FE5B14AD9E3}"/>
              </a:ext>
            </a:extLst>
          </p:cNvPr>
          <p:cNvSpPr>
            <a:spLocks noGrp="1"/>
          </p:cNvSpPr>
          <p:nvPr>
            <p:ph type="title"/>
          </p:nvPr>
        </p:nvSpPr>
        <p:spPr/>
        <p:txBody>
          <a:bodyPr/>
          <a:lstStyle/>
          <a:p>
            <a:r>
              <a:rPr lang="en-US" dirty="0"/>
              <a:t>Application review Process</a:t>
            </a:r>
          </a:p>
        </p:txBody>
      </p:sp>
      <p:sp>
        <p:nvSpPr>
          <p:cNvPr id="4" name="Slide Number Placeholder 3">
            <a:extLst>
              <a:ext uri="{FF2B5EF4-FFF2-40B4-BE49-F238E27FC236}">
                <a16:creationId xmlns:a16="http://schemas.microsoft.com/office/drawing/2014/main" id="{158AA3B8-B761-26DB-EF85-FA5DE895541F}"/>
              </a:ext>
            </a:extLst>
          </p:cNvPr>
          <p:cNvSpPr>
            <a:spLocks noGrp="1"/>
          </p:cNvSpPr>
          <p:nvPr>
            <p:ph type="sldNum" sz="quarter" idx="10"/>
          </p:nvPr>
        </p:nvSpPr>
        <p:spPr/>
        <p:txBody>
          <a:bodyPr/>
          <a:lstStyle/>
          <a:p>
            <a:fld id="{85F5B7A5-34A7-4AB0-A34F-A4DF2002FA98}" type="slidenum">
              <a:rPr lang="en-US" smtClean="0"/>
              <a:t>19</a:t>
            </a:fld>
            <a:endParaRPr lang="en-US" dirty="0"/>
          </a:p>
        </p:txBody>
      </p:sp>
    </p:spTree>
    <p:extLst>
      <p:ext uri="{BB962C8B-B14F-4D97-AF65-F5344CB8AC3E}">
        <p14:creationId xmlns:p14="http://schemas.microsoft.com/office/powerpoint/2010/main" val="6458170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228600"/>
            <a:ext cx="8839200" cy="583058"/>
          </a:xfrm>
        </p:spPr>
        <p:txBody>
          <a:bodyPr>
            <a:normAutofit fontScale="90000"/>
          </a:bodyPr>
          <a:lstStyle/>
          <a:p>
            <a:r>
              <a:rPr lang="en-US"/>
              <a:t>Agenda</a:t>
            </a:r>
            <a:endParaRPr lang="en-US" dirty="0"/>
          </a:p>
        </p:txBody>
      </p:sp>
      <p:sp>
        <p:nvSpPr>
          <p:cNvPr id="3" name="Content Placeholder 2"/>
          <p:cNvSpPr>
            <a:spLocks noGrp="1"/>
          </p:cNvSpPr>
          <p:nvPr>
            <p:ph idx="1"/>
          </p:nvPr>
        </p:nvSpPr>
        <p:spPr>
          <a:xfrm>
            <a:off x="990600" y="1722437"/>
            <a:ext cx="8153400" cy="4525963"/>
          </a:xfrm>
        </p:spPr>
        <p:txBody>
          <a:bodyPr>
            <a:normAutofit/>
          </a:bodyPr>
          <a:lstStyle/>
          <a:p>
            <a:pPr>
              <a:lnSpc>
                <a:spcPct val="150000"/>
              </a:lnSpc>
            </a:pPr>
            <a:r>
              <a:rPr lang="en-US" sz="3200" dirty="0"/>
              <a:t>Meeting logistics</a:t>
            </a:r>
          </a:p>
          <a:p>
            <a:pPr>
              <a:lnSpc>
                <a:spcPct val="150000"/>
              </a:lnSpc>
            </a:pPr>
            <a:r>
              <a:rPr lang="en-US" sz="3200" dirty="0"/>
              <a:t>AHRQ Staff</a:t>
            </a:r>
          </a:p>
          <a:p>
            <a:pPr>
              <a:lnSpc>
                <a:spcPct val="150000"/>
              </a:lnSpc>
            </a:pPr>
            <a:r>
              <a:rPr lang="en-US" sz="3200" dirty="0"/>
              <a:t>RFA information</a:t>
            </a:r>
          </a:p>
          <a:p>
            <a:pPr>
              <a:lnSpc>
                <a:spcPct val="150000"/>
              </a:lnSpc>
            </a:pPr>
            <a:r>
              <a:rPr lang="en-US" sz="3200" dirty="0"/>
              <a:t>Frequently asked questions</a:t>
            </a:r>
          </a:p>
          <a:p>
            <a:pPr>
              <a:lnSpc>
                <a:spcPct val="150000"/>
              </a:lnSpc>
            </a:pPr>
            <a:r>
              <a:rPr lang="en-US" sz="3200" dirty="0"/>
              <a:t>Final comments</a:t>
            </a:r>
          </a:p>
          <a:p>
            <a:pPr>
              <a:lnSpc>
                <a:spcPct val="150000"/>
              </a:lnSpc>
            </a:pPr>
            <a:endParaRPr lang="en-US" sz="3200" dirty="0"/>
          </a:p>
          <a:p>
            <a:pPr>
              <a:lnSpc>
                <a:spcPct val="150000"/>
              </a:lnSpc>
            </a:pPr>
            <a:endParaRPr lang="en-US" sz="3200" dirty="0"/>
          </a:p>
          <a:p>
            <a:pPr>
              <a:lnSpc>
                <a:spcPct val="150000"/>
              </a:lnSpc>
            </a:pPr>
            <a:endParaRPr lang="en-US" sz="3200" dirty="0"/>
          </a:p>
        </p:txBody>
      </p:sp>
      <p:sp>
        <p:nvSpPr>
          <p:cNvPr id="4" name="Slide Number Placeholder 3"/>
          <p:cNvSpPr>
            <a:spLocks noGrp="1"/>
          </p:cNvSpPr>
          <p:nvPr>
            <p:ph type="sldNum" sz="quarter" idx="10"/>
          </p:nvPr>
        </p:nvSpPr>
        <p:spPr/>
        <p:txBody>
          <a:bodyPr/>
          <a:lstStyle/>
          <a:p>
            <a:fld id="{85F5B7A5-34A7-4AB0-A34F-A4DF2002FA98}" type="slidenum">
              <a:rPr lang="en-US" smtClean="0"/>
              <a:t>2</a:t>
            </a:fld>
            <a:endParaRPr lang="en-US" dirty="0"/>
          </a:p>
        </p:txBody>
      </p:sp>
    </p:spTree>
    <p:extLst>
      <p:ext uri="{BB962C8B-B14F-4D97-AF65-F5344CB8AC3E}">
        <p14:creationId xmlns:p14="http://schemas.microsoft.com/office/powerpoint/2010/main" val="34918372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9ED860-7F77-CA12-3D84-29E1FE9098A9}"/>
              </a:ext>
            </a:extLst>
          </p:cNvPr>
          <p:cNvSpPr>
            <a:spLocks noGrp="1"/>
          </p:cNvSpPr>
          <p:nvPr>
            <p:ph type="title"/>
          </p:nvPr>
        </p:nvSpPr>
        <p:spPr/>
        <p:txBody>
          <a:bodyPr>
            <a:normAutofit fontScale="90000"/>
          </a:bodyPr>
          <a:lstStyle/>
          <a:p>
            <a:r>
              <a:rPr lang="en-US" dirty="0"/>
              <a:t>Review Criteria</a:t>
            </a:r>
          </a:p>
        </p:txBody>
      </p:sp>
      <p:sp>
        <p:nvSpPr>
          <p:cNvPr id="3" name="Content Placeholder 2">
            <a:extLst>
              <a:ext uri="{FF2B5EF4-FFF2-40B4-BE49-F238E27FC236}">
                <a16:creationId xmlns:a16="http://schemas.microsoft.com/office/drawing/2014/main" id="{65214F0B-CEDD-8AA5-6AA3-2E61B447FBA0}"/>
              </a:ext>
            </a:extLst>
          </p:cNvPr>
          <p:cNvSpPr>
            <a:spLocks noGrp="1"/>
          </p:cNvSpPr>
          <p:nvPr>
            <p:ph idx="1"/>
          </p:nvPr>
        </p:nvSpPr>
        <p:spPr>
          <a:xfrm>
            <a:off x="742950" y="1570037"/>
            <a:ext cx="10591800" cy="4983163"/>
          </a:xfrm>
        </p:spPr>
        <p:txBody>
          <a:bodyPr>
            <a:normAutofit/>
          </a:bodyPr>
          <a:lstStyle/>
          <a:p>
            <a:pPr>
              <a:lnSpc>
                <a:spcPct val="110000"/>
              </a:lnSpc>
              <a:spcBef>
                <a:spcPts val="600"/>
              </a:spcBef>
            </a:pPr>
            <a:r>
              <a:rPr lang="en-US" b="1" dirty="0"/>
              <a:t>Administrative criteria</a:t>
            </a:r>
            <a:endParaRPr lang="en-US" dirty="0"/>
          </a:p>
          <a:p>
            <a:pPr lvl="1">
              <a:lnSpc>
                <a:spcPct val="110000"/>
              </a:lnSpc>
              <a:spcBef>
                <a:spcPts val="600"/>
              </a:spcBef>
            </a:pPr>
            <a:r>
              <a:rPr lang="en-US" dirty="0"/>
              <a:t>Upon receipt, applications will be evaluated for completeness and responsiveness. </a:t>
            </a:r>
          </a:p>
          <a:p>
            <a:pPr lvl="1">
              <a:lnSpc>
                <a:spcPct val="110000"/>
              </a:lnSpc>
              <a:spcBef>
                <a:spcPts val="600"/>
              </a:spcBef>
            </a:pPr>
            <a:r>
              <a:rPr lang="en-US" dirty="0"/>
              <a:t>Incomplete and/or non-responsive applications or applications not following instructions given in this NOFO will not be reviewed.</a:t>
            </a:r>
          </a:p>
          <a:p>
            <a:pPr>
              <a:lnSpc>
                <a:spcPct val="110000"/>
              </a:lnSpc>
              <a:spcBef>
                <a:spcPts val="0"/>
              </a:spcBef>
            </a:pPr>
            <a:endParaRPr lang="en-US" dirty="0"/>
          </a:p>
          <a:p>
            <a:pPr>
              <a:lnSpc>
                <a:spcPct val="110000"/>
              </a:lnSpc>
              <a:spcBef>
                <a:spcPts val="600"/>
              </a:spcBef>
            </a:pPr>
            <a:r>
              <a:rPr lang="en-US" b="1" dirty="0"/>
              <a:t>Merit review criteria</a:t>
            </a:r>
          </a:p>
          <a:p>
            <a:pPr lvl="1">
              <a:lnSpc>
                <a:spcPct val="110000"/>
              </a:lnSpc>
              <a:spcBef>
                <a:spcPts val="600"/>
              </a:spcBef>
            </a:pPr>
            <a:r>
              <a:rPr lang="en-US" dirty="0"/>
              <a:t>Scored review criteria</a:t>
            </a:r>
          </a:p>
          <a:p>
            <a:pPr lvl="1">
              <a:lnSpc>
                <a:spcPct val="110000"/>
              </a:lnSpc>
              <a:spcBef>
                <a:spcPts val="600"/>
              </a:spcBef>
            </a:pPr>
            <a:r>
              <a:rPr lang="en-US" dirty="0"/>
              <a:t>Additional review criteria </a:t>
            </a:r>
          </a:p>
        </p:txBody>
      </p:sp>
      <p:sp>
        <p:nvSpPr>
          <p:cNvPr id="4" name="Slide Number Placeholder 3">
            <a:extLst>
              <a:ext uri="{FF2B5EF4-FFF2-40B4-BE49-F238E27FC236}">
                <a16:creationId xmlns:a16="http://schemas.microsoft.com/office/drawing/2014/main" id="{4488C173-85BE-7B7F-68D0-02F69DC24DA6}"/>
              </a:ext>
            </a:extLst>
          </p:cNvPr>
          <p:cNvSpPr>
            <a:spLocks noGrp="1"/>
          </p:cNvSpPr>
          <p:nvPr>
            <p:ph type="sldNum" sz="quarter" idx="10"/>
          </p:nvPr>
        </p:nvSpPr>
        <p:spPr/>
        <p:txBody>
          <a:bodyPr/>
          <a:lstStyle/>
          <a:p>
            <a:fld id="{85F5B7A5-34A7-4AB0-A34F-A4DF2002FA98}" type="slidenum">
              <a:rPr lang="en-US" smtClean="0"/>
              <a:t>20</a:t>
            </a:fld>
            <a:endParaRPr lang="en-US" dirty="0"/>
          </a:p>
        </p:txBody>
      </p:sp>
    </p:spTree>
    <p:extLst>
      <p:ext uri="{BB962C8B-B14F-4D97-AF65-F5344CB8AC3E}">
        <p14:creationId xmlns:p14="http://schemas.microsoft.com/office/powerpoint/2010/main" val="2538905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86A6CAF-0D41-B595-632E-1312ABB97961}"/>
              </a:ext>
            </a:extLst>
          </p:cNvPr>
          <p:cNvSpPr>
            <a:spLocks noGrp="1"/>
          </p:cNvSpPr>
          <p:nvPr>
            <p:ph type="title"/>
          </p:nvPr>
        </p:nvSpPr>
        <p:spPr/>
        <p:txBody>
          <a:bodyPr>
            <a:normAutofit fontScale="90000"/>
          </a:bodyPr>
          <a:lstStyle/>
          <a:p>
            <a:r>
              <a:rPr lang="en-US" dirty="0"/>
              <a:t>Overall Impact Score</a:t>
            </a:r>
          </a:p>
        </p:txBody>
      </p:sp>
      <p:sp>
        <p:nvSpPr>
          <p:cNvPr id="6" name="Content Placeholder 5">
            <a:extLst>
              <a:ext uri="{FF2B5EF4-FFF2-40B4-BE49-F238E27FC236}">
                <a16:creationId xmlns:a16="http://schemas.microsoft.com/office/drawing/2014/main" id="{289B0E32-DE13-4DF6-BF71-35D5EC7AE570}"/>
              </a:ext>
            </a:extLst>
          </p:cNvPr>
          <p:cNvSpPr>
            <a:spLocks noGrp="1"/>
          </p:cNvSpPr>
          <p:nvPr>
            <p:ph idx="1"/>
          </p:nvPr>
        </p:nvSpPr>
        <p:spPr>
          <a:xfrm>
            <a:off x="762000" y="1676400"/>
            <a:ext cx="9906000" cy="4525963"/>
          </a:xfrm>
        </p:spPr>
        <p:txBody>
          <a:bodyPr>
            <a:normAutofit/>
          </a:bodyPr>
          <a:lstStyle/>
          <a:p>
            <a:pPr>
              <a:lnSpc>
                <a:spcPct val="114000"/>
              </a:lnSpc>
            </a:pPr>
            <a:r>
              <a:rPr lang="en-US" sz="2600" dirty="0"/>
              <a:t>Reviewers will provide an overall impact score </a:t>
            </a:r>
            <a:r>
              <a:rPr lang="en-US" sz="2600" b="0" i="0" dirty="0">
                <a:effectLst/>
                <a:latin typeface="Helvetica Neue"/>
              </a:rPr>
              <a:t>to reflect their assessment of the likelihood that the project will:</a:t>
            </a:r>
          </a:p>
          <a:p>
            <a:pPr>
              <a:lnSpc>
                <a:spcPct val="114000"/>
              </a:lnSpc>
            </a:pPr>
            <a:endParaRPr lang="en-US" sz="2600" b="0" i="0" dirty="0">
              <a:effectLst/>
              <a:latin typeface="Helvetica Neue"/>
            </a:endParaRPr>
          </a:p>
          <a:p>
            <a:pPr lvl="1">
              <a:lnSpc>
                <a:spcPct val="114000"/>
              </a:lnSpc>
            </a:pPr>
            <a:r>
              <a:rPr lang="en-US" sz="2200" b="0" i="0" dirty="0">
                <a:effectLst/>
                <a:latin typeface="Helvetica Neue"/>
              </a:rPr>
              <a:t>Expand access to comprehensive, coordinated, and person-centered care for people with Long COVID, and</a:t>
            </a:r>
          </a:p>
          <a:p>
            <a:pPr lvl="1">
              <a:lnSpc>
                <a:spcPct val="114000"/>
              </a:lnSpc>
            </a:pPr>
            <a:endParaRPr lang="en-US" sz="2200" b="0" i="0" dirty="0">
              <a:effectLst/>
              <a:latin typeface="Helvetica Neue"/>
            </a:endParaRPr>
          </a:p>
          <a:p>
            <a:pPr lvl="1">
              <a:lnSpc>
                <a:spcPct val="114000"/>
              </a:lnSpc>
            </a:pPr>
            <a:r>
              <a:rPr lang="en-US" sz="2200" b="0" i="0" dirty="0">
                <a:effectLst/>
                <a:latin typeface="Helvetica Neue"/>
              </a:rPr>
              <a:t>Better prepare the healthcare system for caring for people with Long COVID, in consideration of the scored review criteria and additional review criteria</a:t>
            </a:r>
            <a:endParaRPr lang="en-US" sz="2200" dirty="0"/>
          </a:p>
        </p:txBody>
      </p:sp>
      <p:sp>
        <p:nvSpPr>
          <p:cNvPr id="4" name="Slide Number Placeholder 3">
            <a:extLst>
              <a:ext uri="{FF2B5EF4-FFF2-40B4-BE49-F238E27FC236}">
                <a16:creationId xmlns:a16="http://schemas.microsoft.com/office/drawing/2014/main" id="{184FA8BE-E9AB-8878-E94F-4635EC193C06}"/>
              </a:ext>
            </a:extLst>
          </p:cNvPr>
          <p:cNvSpPr>
            <a:spLocks noGrp="1"/>
          </p:cNvSpPr>
          <p:nvPr>
            <p:ph type="sldNum" sz="quarter" idx="10"/>
          </p:nvPr>
        </p:nvSpPr>
        <p:spPr/>
        <p:txBody>
          <a:bodyPr/>
          <a:lstStyle/>
          <a:p>
            <a:fld id="{85F5B7A5-34A7-4AB0-A34F-A4DF2002FA98}" type="slidenum">
              <a:rPr lang="en-US" smtClean="0"/>
              <a:t>21</a:t>
            </a:fld>
            <a:endParaRPr lang="en-US" dirty="0"/>
          </a:p>
        </p:txBody>
      </p:sp>
    </p:spTree>
    <p:extLst>
      <p:ext uri="{BB962C8B-B14F-4D97-AF65-F5344CB8AC3E}">
        <p14:creationId xmlns:p14="http://schemas.microsoft.com/office/powerpoint/2010/main" val="17385987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E20FB03-CB68-BE91-289A-2657A64A27ED}"/>
              </a:ext>
            </a:extLst>
          </p:cNvPr>
          <p:cNvSpPr>
            <a:spLocks noGrp="1"/>
          </p:cNvSpPr>
          <p:nvPr>
            <p:ph type="title"/>
          </p:nvPr>
        </p:nvSpPr>
        <p:spPr/>
        <p:txBody>
          <a:bodyPr>
            <a:normAutofit fontScale="90000"/>
          </a:bodyPr>
          <a:lstStyle/>
          <a:p>
            <a:r>
              <a:rPr lang="en-US" dirty="0"/>
              <a:t>Scored Review Criteria</a:t>
            </a:r>
          </a:p>
        </p:txBody>
      </p:sp>
      <p:sp>
        <p:nvSpPr>
          <p:cNvPr id="6" name="Text Placeholder 5">
            <a:extLst>
              <a:ext uri="{FF2B5EF4-FFF2-40B4-BE49-F238E27FC236}">
                <a16:creationId xmlns:a16="http://schemas.microsoft.com/office/drawing/2014/main" id="{FC703A16-1E3B-5775-8C2E-03354FABBC98}"/>
              </a:ext>
            </a:extLst>
          </p:cNvPr>
          <p:cNvSpPr>
            <a:spLocks noGrp="1"/>
          </p:cNvSpPr>
          <p:nvPr>
            <p:ph idx="1"/>
          </p:nvPr>
        </p:nvSpPr>
        <p:spPr>
          <a:xfrm>
            <a:off x="1066800" y="1646238"/>
            <a:ext cx="9525000" cy="4525963"/>
          </a:xfrm>
        </p:spPr>
        <p:txBody>
          <a:bodyPr>
            <a:normAutofit lnSpcReduction="10000"/>
          </a:bodyPr>
          <a:lstStyle/>
          <a:p>
            <a:pPr>
              <a:lnSpc>
                <a:spcPct val="120000"/>
              </a:lnSpc>
            </a:pPr>
            <a:r>
              <a:rPr lang="en-US" sz="2400" b="1" dirty="0"/>
              <a:t>Significance</a:t>
            </a:r>
          </a:p>
          <a:p>
            <a:pPr>
              <a:lnSpc>
                <a:spcPct val="120000"/>
              </a:lnSpc>
            </a:pPr>
            <a:r>
              <a:rPr lang="en-US" sz="2400" b="1" dirty="0"/>
              <a:t>Investigator(s)</a:t>
            </a:r>
          </a:p>
          <a:p>
            <a:pPr>
              <a:lnSpc>
                <a:spcPct val="120000"/>
              </a:lnSpc>
            </a:pPr>
            <a:r>
              <a:rPr lang="en-US" sz="2400" b="1" dirty="0"/>
              <a:t>Innovation</a:t>
            </a:r>
          </a:p>
          <a:p>
            <a:pPr>
              <a:lnSpc>
                <a:spcPct val="120000"/>
              </a:lnSpc>
            </a:pPr>
            <a:r>
              <a:rPr lang="en-US" sz="2400" b="1" dirty="0"/>
              <a:t>Approach</a:t>
            </a:r>
          </a:p>
          <a:p>
            <a:pPr>
              <a:lnSpc>
                <a:spcPct val="120000"/>
              </a:lnSpc>
            </a:pPr>
            <a:r>
              <a:rPr lang="en-US" sz="2400" b="1" dirty="0"/>
              <a:t>Environment</a:t>
            </a:r>
          </a:p>
          <a:p>
            <a:pPr>
              <a:lnSpc>
                <a:spcPct val="120000"/>
              </a:lnSpc>
            </a:pPr>
            <a:endParaRPr lang="en-US" sz="2400" b="1" dirty="0"/>
          </a:p>
          <a:p>
            <a:pPr>
              <a:lnSpc>
                <a:spcPct val="120000"/>
              </a:lnSpc>
            </a:pPr>
            <a:r>
              <a:rPr lang="en-US" sz="2200" b="0" i="0" dirty="0">
                <a:effectLst/>
                <a:latin typeface="Helvetica Neue"/>
              </a:rPr>
              <a:t>An application does not need to be strong in all categories to be judged likely to have major impact. For example, a project that by its nature is not innovative may be essential to expand access to comprehensive, coordinated, person-centered care for people with Long COVID.</a:t>
            </a:r>
            <a:r>
              <a:rPr lang="en-US" sz="2200" b="1" dirty="0"/>
              <a:t> </a:t>
            </a:r>
          </a:p>
        </p:txBody>
      </p:sp>
      <p:sp>
        <p:nvSpPr>
          <p:cNvPr id="4" name="Slide Number Placeholder 3">
            <a:extLst>
              <a:ext uri="{FF2B5EF4-FFF2-40B4-BE49-F238E27FC236}">
                <a16:creationId xmlns:a16="http://schemas.microsoft.com/office/drawing/2014/main" id="{EBF9A6D2-212E-06C1-9933-CFB93655E2DE}"/>
              </a:ext>
            </a:extLst>
          </p:cNvPr>
          <p:cNvSpPr>
            <a:spLocks noGrp="1"/>
          </p:cNvSpPr>
          <p:nvPr>
            <p:ph type="sldNum" sz="quarter" idx="10"/>
          </p:nvPr>
        </p:nvSpPr>
        <p:spPr/>
        <p:txBody>
          <a:bodyPr/>
          <a:lstStyle/>
          <a:p>
            <a:fld id="{85F5B7A5-34A7-4AB0-A34F-A4DF2002FA98}" type="slidenum">
              <a:rPr lang="en-US" smtClean="0"/>
              <a:t>22</a:t>
            </a:fld>
            <a:endParaRPr lang="en-US" dirty="0"/>
          </a:p>
        </p:txBody>
      </p:sp>
    </p:spTree>
    <p:extLst>
      <p:ext uri="{BB962C8B-B14F-4D97-AF65-F5344CB8AC3E}">
        <p14:creationId xmlns:p14="http://schemas.microsoft.com/office/powerpoint/2010/main" val="35674249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9F7C02-B486-1FFC-B5C8-5F9C161935EC}"/>
              </a:ext>
            </a:extLst>
          </p:cNvPr>
          <p:cNvSpPr>
            <a:spLocks noGrp="1"/>
          </p:cNvSpPr>
          <p:nvPr>
            <p:ph type="title"/>
          </p:nvPr>
        </p:nvSpPr>
        <p:spPr/>
        <p:txBody>
          <a:bodyPr>
            <a:normAutofit fontScale="90000"/>
          </a:bodyPr>
          <a:lstStyle/>
          <a:p>
            <a:r>
              <a:rPr lang="en-US" dirty="0"/>
              <a:t>Scored Review Criteria: Significance</a:t>
            </a:r>
          </a:p>
        </p:txBody>
      </p:sp>
      <p:sp>
        <p:nvSpPr>
          <p:cNvPr id="3" name="Content Placeholder 2">
            <a:extLst>
              <a:ext uri="{FF2B5EF4-FFF2-40B4-BE49-F238E27FC236}">
                <a16:creationId xmlns:a16="http://schemas.microsoft.com/office/drawing/2014/main" id="{BB111E95-8232-83AD-218D-A9679C6A28DB}"/>
              </a:ext>
            </a:extLst>
          </p:cNvPr>
          <p:cNvSpPr>
            <a:spLocks noGrp="1"/>
          </p:cNvSpPr>
          <p:nvPr>
            <p:ph idx="1"/>
          </p:nvPr>
        </p:nvSpPr>
        <p:spPr>
          <a:xfrm>
            <a:off x="457200" y="1371600"/>
            <a:ext cx="11201400" cy="5334000"/>
          </a:xfrm>
        </p:spPr>
        <p:txBody>
          <a:bodyPr>
            <a:normAutofit fontScale="92500" lnSpcReduction="10000"/>
          </a:bodyPr>
          <a:lstStyle/>
          <a:p>
            <a:pPr algn="l">
              <a:lnSpc>
                <a:spcPct val="124000"/>
              </a:lnSpc>
              <a:buFont typeface="Arial" panose="020B0604020202020204" pitchFamily="34" charset="0"/>
              <a:buChar char="•"/>
            </a:pPr>
            <a:r>
              <a:rPr lang="en-US" sz="2000" b="0" i="0" dirty="0">
                <a:effectLst/>
                <a:latin typeface="Helvetica Neue"/>
              </a:rPr>
              <a:t>Does the proposed care delivery model </a:t>
            </a:r>
            <a:r>
              <a:rPr lang="en-US" sz="2000" b="1" i="0" dirty="0">
                <a:effectLst/>
                <a:latin typeface="Helvetica Neue"/>
              </a:rPr>
              <a:t>effectively address the clinic's identified gaps, barriers, and/or patient access issues</a:t>
            </a:r>
            <a:r>
              <a:rPr lang="en-US" sz="2000" b="0" i="0" dirty="0">
                <a:effectLst/>
                <a:latin typeface="Helvetica Neue"/>
              </a:rPr>
              <a:t>?</a:t>
            </a:r>
          </a:p>
          <a:p>
            <a:pPr algn="l">
              <a:lnSpc>
                <a:spcPct val="124000"/>
              </a:lnSpc>
              <a:buFont typeface="Arial" panose="020B0604020202020204" pitchFamily="34" charset="0"/>
              <a:buChar char="•"/>
            </a:pPr>
            <a:endParaRPr lang="en-US" sz="2000" b="0" i="0" dirty="0">
              <a:effectLst/>
              <a:latin typeface="Helvetica Neue"/>
            </a:endParaRPr>
          </a:p>
          <a:p>
            <a:pPr algn="l">
              <a:lnSpc>
                <a:spcPct val="124000"/>
              </a:lnSpc>
              <a:buFont typeface="Arial" panose="020B0604020202020204" pitchFamily="34" charset="0"/>
              <a:buChar char="•"/>
            </a:pPr>
            <a:r>
              <a:rPr lang="en-US" sz="2000" b="1" i="0" dirty="0">
                <a:effectLst/>
                <a:latin typeface="Helvetica Neue"/>
              </a:rPr>
              <a:t>Are target populations and/or regions clearly described</a:t>
            </a:r>
            <a:r>
              <a:rPr lang="en-US" sz="2000" b="0" i="0" dirty="0">
                <a:effectLst/>
                <a:latin typeface="Helvetica Neue"/>
              </a:rPr>
              <a:t>, and do they include underserved, rural, vulnerable, or minority populations most impacted by the effects of Long COVID? </a:t>
            </a:r>
          </a:p>
          <a:p>
            <a:pPr algn="l">
              <a:lnSpc>
                <a:spcPct val="124000"/>
              </a:lnSpc>
              <a:buFont typeface="Arial" panose="020B0604020202020204" pitchFamily="34" charset="0"/>
              <a:buChar char="•"/>
            </a:pPr>
            <a:endParaRPr lang="en-US" sz="2000" b="0" i="0" dirty="0">
              <a:effectLst/>
              <a:latin typeface="Helvetica Neue"/>
            </a:endParaRPr>
          </a:p>
          <a:p>
            <a:pPr algn="l">
              <a:lnSpc>
                <a:spcPct val="124000"/>
              </a:lnSpc>
              <a:buFont typeface="Arial" panose="020B0604020202020204" pitchFamily="34" charset="0"/>
              <a:buChar char="•"/>
            </a:pPr>
            <a:r>
              <a:rPr lang="en-US" sz="2000" b="0" i="0" dirty="0">
                <a:effectLst/>
                <a:latin typeface="Helvetica Neue"/>
              </a:rPr>
              <a:t>Is the proposed care delivery model </a:t>
            </a:r>
            <a:r>
              <a:rPr lang="en-US" sz="2000" b="1" i="0" dirty="0">
                <a:effectLst/>
                <a:latin typeface="Helvetica Neue"/>
              </a:rPr>
              <a:t>likely to result in meaningful, measurable improvements </a:t>
            </a:r>
            <a:r>
              <a:rPr lang="en-US" sz="2000" b="0" i="0" dirty="0">
                <a:effectLst/>
                <a:latin typeface="Helvetica Neue"/>
              </a:rPr>
              <a:t>in access to comprehensive, coordinated, and person-centered care for people with Long COVID?</a:t>
            </a:r>
          </a:p>
          <a:p>
            <a:pPr algn="l">
              <a:lnSpc>
                <a:spcPct val="124000"/>
              </a:lnSpc>
              <a:buFont typeface="Arial" panose="020B0604020202020204" pitchFamily="34" charset="0"/>
              <a:buChar char="•"/>
            </a:pPr>
            <a:endParaRPr lang="en-US" sz="2000" b="0" i="0" dirty="0">
              <a:effectLst/>
              <a:latin typeface="Helvetica Neue"/>
            </a:endParaRPr>
          </a:p>
          <a:p>
            <a:pPr algn="l">
              <a:lnSpc>
                <a:spcPct val="124000"/>
              </a:lnSpc>
              <a:buFont typeface="Arial" panose="020B0604020202020204" pitchFamily="34" charset="0"/>
              <a:buChar char="•"/>
            </a:pPr>
            <a:r>
              <a:rPr lang="en-US" sz="2000" b="0" i="0" dirty="0">
                <a:effectLst/>
                <a:latin typeface="Helvetica Neue"/>
              </a:rPr>
              <a:t>Are </a:t>
            </a:r>
            <a:r>
              <a:rPr lang="en-US" sz="2000" b="1" i="0" dirty="0">
                <a:effectLst/>
                <a:latin typeface="Helvetica Neue"/>
              </a:rPr>
              <a:t>target benchmarks for each goal feasible and appropriate</a:t>
            </a:r>
            <a:r>
              <a:rPr lang="en-US" sz="2000" b="0" i="0" dirty="0">
                <a:effectLst/>
                <a:latin typeface="Helvetica Neue"/>
              </a:rPr>
              <a:t>, considering the proposed approach?</a:t>
            </a:r>
          </a:p>
          <a:p>
            <a:pPr algn="l">
              <a:lnSpc>
                <a:spcPct val="124000"/>
              </a:lnSpc>
              <a:buFont typeface="Arial" panose="020B0604020202020204" pitchFamily="34" charset="0"/>
              <a:buChar char="•"/>
            </a:pPr>
            <a:endParaRPr lang="en-US" sz="2000" b="0" i="0" dirty="0">
              <a:effectLst/>
              <a:latin typeface="Helvetica Neue"/>
            </a:endParaRPr>
          </a:p>
          <a:p>
            <a:pPr algn="l">
              <a:lnSpc>
                <a:spcPct val="124000"/>
              </a:lnSpc>
              <a:buFont typeface="Arial" panose="020B0604020202020204" pitchFamily="34" charset="0"/>
              <a:buChar char="•"/>
            </a:pPr>
            <a:r>
              <a:rPr lang="en-US" sz="2000" b="0" i="0" dirty="0">
                <a:effectLst/>
                <a:latin typeface="Helvetica Neue"/>
              </a:rPr>
              <a:t>Is the project (and proposed evaluation approach) </a:t>
            </a:r>
            <a:r>
              <a:rPr lang="en-US" sz="2000" b="1" i="0" dirty="0">
                <a:effectLst/>
                <a:latin typeface="Helvetica Neue"/>
              </a:rPr>
              <a:t>likely to generate learnings that will better prepare the healthcare system </a:t>
            </a:r>
            <a:r>
              <a:rPr lang="en-US" sz="2000" b="0" i="0" dirty="0">
                <a:effectLst/>
                <a:latin typeface="Helvetica Neue"/>
              </a:rPr>
              <a:t>to care for people with Long COVID?</a:t>
            </a:r>
          </a:p>
        </p:txBody>
      </p:sp>
      <p:sp>
        <p:nvSpPr>
          <p:cNvPr id="4" name="Slide Number Placeholder 3">
            <a:extLst>
              <a:ext uri="{FF2B5EF4-FFF2-40B4-BE49-F238E27FC236}">
                <a16:creationId xmlns:a16="http://schemas.microsoft.com/office/drawing/2014/main" id="{2DA48F33-9E92-917F-D163-B405D2E00B7D}"/>
              </a:ext>
            </a:extLst>
          </p:cNvPr>
          <p:cNvSpPr>
            <a:spLocks noGrp="1"/>
          </p:cNvSpPr>
          <p:nvPr>
            <p:ph type="sldNum" sz="quarter" idx="10"/>
          </p:nvPr>
        </p:nvSpPr>
        <p:spPr/>
        <p:txBody>
          <a:bodyPr/>
          <a:lstStyle/>
          <a:p>
            <a:fld id="{85F5B7A5-34A7-4AB0-A34F-A4DF2002FA98}" type="slidenum">
              <a:rPr lang="en-US" smtClean="0"/>
              <a:t>23</a:t>
            </a:fld>
            <a:endParaRPr lang="en-US" dirty="0"/>
          </a:p>
        </p:txBody>
      </p:sp>
    </p:spTree>
    <p:extLst>
      <p:ext uri="{BB962C8B-B14F-4D97-AF65-F5344CB8AC3E}">
        <p14:creationId xmlns:p14="http://schemas.microsoft.com/office/powerpoint/2010/main" val="262901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CA74AB-FEFB-1EA8-4521-7BF208367C29}"/>
              </a:ext>
            </a:extLst>
          </p:cNvPr>
          <p:cNvSpPr>
            <a:spLocks noGrp="1"/>
          </p:cNvSpPr>
          <p:nvPr>
            <p:ph type="title"/>
          </p:nvPr>
        </p:nvSpPr>
        <p:spPr/>
        <p:txBody>
          <a:bodyPr>
            <a:normAutofit fontScale="90000"/>
          </a:bodyPr>
          <a:lstStyle/>
          <a:p>
            <a:r>
              <a:rPr lang="en-US" dirty="0"/>
              <a:t>Scored Review Criteria: Investigator(s)</a:t>
            </a:r>
          </a:p>
        </p:txBody>
      </p:sp>
      <p:sp>
        <p:nvSpPr>
          <p:cNvPr id="3" name="Content Placeholder 2">
            <a:extLst>
              <a:ext uri="{FF2B5EF4-FFF2-40B4-BE49-F238E27FC236}">
                <a16:creationId xmlns:a16="http://schemas.microsoft.com/office/drawing/2014/main" id="{2D717A2F-221D-CC40-D5AE-56BA023EAEBE}"/>
              </a:ext>
            </a:extLst>
          </p:cNvPr>
          <p:cNvSpPr>
            <a:spLocks noGrp="1"/>
          </p:cNvSpPr>
          <p:nvPr>
            <p:ph idx="1"/>
          </p:nvPr>
        </p:nvSpPr>
        <p:spPr>
          <a:xfrm>
            <a:off x="609600" y="1431924"/>
            <a:ext cx="10972800" cy="5273676"/>
          </a:xfrm>
        </p:spPr>
        <p:txBody>
          <a:bodyPr>
            <a:normAutofit fontScale="92500" lnSpcReduction="10000"/>
          </a:bodyPr>
          <a:lstStyle/>
          <a:p>
            <a:pPr algn="l">
              <a:lnSpc>
                <a:spcPct val="120000"/>
              </a:lnSpc>
              <a:spcBef>
                <a:spcPts val="0"/>
              </a:spcBef>
              <a:buFont typeface="Arial" panose="020B0604020202020204" pitchFamily="34" charset="0"/>
              <a:buChar char="•"/>
            </a:pPr>
            <a:r>
              <a:rPr lang="en-US" sz="2000" b="0" i="0" dirty="0">
                <a:effectLst/>
                <a:latin typeface="Helvetica Neue"/>
              </a:rPr>
              <a:t>Are </a:t>
            </a:r>
            <a:r>
              <a:rPr lang="en-US" sz="2000" b="1" i="0" dirty="0">
                <a:effectLst/>
                <a:latin typeface="Helvetica Neue"/>
              </a:rPr>
              <a:t>personnel roles and activities </a:t>
            </a:r>
            <a:r>
              <a:rPr lang="en-US" sz="2000" b="0" i="0" dirty="0">
                <a:effectLst/>
                <a:latin typeface="Helvetica Neue"/>
              </a:rPr>
              <a:t>clearly described?</a:t>
            </a:r>
          </a:p>
          <a:p>
            <a:pPr algn="l">
              <a:lnSpc>
                <a:spcPct val="120000"/>
              </a:lnSpc>
              <a:spcBef>
                <a:spcPts val="0"/>
              </a:spcBef>
              <a:buFont typeface="Arial" panose="020B0604020202020204" pitchFamily="34" charset="0"/>
              <a:buChar char="•"/>
            </a:pPr>
            <a:endParaRPr lang="en-US" sz="2000" b="0" i="0" dirty="0">
              <a:effectLst/>
              <a:latin typeface="Helvetica Neue"/>
            </a:endParaRPr>
          </a:p>
          <a:p>
            <a:pPr algn="l">
              <a:lnSpc>
                <a:spcPct val="120000"/>
              </a:lnSpc>
              <a:spcBef>
                <a:spcPts val="0"/>
              </a:spcBef>
              <a:buFont typeface="Arial" panose="020B0604020202020204" pitchFamily="34" charset="0"/>
              <a:buChar char="•"/>
            </a:pPr>
            <a:r>
              <a:rPr lang="en-US" sz="2000" b="0" i="0" dirty="0">
                <a:effectLst/>
                <a:latin typeface="Helvetica Neue"/>
              </a:rPr>
              <a:t>Do the PD(s)/PI(s) and other key personnel have appropriate and complementary </a:t>
            </a:r>
            <a:r>
              <a:rPr lang="en-US" sz="2000" b="1" i="0" dirty="0">
                <a:effectLst/>
                <a:latin typeface="Helvetica Neue"/>
              </a:rPr>
              <a:t>qualifications and levels of effort </a:t>
            </a:r>
            <a:r>
              <a:rPr lang="en-US" sz="2000" b="0" i="0" dirty="0">
                <a:effectLst/>
                <a:latin typeface="Helvetica Neue"/>
              </a:rPr>
              <a:t>to successfully perform their assigned roles?</a:t>
            </a:r>
          </a:p>
          <a:p>
            <a:pPr algn="l">
              <a:lnSpc>
                <a:spcPct val="120000"/>
              </a:lnSpc>
              <a:spcBef>
                <a:spcPts val="0"/>
              </a:spcBef>
              <a:buFont typeface="Arial" panose="020B0604020202020204" pitchFamily="34" charset="0"/>
              <a:buChar char="•"/>
            </a:pPr>
            <a:endParaRPr lang="en-US" sz="2000" b="0" i="0" dirty="0">
              <a:effectLst/>
              <a:latin typeface="Helvetica Neue"/>
            </a:endParaRPr>
          </a:p>
          <a:p>
            <a:pPr algn="l">
              <a:lnSpc>
                <a:spcPct val="120000"/>
              </a:lnSpc>
              <a:spcBef>
                <a:spcPts val="0"/>
              </a:spcBef>
              <a:buFont typeface="Arial" panose="020B0604020202020204" pitchFamily="34" charset="0"/>
              <a:buChar char="•"/>
            </a:pPr>
            <a:r>
              <a:rPr lang="en-US" sz="2000" b="0" i="0" dirty="0">
                <a:effectLst/>
                <a:latin typeface="Helvetica Neue"/>
              </a:rPr>
              <a:t>Does the application propose a </a:t>
            </a:r>
            <a:r>
              <a:rPr lang="en-US" sz="2000" b="1" i="0" dirty="0">
                <a:effectLst/>
                <a:latin typeface="Helvetica Neue"/>
              </a:rPr>
              <a:t>multidisciplinary investigator team </a:t>
            </a:r>
            <a:r>
              <a:rPr lang="en-US" sz="2000" b="0" i="0" dirty="0">
                <a:effectLst/>
                <a:latin typeface="Helvetica Neue"/>
              </a:rPr>
              <a:t>that includes physicians and other clinicians (e.g., rehabilitation specialists, behavioral therapists)?</a:t>
            </a:r>
          </a:p>
          <a:p>
            <a:pPr algn="l">
              <a:lnSpc>
                <a:spcPct val="120000"/>
              </a:lnSpc>
              <a:spcBef>
                <a:spcPts val="0"/>
              </a:spcBef>
              <a:buFont typeface="Arial" panose="020B0604020202020204" pitchFamily="34" charset="0"/>
              <a:buChar char="•"/>
            </a:pPr>
            <a:endParaRPr lang="en-US" sz="2000" b="0" i="0" dirty="0">
              <a:effectLst/>
              <a:latin typeface="Helvetica Neue"/>
            </a:endParaRPr>
          </a:p>
          <a:p>
            <a:pPr algn="l">
              <a:lnSpc>
                <a:spcPct val="120000"/>
              </a:lnSpc>
              <a:spcBef>
                <a:spcPts val="0"/>
              </a:spcBef>
              <a:buFont typeface="Arial" panose="020B0604020202020204" pitchFamily="34" charset="0"/>
              <a:buChar char="•"/>
            </a:pPr>
            <a:r>
              <a:rPr lang="en-US" sz="2000" b="0" i="0" dirty="0">
                <a:effectLst/>
                <a:latin typeface="Helvetica Neue"/>
              </a:rPr>
              <a:t>Is the single PD/PI, or are the multiple PD(s)/PI(s) combined, devoting </a:t>
            </a:r>
            <a:r>
              <a:rPr lang="en-US" sz="2000" b="1" i="0" dirty="0">
                <a:effectLst/>
                <a:latin typeface="Helvetica Neue"/>
              </a:rPr>
              <a:t>at least 20% annual FTE </a:t>
            </a:r>
            <a:r>
              <a:rPr lang="en-US" sz="2000" b="0" i="0" dirty="0">
                <a:effectLst/>
                <a:latin typeface="Helvetica Neue"/>
              </a:rPr>
              <a:t>(i.e., at least 8 hours per week) in each given year of the project?</a:t>
            </a:r>
          </a:p>
          <a:p>
            <a:pPr algn="l">
              <a:lnSpc>
                <a:spcPct val="120000"/>
              </a:lnSpc>
              <a:spcBef>
                <a:spcPts val="0"/>
              </a:spcBef>
              <a:buFont typeface="Arial" panose="020B0604020202020204" pitchFamily="34" charset="0"/>
              <a:buChar char="•"/>
            </a:pPr>
            <a:endParaRPr lang="en-US" sz="2000" b="0" i="0" dirty="0">
              <a:effectLst/>
              <a:latin typeface="Helvetica Neue"/>
            </a:endParaRPr>
          </a:p>
          <a:p>
            <a:pPr algn="l">
              <a:lnSpc>
                <a:spcPct val="120000"/>
              </a:lnSpc>
              <a:spcBef>
                <a:spcPts val="0"/>
              </a:spcBef>
              <a:buFont typeface="Arial" panose="020B0604020202020204" pitchFamily="34" charset="0"/>
              <a:buChar char="•"/>
            </a:pPr>
            <a:r>
              <a:rPr lang="en-US" sz="2000" b="0" i="0" dirty="0">
                <a:effectLst/>
                <a:latin typeface="Helvetica Neue"/>
              </a:rPr>
              <a:t>Is the evaluation liaison for the external cross-recipient evaluation well-qualified for the role, and do they have </a:t>
            </a:r>
            <a:r>
              <a:rPr lang="en-US" sz="2000" b="1" i="0" dirty="0">
                <a:effectLst/>
                <a:latin typeface="Helvetica Neue"/>
              </a:rPr>
              <a:t>at least 5% FTE dedicated to evaluation liaison activities</a:t>
            </a:r>
            <a:r>
              <a:rPr lang="en-US" sz="2000" b="0" i="0" dirty="0">
                <a:effectLst/>
                <a:latin typeface="Helvetica Neue"/>
              </a:rPr>
              <a:t>? </a:t>
            </a:r>
          </a:p>
          <a:p>
            <a:pPr algn="l">
              <a:lnSpc>
                <a:spcPct val="120000"/>
              </a:lnSpc>
              <a:spcBef>
                <a:spcPts val="0"/>
              </a:spcBef>
              <a:buFont typeface="Arial" panose="020B0604020202020204" pitchFamily="34" charset="0"/>
              <a:buChar char="•"/>
            </a:pPr>
            <a:endParaRPr lang="en-US" sz="2000" dirty="0">
              <a:latin typeface="Helvetica Neue"/>
            </a:endParaRPr>
          </a:p>
          <a:p>
            <a:pPr algn="l">
              <a:lnSpc>
                <a:spcPct val="120000"/>
              </a:lnSpc>
              <a:spcBef>
                <a:spcPts val="0"/>
              </a:spcBef>
              <a:buFont typeface="Arial" panose="020B0604020202020204" pitchFamily="34" charset="0"/>
              <a:buChar char="•"/>
            </a:pPr>
            <a:r>
              <a:rPr lang="en-US" sz="2000" b="0" i="0" dirty="0">
                <a:effectLst/>
                <a:latin typeface="Helvetica Neue"/>
              </a:rPr>
              <a:t>Are the </a:t>
            </a:r>
            <a:r>
              <a:rPr lang="en-US" sz="2000" b="1" i="0" dirty="0">
                <a:effectLst/>
                <a:latin typeface="Helvetica Neue"/>
              </a:rPr>
              <a:t>leadership approach, governance, and organizational structure </a:t>
            </a:r>
            <a:r>
              <a:rPr lang="en-US" sz="2000" b="0" i="0" dirty="0">
                <a:effectLst/>
                <a:latin typeface="Helvetica Neue"/>
              </a:rPr>
              <a:t>(of the clinic and parent organization or health system, if any) appropriate for the project? </a:t>
            </a:r>
          </a:p>
          <a:p>
            <a:pPr algn="l">
              <a:lnSpc>
                <a:spcPct val="120000"/>
              </a:lnSpc>
              <a:spcBef>
                <a:spcPts val="0"/>
              </a:spcBef>
              <a:buFont typeface="Arial" panose="020B0604020202020204" pitchFamily="34" charset="0"/>
              <a:buChar char="•"/>
            </a:pPr>
            <a:endParaRPr lang="en-US" sz="2000" b="0" i="0" dirty="0">
              <a:effectLst/>
              <a:latin typeface="Helvetica Neue"/>
            </a:endParaRPr>
          </a:p>
          <a:p>
            <a:pPr algn="l">
              <a:lnSpc>
                <a:spcPct val="120000"/>
              </a:lnSpc>
              <a:spcBef>
                <a:spcPts val="0"/>
              </a:spcBef>
              <a:buFont typeface="Arial" panose="020B0604020202020204" pitchFamily="34" charset="0"/>
              <a:buChar char="•"/>
            </a:pPr>
            <a:endParaRPr lang="en-US" sz="2000" b="0" i="0" dirty="0">
              <a:effectLst/>
              <a:latin typeface="Helvetica Neue"/>
            </a:endParaRPr>
          </a:p>
          <a:p>
            <a:pPr>
              <a:lnSpc>
                <a:spcPct val="120000"/>
              </a:lnSpc>
              <a:spcBef>
                <a:spcPts val="0"/>
              </a:spcBef>
            </a:pPr>
            <a:endParaRPr lang="en-US" sz="2000" dirty="0"/>
          </a:p>
        </p:txBody>
      </p:sp>
      <p:sp>
        <p:nvSpPr>
          <p:cNvPr id="4" name="Slide Number Placeholder 3">
            <a:extLst>
              <a:ext uri="{FF2B5EF4-FFF2-40B4-BE49-F238E27FC236}">
                <a16:creationId xmlns:a16="http://schemas.microsoft.com/office/drawing/2014/main" id="{4630AB5A-CA80-049A-7361-B9D2F8BC986F}"/>
              </a:ext>
            </a:extLst>
          </p:cNvPr>
          <p:cNvSpPr>
            <a:spLocks noGrp="1"/>
          </p:cNvSpPr>
          <p:nvPr>
            <p:ph type="sldNum" sz="quarter" idx="10"/>
          </p:nvPr>
        </p:nvSpPr>
        <p:spPr/>
        <p:txBody>
          <a:bodyPr/>
          <a:lstStyle/>
          <a:p>
            <a:fld id="{85F5B7A5-34A7-4AB0-A34F-A4DF2002FA98}" type="slidenum">
              <a:rPr lang="en-US" smtClean="0"/>
              <a:t>24</a:t>
            </a:fld>
            <a:endParaRPr lang="en-US" dirty="0"/>
          </a:p>
        </p:txBody>
      </p:sp>
    </p:spTree>
    <p:extLst>
      <p:ext uri="{BB962C8B-B14F-4D97-AF65-F5344CB8AC3E}">
        <p14:creationId xmlns:p14="http://schemas.microsoft.com/office/powerpoint/2010/main" val="32513192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EC158D-25D3-63D6-A3E5-B06D2BB80629}"/>
              </a:ext>
            </a:extLst>
          </p:cNvPr>
          <p:cNvSpPr>
            <a:spLocks noGrp="1"/>
          </p:cNvSpPr>
          <p:nvPr>
            <p:ph type="title"/>
          </p:nvPr>
        </p:nvSpPr>
        <p:spPr/>
        <p:txBody>
          <a:bodyPr>
            <a:normAutofit fontScale="90000"/>
          </a:bodyPr>
          <a:lstStyle/>
          <a:p>
            <a:r>
              <a:rPr lang="en-US" dirty="0"/>
              <a:t>Scored Review Criteria: Innovation</a:t>
            </a:r>
          </a:p>
        </p:txBody>
      </p:sp>
      <p:sp>
        <p:nvSpPr>
          <p:cNvPr id="3" name="Content Placeholder 2">
            <a:extLst>
              <a:ext uri="{FF2B5EF4-FFF2-40B4-BE49-F238E27FC236}">
                <a16:creationId xmlns:a16="http://schemas.microsoft.com/office/drawing/2014/main" id="{345B975C-DA1F-7F0C-D142-56336DA954C0}"/>
              </a:ext>
            </a:extLst>
          </p:cNvPr>
          <p:cNvSpPr>
            <a:spLocks noGrp="1"/>
          </p:cNvSpPr>
          <p:nvPr>
            <p:ph idx="1"/>
          </p:nvPr>
        </p:nvSpPr>
        <p:spPr>
          <a:xfrm>
            <a:off x="533400" y="1874838"/>
            <a:ext cx="10668000" cy="4221162"/>
          </a:xfrm>
        </p:spPr>
        <p:txBody>
          <a:bodyPr>
            <a:normAutofit/>
          </a:bodyPr>
          <a:lstStyle/>
          <a:p>
            <a:pPr algn="l">
              <a:lnSpc>
                <a:spcPct val="114000"/>
              </a:lnSpc>
              <a:buFont typeface="Arial" panose="020B0604020202020204" pitchFamily="34" charset="0"/>
              <a:buChar char="•"/>
            </a:pPr>
            <a:r>
              <a:rPr lang="en-US" sz="2400" b="0" i="0" dirty="0">
                <a:effectLst/>
                <a:latin typeface="Helvetica Neue"/>
              </a:rPr>
              <a:t>Does the application </a:t>
            </a:r>
            <a:r>
              <a:rPr lang="en-US" sz="2400" b="1" i="0" dirty="0">
                <a:effectLst/>
                <a:latin typeface="Helvetica Neue"/>
              </a:rPr>
              <a:t>propose innovative strategies </a:t>
            </a:r>
            <a:r>
              <a:rPr lang="en-US" sz="2400" b="0" i="0" dirty="0">
                <a:effectLst/>
                <a:latin typeface="Helvetica Neue"/>
              </a:rPr>
              <a:t>for model design and implementation, overcoming critical barriers and access issues, reaching underserved, rural, vulnerable, or minority populations, and/or maximizing primary care community reach and engagement?</a:t>
            </a:r>
          </a:p>
          <a:p>
            <a:pPr algn="l">
              <a:lnSpc>
                <a:spcPct val="114000"/>
              </a:lnSpc>
              <a:buFont typeface="Arial" panose="020B0604020202020204" pitchFamily="34" charset="0"/>
              <a:buChar char="•"/>
            </a:pPr>
            <a:endParaRPr lang="en-US" sz="2400" b="0" i="0" dirty="0">
              <a:effectLst/>
              <a:latin typeface="Helvetica Neue"/>
            </a:endParaRPr>
          </a:p>
          <a:p>
            <a:pPr algn="l">
              <a:lnSpc>
                <a:spcPct val="114000"/>
              </a:lnSpc>
              <a:buFont typeface="Arial" panose="020B0604020202020204" pitchFamily="34" charset="0"/>
              <a:buChar char="•"/>
            </a:pPr>
            <a:r>
              <a:rPr lang="en-US" sz="2400" b="0" i="0" dirty="0">
                <a:effectLst/>
                <a:latin typeface="Helvetica Neue"/>
              </a:rPr>
              <a:t>Does the application </a:t>
            </a:r>
            <a:r>
              <a:rPr lang="en-US" sz="2400" b="1" i="0" dirty="0">
                <a:effectLst/>
                <a:latin typeface="Helvetica Neue"/>
              </a:rPr>
              <a:t>identify and adapt existing models and methods </a:t>
            </a:r>
            <a:r>
              <a:rPr lang="en-US" sz="2400" i="0" dirty="0">
                <a:effectLst/>
                <a:latin typeface="Helvetica Neue"/>
              </a:rPr>
              <a:t>that are successful or promising in other patient populations with similar needs?</a:t>
            </a:r>
          </a:p>
          <a:p>
            <a:pPr>
              <a:lnSpc>
                <a:spcPct val="114000"/>
              </a:lnSpc>
            </a:pPr>
            <a:endParaRPr lang="en-US" sz="2400" dirty="0"/>
          </a:p>
        </p:txBody>
      </p:sp>
      <p:sp>
        <p:nvSpPr>
          <p:cNvPr id="4" name="Slide Number Placeholder 3">
            <a:extLst>
              <a:ext uri="{FF2B5EF4-FFF2-40B4-BE49-F238E27FC236}">
                <a16:creationId xmlns:a16="http://schemas.microsoft.com/office/drawing/2014/main" id="{6A1135EB-F281-DCA4-7E76-76A473CBE304}"/>
              </a:ext>
            </a:extLst>
          </p:cNvPr>
          <p:cNvSpPr>
            <a:spLocks noGrp="1"/>
          </p:cNvSpPr>
          <p:nvPr>
            <p:ph type="sldNum" sz="quarter" idx="10"/>
          </p:nvPr>
        </p:nvSpPr>
        <p:spPr/>
        <p:txBody>
          <a:bodyPr/>
          <a:lstStyle/>
          <a:p>
            <a:fld id="{85F5B7A5-34A7-4AB0-A34F-A4DF2002FA98}" type="slidenum">
              <a:rPr lang="en-US" smtClean="0"/>
              <a:t>25</a:t>
            </a:fld>
            <a:endParaRPr lang="en-US" dirty="0"/>
          </a:p>
        </p:txBody>
      </p:sp>
    </p:spTree>
    <p:extLst>
      <p:ext uri="{BB962C8B-B14F-4D97-AF65-F5344CB8AC3E}">
        <p14:creationId xmlns:p14="http://schemas.microsoft.com/office/powerpoint/2010/main" val="23312247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17E6A0-74A9-6F69-A25A-5D3A5C9016E3}"/>
              </a:ext>
            </a:extLst>
          </p:cNvPr>
          <p:cNvSpPr>
            <a:spLocks noGrp="1"/>
          </p:cNvSpPr>
          <p:nvPr>
            <p:ph type="title"/>
          </p:nvPr>
        </p:nvSpPr>
        <p:spPr/>
        <p:txBody>
          <a:bodyPr>
            <a:normAutofit fontScale="90000"/>
          </a:bodyPr>
          <a:lstStyle/>
          <a:p>
            <a:r>
              <a:rPr lang="en-US" dirty="0"/>
              <a:t>Scored Review Criteria: Approach</a:t>
            </a:r>
          </a:p>
        </p:txBody>
      </p:sp>
      <p:sp>
        <p:nvSpPr>
          <p:cNvPr id="3" name="Content Placeholder 2">
            <a:extLst>
              <a:ext uri="{FF2B5EF4-FFF2-40B4-BE49-F238E27FC236}">
                <a16:creationId xmlns:a16="http://schemas.microsoft.com/office/drawing/2014/main" id="{EAEF4509-2E79-9A6B-B69D-D15C2C78BA1E}"/>
              </a:ext>
            </a:extLst>
          </p:cNvPr>
          <p:cNvSpPr>
            <a:spLocks noGrp="1"/>
          </p:cNvSpPr>
          <p:nvPr>
            <p:ph idx="1"/>
          </p:nvPr>
        </p:nvSpPr>
        <p:spPr>
          <a:xfrm>
            <a:off x="914400" y="1828800"/>
            <a:ext cx="10972800" cy="4525963"/>
          </a:xfrm>
        </p:spPr>
        <p:txBody>
          <a:bodyPr/>
          <a:lstStyle/>
          <a:p>
            <a:pPr>
              <a:lnSpc>
                <a:spcPct val="150000"/>
              </a:lnSpc>
              <a:spcBef>
                <a:spcPts val="600"/>
              </a:spcBef>
            </a:pPr>
            <a:r>
              <a:rPr lang="en-US" dirty="0"/>
              <a:t>Implementation strategies &amp; activities</a:t>
            </a:r>
          </a:p>
          <a:p>
            <a:pPr>
              <a:lnSpc>
                <a:spcPct val="150000"/>
              </a:lnSpc>
              <a:spcBef>
                <a:spcPts val="600"/>
              </a:spcBef>
            </a:pPr>
            <a:r>
              <a:rPr lang="en-US" dirty="0"/>
              <a:t>Learning approach</a:t>
            </a:r>
          </a:p>
          <a:p>
            <a:pPr>
              <a:lnSpc>
                <a:spcPct val="150000"/>
              </a:lnSpc>
            </a:pPr>
            <a:r>
              <a:rPr lang="en-US" dirty="0"/>
              <a:t>Dissemination approach</a:t>
            </a:r>
          </a:p>
          <a:p>
            <a:pPr>
              <a:lnSpc>
                <a:spcPct val="150000"/>
              </a:lnSpc>
            </a:pPr>
            <a:r>
              <a:rPr lang="en-US" dirty="0"/>
              <a:t>Evaluation approach</a:t>
            </a:r>
          </a:p>
          <a:p>
            <a:pPr>
              <a:lnSpc>
                <a:spcPct val="150000"/>
              </a:lnSpc>
            </a:pPr>
            <a:r>
              <a:rPr lang="en-US" dirty="0"/>
              <a:t>Other </a:t>
            </a:r>
          </a:p>
        </p:txBody>
      </p:sp>
      <p:sp>
        <p:nvSpPr>
          <p:cNvPr id="4" name="Slide Number Placeholder 3">
            <a:extLst>
              <a:ext uri="{FF2B5EF4-FFF2-40B4-BE49-F238E27FC236}">
                <a16:creationId xmlns:a16="http://schemas.microsoft.com/office/drawing/2014/main" id="{CD676ED6-EFB5-852F-645D-4019756137E7}"/>
              </a:ext>
            </a:extLst>
          </p:cNvPr>
          <p:cNvSpPr>
            <a:spLocks noGrp="1"/>
          </p:cNvSpPr>
          <p:nvPr>
            <p:ph type="sldNum" sz="quarter" idx="10"/>
          </p:nvPr>
        </p:nvSpPr>
        <p:spPr/>
        <p:txBody>
          <a:bodyPr/>
          <a:lstStyle/>
          <a:p>
            <a:fld id="{85F5B7A5-34A7-4AB0-A34F-A4DF2002FA98}" type="slidenum">
              <a:rPr lang="en-US" smtClean="0"/>
              <a:t>26</a:t>
            </a:fld>
            <a:endParaRPr lang="en-US" dirty="0"/>
          </a:p>
        </p:txBody>
      </p:sp>
    </p:spTree>
    <p:extLst>
      <p:ext uri="{BB962C8B-B14F-4D97-AF65-F5344CB8AC3E}">
        <p14:creationId xmlns:p14="http://schemas.microsoft.com/office/powerpoint/2010/main" val="40321594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112347-BEDA-E1D7-958A-3027CA76B003}"/>
              </a:ext>
            </a:extLst>
          </p:cNvPr>
          <p:cNvSpPr>
            <a:spLocks noGrp="1"/>
          </p:cNvSpPr>
          <p:nvPr>
            <p:ph type="title"/>
          </p:nvPr>
        </p:nvSpPr>
        <p:spPr>
          <a:xfrm>
            <a:off x="228600" y="304800"/>
            <a:ext cx="10972800" cy="617884"/>
          </a:xfrm>
        </p:spPr>
        <p:txBody>
          <a:bodyPr>
            <a:normAutofit fontScale="90000"/>
          </a:bodyPr>
          <a:lstStyle/>
          <a:p>
            <a:r>
              <a:rPr lang="en-US" dirty="0"/>
              <a:t>Scored Review Criteria</a:t>
            </a:r>
            <a:br>
              <a:rPr lang="en-US" dirty="0"/>
            </a:br>
            <a:r>
              <a:rPr lang="en-US" dirty="0"/>
              <a:t>Approach: Implementation Strategies &amp; Activities</a:t>
            </a:r>
          </a:p>
        </p:txBody>
      </p:sp>
      <p:sp>
        <p:nvSpPr>
          <p:cNvPr id="3" name="Content Placeholder 2">
            <a:extLst>
              <a:ext uri="{FF2B5EF4-FFF2-40B4-BE49-F238E27FC236}">
                <a16:creationId xmlns:a16="http://schemas.microsoft.com/office/drawing/2014/main" id="{2A054B99-B231-2E3F-7C05-E68E20F4FA08}"/>
              </a:ext>
            </a:extLst>
          </p:cNvPr>
          <p:cNvSpPr>
            <a:spLocks noGrp="1"/>
          </p:cNvSpPr>
          <p:nvPr>
            <p:ph idx="1"/>
          </p:nvPr>
        </p:nvSpPr>
        <p:spPr>
          <a:xfrm>
            <a:off x="533400" y="1828800"/>
            <a:ext cx="11277600" cy="4525963"/>
          </a:xfrm>
        </p:spPr>
        <p:txBody>
          <a:bodyPr>
            <a:normAutofit/>
          </a:bodyPr>
          <a:lstStyle/>
          <a:p>
            <a:pPr algn="l">
              <a:buFont typeface="Arial" panose="020B0604020202020204" pitchFamily="34" charset="0"/>
              <a:buChar char="•"/>
            </a:pPr>
            <a:r>
              <a:rPr lang="en-US" sz="2200" b="0" i="0" dirty="0">
                <a:effectLst/>
                <a:latin typeface="Helvetica Neue"/>
              </a:rPr>
              <a:t>Does the application </a:t>
            </a:r>
            <a:r>
              <a:rPr lang="en-US" sz="2200" b="1" i="0" dirty="0">
                <a:effectLst/>
                <a:latin typeface="Helvetica Neue"/>
              </a:rPr>
              <a:t>clearly describe the proposed goals, benchmarks, care delivery model, and strategies and activities </a:t>
            </a:r>
            <a:r>
              <a:rPr lang="en-US" sz="2200" b="0" i="0" dirty="0">
                <a:effectLst/>
                <a:latin typeface="Helvetica Neue"/>
              </a:rPr>
              <a:t>to accomplish project goals and meet targets?</a:t>
            </a:r>
          </a:p>
          <a:p>
            <a:pPr algn="l">
              <a:buFont typeface="Arial" panose="020B0604020202020204" pitchFamily="34" charset="0"/>
              <a:buChar char="•"/>
            </a:pPr>
            <a:endParaRPr lang="en-US" sz="2200" b="0" i="0" dirty="0">
              <a:effectLst/>
              <a:latin typeface="Helvetica Neue"/>
            </a:endParaRPr>
          </a:p>
          <a:p>
            <a:pPr algn="l">
              <a:buFont typeface="Arial" panose="020B0604020202020204" pitchFamily="34" charset="0"/>
              <a:buChar char="•"/>
            </a:pPr>
            <a:r>
              <a:rPr lang="en-US" sz="2200" b="0" i="0" dirty="0">
                <a:effectLst/>
                <a:latin typeface="Helvetica Neue"/>
              </a:rPr>
              <a:t>Does the </a:t>
            </a:r>
            <a:r>
              <a:rPr lang="en-US" sz="2200" b="1" i="0" dirty="0">
                <a:effectLst/>
                <a:latin typeface="Helvetica Neue"/>
              </a:rPr>
              <a:t>logic model or conceptual framework </a:t>
            </a:r>
            <a:r>
              <a:rPr lang="en-US" sz="2200" b="0" i="0" dirty="0">
                <a:effectLst/>
                <a:latin typeface="Helvetica Neue"/>
              </a:rPr>
              <a:t>clearly demonstrate how proposed activities will lead to achieving project goals?</a:t>
            </a:r>
          </a:p>
          <a:p>
            <a:pPr algn="l">
              <a:buFont typeface="Arial" panose="020B0604020202020204" pitchFamily="34" charset="0"/>
              <a:buChar char="•"/>
            </a:pPr>
            <a:endParaRPr lang="en-US" sz="2200" b="0" i="0" dirty="0">
              <a:effectLst/>
              <a:latin typeface="Helvetica Neue"/>
            </a:endParaRPr>
          </a:p>
          <a:p>
            <a:pPr algn="l">
              <a:buFont typeface="Arial" panose="020B0604020202020204" pitchFamily="34" charset="0"/>
              <a:buChar char="•"/>
            </a:pPr>
            <a:r>
              <a:rPr lang="en-US" sz="2200" b="0" i="0" dirty="0">
                <a:effectLst/>
                <a:latin typeface="Helvetica Neue"/>
              </a:rPr>
              <a:t>Is the </a:t>
            </a:r>
            <a:r>
              <a:rPr lang="en-US" sz="2200" b="1" i="0" dirty="0">
                <a:effectLst/>
                <a:latin typeface="Helvetica Neue"/>
              </a:rPr>
              <a:t>overall strategy </a:t>
            </a:r>
            <a:r>
              <a:rPr lang="en-US" sz="2200" b="0" i="0" dirty="0">
                <a:effectLst/>
                <a:latin typeface="Helvetica Neue"/>
              </a:rPr>
              <a:t>well-reasoned, feasible, and appropriate to accomplish goals?</a:t>
            </a:r>
          </a:p>
          <a:p>
            <a:pPr algn="l">
              <a:buFont typeface="Arial" panose="020B0604020202020204" pitchFamily="34" charset="0"/>
              <a:buChar char="•"/>
            </a:pPr>
            <a:endParaRPr lang="en-US" sz="2200" b="0" i="0" dirty="0">
              <a:effectLst/>
              <a:latin typeface="Helvetica Neue"/>
            </a:endParaRPr>
          </a:p>
          <a:p>
            <a:pPr algn="l">
              <a:buFont typeface="Arial" panose="020B0604020202020204" pitchFamily="34" charset="0"/>
              <a:buChar char="•"/>
            </a:pPr>
            <a:r>
              <a:rPr lang="en-US" sz="2200" b="0" i="0" dirty="0">
                <a:effectLst/>
                <a:latin typeface="Helvetica Neue"/>
              </a:rPr>
              <a:t>Does the application propose </a:t>
            </a:r>
            <a:r>
              <a:rPr lang="en-US" sz="2200" b="1" i="0" dirty="0">
                <a:effectLst/>
                <a:latin typeface="Helvetica Neue"/>
              </a:rPr>
              <a:t>appropriate strategies to reach and serve underserved, rural, vulnerable, or minority populations</a:t>
            </a:r>
            <a:r>
              <a:rPr lang="en-US" sz="2200" b="0" i="0" dirty="0">
                <a:effectLst/>
                <a:latin typeface="Helvetica Neue"/>
              </a:rPr>
              <a:t>?</a:t>
            </a:r>
          </a:p>
        </p:txBody>
      </p:sp>
      <p:sp>
        <p:nvSpPr>
          <p:cNvPr id="4" name="Slide Number Placeholder 3">
            <a:extLst>
              <a:ext uri="{FF2B5EF4-FFF2-40B4-BE49-F238E27FC236}">
                <a16:creationId xmlns:a16="http://schemas.microsoft.com/office/drawing/2014/main" id="{1513CD19-9FD7-5D4F-D57F-AA11DE30C375}"/>
              </a:ext>
            </a:extLst>
          </p:cNvPr>
          <p:cNvSpPr>
            <a:spLocks noGrp="1"/>
          </p:cNvSpPr>
          <p:nvPr>
            <p:ph type="sldNum" sz="quarter" idx="10"/>
          </p:nvPr>
        </p:nvSpPr>
        <p:spPr/>
        <p:txBody>
          <a:bodyPr/>
          <a:lstStyle/>
          <a:p>
            <a:fld id="{85F5B7A5-34A7-4AB0-A34F-A4DF2002FA98}" type="slidenum">
              <a:rPr lang="en-US" smtClean="0"/>
              <a:t>27</a:t>
            </a:fld>
            <a:endParaRPr lang="en-US" dirty="0"/>
          </a:p>
        </p:txBody>
      </p:sp>
    </p:spTree>
    <p:extLst>
      <p:ext uri="{BB962C8B-B14F-4D97-AF65-F5344CB8AC3E}">
        <p14:creationId xmlns:p14="http://schemas.microsoft.com/office/powerpoint/2010/main" val="30127757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112347-BEDA-E1D7-958A-3027CA76B003}"/>
              </a:ext>
            </a:extLst>
          </p:cNvPr>
          <p:cNvSpPr>
            <a:spLocks noGrp="1"/>
          </p:cNvSpPr>
          <p:nvPr>
            <p:ph type="title"/>
          </p:nvPr>
        </p:nvSpPr>
        <p:spPr>
          <a:xfrm>
            <a:off x="228600" y="304800"/>
            <a:ext cx="10972800" cy="617884"/>
          </a:xfrm>
        </p:spPr>
        <p:txBody>
          <a:bodyPr>
            <a:normAutofit fontScale="90000"/>
          </a:bodyPr>
          <a:lstStyle/>
          <a:p>
            <a:r>
              <a:rPr lang="en-US" dirty="0"/>
              <a:t>Scored Review Criteria</a:t>
            </a:r>
            <a:br>
              <a:rPr lang="en-US" dirty="0"/>
            </a:br>
            <a:r>
              <a:rPr lang="en-US" dirty="0"/>
              <a:t>Approach: Implementation Strategies &amp; Activities</a:t>
            </a:r>
          </a:p>
        </p:txBody>
      </p:sp>
      <p:sp>
        <p:nvSpPr>
          <p:cNvPr id="3" name="Content Placeholder 2">
            <a:extLst>
              <a:ext uri="{FF2B5EF4-FFF2-40B4-BE49-F238E27FC236}">
                <a16:creationId xmlns:a16="http://schemas.microsoft.com/office/drawing/2014/main" id="{2A054B99-B231-2E3F-7C05-E68E20F4FA08}"/>
              </a:ext>
            </a:extLst>
          </p:cNvPr>
          <p:cNvSpPr>
            <a:spLocks noGrp="1"/>
          </p:cNvSpPr>
          <p:nvPr>
            <p:ph idx="1"/>
          </p:nvPr>
        </p:nvSpPr>
        <p:spPr>
          <a:xfrm>
            <a:off x="609600" y="1646238"/>
            <a:ext cx="10972800" cy="4830762"/>
          </a:xfrm>
        </p:spPr>
        <p:txBody>
          <a:bodyPr>
            <a:normAutofit/>
          </a:bodyPr>
          <a:lstStyle/>
          <a:p>
            <a:pPr algn="l">
              <a:buFont typeface="Arial" panose="020B0604020202020204" pitchFamily="34" charset="0"/>
              <a:buChar char="•"/>
            </a:pPr>
            <a:r>
              <a:rPr lang="en-US" sz="2200" b="0" i="0" dirty="0">
                <a:effectLst/>
                <a:latin typeface="Helvetica Neue"/>
              </a:rPr>
              <a:t>Does the proposed care delivery model </a:t>
            </a:r>
            <a:r>
              <a:rPr lang="en-US" sz="2200" b="1" i="0" dirty="0">
                <a:effectLst/>
                <a:latin typeface="Helvetica Neue"/>
              </a:rPr>
              <a:t>include all the components listed in the “Required Care Delivery Model Components” section </a:t>
            </a:r>
            <a:r>
              <a:rPr lang="en-US" sz="2200" b="0" i="0" dirty="0">
                <a:effectLst/>
                <a:latin typeface="Helvetica Neue"/>
              </a:rPr>
              <a:t>and how strong is the proposed approach for each component?</a:t>
            </a:r>
          </a:p>
          <a:p>
            <a:pPr algn="l">
              <a:buFont typeface="Arial" panose="020B0604020202020204" pitchFamily="34" charset="0"/>
              <a:buChar char="•"/>
            </a:pPr>
            <a:endParaRPr lang="en-US" sz="2200" b="0" i="0" dirty="0">
              <a:effectLst/>
              <a:latin typeface="Helvetica Neue"/>
            </a:endParaRPr>
          </a:p>
          <a:p>
            <a:pPr algn="l">
              <a:buFont typeface="Arial" panose="020B0604020202020204" pitchFamily="34" charset="0"/>
              <a:buChar char="•"/>
            </a:pPr>
            <a:r>
              <a:rPr lang="en-US" sz="2200" b="0" i="0" dirty="0">
                <a:effectLst/>
                <a:latin typeface="Helvetica Neue"/>
              </a:rPr>
              <a:t>How strong are the </a:t>
            </a:r>
            <a:r>
              <a:rPr lang="en-US" sz="2200" b="1" i="0" dirty="0">
                <a:effectLst/>
                <a:latin typeface="Helvetica Neue"/>
              </a:rPr>
              <a:t>proposed partnerships and primary care practice/clinician engagement strategies</a:t>
            </a:r>
            <a:r>
              <a:rPr lang="en-US" sz="2200" b="0" i="0" dirty="0">
                <a:effectLst/>
                <a:latin typeface="Helvetica Neue"/>
              </a:rPr>
              <a:t>? Are </a:t>
            </a:r>
            <a:r>
              <a:rPr lang="en-US" sz="2200" b="1" i="0" dirty="0">
                <a:effectLst/>
                <a:latin typeface="Helvetica Neue"/>
              </a:rPr>
              <a:t>letters of support </a:t>
            </a:r>
            <a:r>
              <a:rPr lang="en-US" sz="2200" b="0" i="0" dirty="0">
                <a:effectLst/>
                <a:latin typeface="Helvetica Neue"/>
              </a:rPr>
              <a:t>included for collaborating organizations and if so, do they indicate a high level of commitment and support?</a:t>
            </a:r>
          </a:p>
          <a:p>
            <a:pPr algn="l">
              <a:buFont typeface="Arial" panose="020B0604020202020204" pitchFamily="34" charset="0"/>
              <a:buChar char="•"/>
            </a:pPr>
            <a:endParaRPr lang="en-US" sz="2200" b="0" i="0" dirty="0">
              <a:effectLst/>
              <a:latin typeface="Helvetica Neue"/>
            </a:endParaRPr>
          </a:p>
          <a:p>
            <a:pPr algn="l">
              <a:buFont typeface="Arial" panose="020B0604020202020204" pitchFamily="34" charset="0"/>
              <a:buChar char="•"/>
            </a:pPr>
            <a:r>
              <a:rPr lang="en-US" sz="2200" b="0" i="0" dirty="0">
                <a:effectLst/>
                <a:latin typeface="Helvetica Neue"/>
              </a:rPr>
              <a:t>Are potential </a:t>
            </a:r>
            <a:r>
              <a:rPr lang="en-US" sz="2200" b="1" i="0" dirty="0">
                <a:effectLst/>
                <a:latin typeface="Helvetica Neue"/>
              </a:rPr>
              <a:t>implementation challenges </a:t>
            </a:r>
            <a:r>
              <a:rPr lang="en-US" sz="2200" b="0" i="0" dirty="0">
                <a:effectLst/>
                <a:latin typeface="Helvetica Neue"/>
              </a:rPr>
              <a:t>identified and appropriate </a:t>
            </a:r>
            <a:r>
              <a:rPr lang="en-US" sz="2200" b="1" i="0" dirty="0">
                <a:effectLst/>
                <a:latin typeface="Helvetica Neue"/>
              </a:rPr>
              <a:t>mitigation strategies </a:t>
            </a:r>
            <a:r>
              <a:rPr lang="en-US" sz="2200" b="0" i="0" dirty="0">
                <a:effectLst/>
                <a:latin typeface="Helvetica Neue"/>
              </a:rPr>
              <a:t>proposed?</a:t>
            </a:r>
          </a:p>
          <a:p>
            <a:pPr algn="l">
              <a:buFont typeface="Arial" panose="020B0604020202020204" pitchFamily="34" charset="0"/>
              <a:buChar char="•"/>
            </a:pPr>
            <a:endParaRPr lang="en-US" sz="2200" b="0" i="0" dirty="0">
              <a:effectLst/>
              <a:latin typeface="Helvetica Neue"/>
            </a:endParaRPr>
          </a:p>
          <a:p>
            <a:pPr algn="l">
              <a:buFont typeface="Arial" panose="020B0604020202020204" pitchFamily="34" charset="0"/>
              <a:buChar char="•"/>
            </a:pPr>
            <a:r>
              <a:rPr lang="en-US" sz="2200" b="0" i="0" dirty="0">
                <a:effectLst/>
                <a:latin typeface="Helvetica Neue"/>
              </a:rPr>
              <a:t>Are the proposed </a:t>
            </a:r>
            <a:r>
              <a:rPr lang="en-US" sz="2200" b="1" i="0" dirty="0">
                <a:effectLst/>
                <a:latin typeface="Helvetica Neue"/>
              </a:rPr>
              <a:t>timeline and milestones </a:t>
            </a:r>
            <a:r>
              <a:rPr lang="en-US" sz="2200" b="0" i="0" dirty="0">
                <a:effectLst/>
                <a:latin typeface="Helvetica Neue"/>
              </a:rPr>
              <a:t>appropriate and feasible?</a:t>
            </a:r>
          </a:p>
        </p:txBody>
      </p:sp>
      <p:sp>
        <p:nvSpPr>
          <p:cNvPr id="4" name="Slide Number Placeholder 3">
            <a:extLst>
              <a:ext uri="{FF2B5EF4-FFF2-40B4-BE49-F238E27FC236}">
                <a16:creationId xmlns:a16="http://schemas.microsoft.com/office/drawing/2014/main" id="{1513CD19-9FD7-5D4F-D57F-AA11DE30C375}"/>
              </a:ext>
            </a:extLst>
          </p:cNvPr>
          <p:cNvSpPr>
            <a:spLocks noGrp="1"/>
          </p:cNvSpPr>
          <p:nvPr>
            <p:ph type="sldNum" sz="quarter" idx="10"/>
          </p:nvPr>
        </p:nvSpPr>
        <p:spPr/>
        <p:txBody>
          <a:bodyPr/>
          <a:lstStyle/>
          <a:p>
            <a:fld id="{85F5B7A5-34A7-4AB0-A34F-A4DF2002FA98}" type="slidenum">
              <a:rPr lang="en-US" smtClean="0"/>
              <a:t>28</a:t>
            </a:fld>
            <a:endParaRPr lang="en-US" dirty="0"/>
          </a:p>
        </p:txBody>
      </p:sp>
    </p:spTree>
    <p:extLst>
      <p:ext uri="{BB962C8B-B14F-4D97-AF65-F5344CB8AC3E}">
        <p14:creationId xmlns:p14="http://schemas.microsoft.com/office/powerpoint/2010/main" val="16402899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0027D4-14A9-4380-852F-5B7AD1B8662A}"/>
              </a:ext>
            </a:extLst>
          </p:cNvPr>
          <p:cNvSpPr>
            <a:spLocks noGrp="1"/>
          </p:cNvSpPr>
          <p:nvPr>
            <p:ph type="title"/>
          </p:nvPr>
        </p:nvSpPr>
        <p:spPr>
          <a:xfrm>
            <a:off x="228600" y="304800"/>
            <a:ext cx="10972800" cy="617884"/>
          </a:xfrm>
        </p:spPr>
        <p:txBody>
          <a:bodyPr>
            <a:normAutofit fontScale="90000"/>
          </a:bodyPr>
          <a:lstStyle/>
          <a:p>
            <a:r>
              <a:rPr lang="en-US" dirty="0"/>
              <a:t>Scored Review Criteria</a:t>
            </a:r>
            <a:br>
              <a:rPr lang="en-US" dirty="0"/>
            </a:br>
            <a:r>
              <a:rPr lang="en-US" dirty="0"/>
              <a:t>Learning &amp; Dissemination Approaches </a:t>
            </a:r>
          </a:p>
        </p:txBody>
      </p:sp>
      <p:sp>
        <p:nvSpPr>
          <p:cNvPr id="3" name="Content Placeholder 2">
            <a:extLst>
              <a:ext uri="{FF2B5EF4-FFF2-40B4-BE49-F238E27FC236}">
                <a16:creationId xmlns:a16="http://schemas.microsoft.com/office/drawing/2014/main" id="{7A99DB9C-B444-C743-1F30-51BEC75ED958}"/>
              </a:ext>
            </a:extLst>
          </p:cNvPr>
          <p:cNvSpPr>
            <a:spLocks noGrp="1"/>
          </p:cNvSpPr>
          <p:nvPr>
            <p:ph idx="1"/>
          </p:nvPr>
        </p:nvSpPr>
        <p:spPr>
          <a:xfrm>
            <a:off x="228600" y="1524000"/>
            <a:ext cx="11811000" cy="5181600"/>
          </a:xfrm>
        </p:spPr>
        <p:txBody>
          <a:bodyPr>
            <a:noAutofit/>
          </a:bodyPr>
          <a:lstStyle/>
          <a:p>
            <a:pPr algn="l">
              <a:lnSpc>
                <a:spcPct val="114000"/>
              </a:lnSpc>
            </a:pPr>
            <a:r>
              <a:rPr lang="en-US" sz="2400" b="0" i="0" dirty="0">
                <a:effectLst/>
                <a:latin typeface="Helvetica Neue"/>
              </a:rPr>
              <a:t>Does the proposed learning approach support the following?</a:t>
            </a:r>
          </a:p>
          <a:p>
            <a:pPr lvl="1">
              <a:lnSpc>
                <a:spcPct val="114000"/>
              </a:lnSpc>
            </a:pPr>
            <a:r>
              <a:rPr lang="en-US" sz="2200" b="1" i="0" dirty="0">
                <a:effectLst/>
                <a:latin typeface="Helvetica Neue"/>
              </a:rPr>
              <a:t>Timely incorporation of latest evidence and guidance</a:t>
            </a:r>
            <a:r>
              <a:rPr lang="en-US" sz="2200" b="0" i="0" dirty="0">
                <a:effectLst/>
                <a:latin typeface="Helvetica Neue"/>
              </a:rPr>
              <a:t> into implementation strategies</a:t>
            </a:r>
          </a:p>
          <a:p>
            <a:pPr lvl="1">
              <a:lnSpc>
                <a:spcPct val="114000"/>
              </a:lnSpc>
            </a:pPr>
            <a:r>
              <a:rPr lang="en-US" sz="2200" b="1" i="0" dirty="0">
                <a:effectLst/>
                <a:latin typeface="Helvetica Neue"/>
              </a:rPr>
              <a:t>Timely adaptation of strategies</a:t>
            </a:r>
            <a:r>
              <a:rPr lang="en-US" sz="2200" b="0" i="0" dirty="0">
                <a:effectLst/>
                <a:latin typeface="Helvetica Neue"/>
              </a:rPr>
              <a:t>, if indicated, based on new external evidence or internal evaluation findings</a:t>
            </a:r>
          </a:p>
          <a:p>
            <a:pPr lvl="1">
              <a:lnSpc>
                <a:spcPct val="114000"/>
              </a:lnSpc>
            </a:pPr>
            <a:r>
              <a:rPr lang="en-US" sz="2200" b="0" i="0" dirty="0">
                <a:effectLst/>
                <a:latin typeface="Helvetica Neue"/>
              </a:rPr>
              <a:t>Incorporation of knowledge gained from the </a:t>
            </a:r>
            <a:r>
              <a:rPr lang="en-US" sz="2200" b="1" i="0" dirty="0">
                <a:effectLst/>
                <a:latin typeface="Helvetica Neue"/>
              </a:rPr>
              <a:t>Learning Community </a:t>
            </a:r>
            <a:r>
              <a:rPr lang="en-US" sz="2200" b="0" i="0" dirty="0">
                <a:effectLst/>
                <a:latin typeface="Helvetica Neue"/>
              </a:rPr>
              <a:t>facilitated by the AHRQ contractor</a:t>
            </a:r>
          </a:p>
          <a:p>
            <a:pPr>
              <a:lnSpc>
                <a:spcPct val="114000"/>
              </a:lnSpc>
            </a:pPr>
            <a:endParaRPr lang="en-US" sz="2400" b="0" i="0" dirty="0">
              <a:effectLst/>
              <a:latin typeface="Helvetica Neue"/>
            </a:endParaRPr>
          </a:p>
          <a:p>
            <a:pPr>
              <a:lnSpc>
                <a:spcPct val="114000"/>
              </a:lnSpc>
            </a:pPr>
            <a:r>
              <a:rPr lang="en-US" sz="2400" b="0" i="0" dirty="0">
                <a:effectLst/>
                <a:latin typeface="Helvetica Neue"/>
              </a:rPr>
              <a:t>Dissemination approach</a:t>
            </a:r>
          </a:p>
          <a:p>
            <a:pPr lvl="1">
              <a:lnSpc>
                <a:spcPct val="114000"/>
              </a:lnSpc>
            </a:pPr>
            <a:r>
              <a:rPr lang="en-US" sz="2200" b="0" i="0" dirty="0">
                <a:effectLst/>
                <a:latin typeface="Helvetica Neue"/>
              </a:rPr>
              <a:t>Does the applicant propose </a:t>
            </a:r>
            <a:r>
              <a:rPr lang="en-US" sz="2200" b="1" i="0" dirty="0">
                <a:effectLst/>
                <a:latin typeface="Helvetica Neue"/>
              </a:rPr>
              <a:t>appropriate dissemination topics, products, modes, channels, and audiences</a:t>
            </a:r>
            <a:r>
              <a:rPr lang="en-US" sz="2200" b="0" i="0" dirty="0">
                <a:effectLst/>
                <a:latin typeface="Helvetica Neue"/>
              </a:rPr>
              <a:t>?</a:t>
            </a:r>
          </a:p>
          <a:p>
            <a:pPr lvl="1">
              <a:lnSpc>
                <a:spcPct val="114000"/>
              </a:lnSpc>
            </a:pPr>
            <a:r>
              <a:rPr lang="en-US" sz="2200" b="0" i="0" dirty="0">
                <a:effectLst/>
                <a:latin typeface="Helvetica Neue"/>
              </a:rPr>
              <a:t>Does the dissemination approach support </a:t>
            </a:r>
            <a:r>
              <a:rPr lang="en-US" sz="2200" b="1" i="0" dirty="0">
                <a:effectLst/>
                <a:latin typeface="Helvetica Neue"/>
              </a:rPr>
              <a:t>timely dissemination </a:t>
            </a:r>
            <a:r>
              <a:rPr lang="en-US" sz="2200" b="0" i="0" dirty="0">
                <a:effectLst/>
                <a:latin typeface="Helvetica Neue"/>
              </a:rPr>
              <a:t>of project learnings?</a:t>
            </a:r>
            <a:endParaRPr lang="en-US" sz="2400" dirty="0"/>
          </a:p>
        </p:txBody>
      </p:sp>
      <p:sp>
        <p:nvSpPr>
          <p:cNvPr id="4" name="Slide Number Placeholder 3">
            <a:extLst>
              <a:ext uri="{FF2B5EF4-FFF2-40B4-BE49-F238E27FC236}">
                <a16:creationId xmlns:a16="http://schemas.microsoft.com/office/drawing/2014/main" id="{203B786D-4CCB-FF52-CA0F-468B8C49F953}"/>
              </a:ext>
            </a:extLst>
          </p:cNvPr>
          <p:cNvSpPr>
            <a:spLocks noGrp="1"/>
          </p:cNvSpPr>
          <p:nvPr>
            <p:ph type="sldNum" sz="quarter" idx="10"/>
          </p:nvPr>
        </p:nvSpPr>
        <p:spPr/>
        <p:txBody>
          <a:bodyPr/>
          <a:lstStyle/>
          <a:p>
            <a:fld id="{85F5B7A5-34A7-4AB0-A34F-A4DF2002FA98}" type="slidenum">
              <a:rPr lang="en-US" smtClean="0"/>
              <a:t>29</a:t>
            </a:fld>
            <a:endParaRPr lang="en-US" dirty="0"/>
          </a:p>
        </p:txBody>
      </p:sp>
    </p:spTree>
    <p:extLst>
      <p:ext uri="{BB962C8B-B14F-4D97-AF65-F5344CB8AC3E}">
        <p14:creationId xmlns:p14="http://schemas.microsoft.com/office/powerpoint/2010/main" val="22832788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EC09D6E-422C-4236-C522-820373154A2B}"/>
              </a:ext>
            </a:extLst>
          </p:cNvPr>
          <p:cNvSpPr>
            <a:spLocks noGrp="1"/>
          </p:cNvSpPr>
          <p:nvPr>
            <p:ph type="title"/>
          </p:nvPr>
        </p:nvSpPr>
        <p:spPr/>
        <p:txBody>
          <a:bodyPr>
            <a:normAutofit fontScale="90000"/>
          </a:bodyPr>
          <a:lstStyle/>
          <a:p>
            <a:r>
              <a:rPr lang="en-US" dirty="0"/>
              <a:t>AHRQ Staff</a:t>
            </a:r>
          </a:p>
        </p:txBody>
      </p:sp>
      <p:graphicFrame>
        <p:nvGraphicFramePr>
          <p:cNvPr id="10" name="Table 10">
            <a:extLst>
              <a:ext uri="{FF2B5EF4-FFF2-40B4-BE49-F238E27FC236}">
                <a16:creationId xmlns:a16="http://schemas.microsoft.com/office/drawing/2014/main" id="{DC388989-4BEE-0735-C187-BA715C3607CE}"/>
              </a:ext>
            </a:extLst>
          </p:cNvPr>
          <p:cNvGraphicFramePr>
            <a:graphicFrameLocks noGrp="1"/>
          </p:cNvGraphicFramePr>
          <p:nvPr>
            <p:ph idx="1"/>
            <p:extLst>
              <p:ext uri="{D42A27DB-BD31-4B8C-83A1-F6EECF244321}">
                <p14:modId xmlns:p14="http://schemas.microsoft.com/office/powerpoint/2010/main" val="4093638476"/>
              </p:ext>
            </p:extLst>
          </p:nvPr>
        </p:nvGraphicFramePr>
        <p:xfrm>
          <a:off x="609600" y="1604137"/>
          <a:ext cx="11125200" cy="4412155"/>
        </p:xfrm>
        <a:graphic>
          <a:graphicData uri="http://schemas.openxmlformats.org/drawingml/2006/table">
            <a:tbl>
              <a:tblPr firstRow="1" bandRow="1">
                <a:tableStyleId>{00A15C55-8517-42AA-B614-E9B94910E393}</a:tableStyleId>
              </a:tblPr>
              <a:tblGrid>
                <a:gridCol w="2209800">
                  <a:extLst>
                    <a:ext uri="{9D8B030D-6E8A-4147-A177-3AD203B41FA5}">
                      <a16:colId xmlns:a16="http://schemas.microsoft.com/office/drawing/2014/main" val="1832553068"/>
                    </a:ext>
                  </a:extLst>
                </a:gridCol>
                <a:gridCol w="5029200">
                  <a:extLst>
                    <a:ext uri="{9D8B030D-6E8A-4147-A177-3AD203B41FA5}">
                      <a16:colId xmlns:a16="http://schemas.microsoft.com/office/drawing/2014/main" val="925497998"/>
                    </a:ext>
                  </a:extLst>
                </a:gridCol>
                <a:gridCol w="3886200">
                  <a:extLst>
                    <a:ext uri="{9D8B030D-6E8A-4147-A177-3AD203B41FA5}">
                      <a16:colId xmlns:a16="http://schemas.microsoft.com/office/drawing/2014/main" val="2537057758"/>
                    </a:ext>
                  </a:extLst>
                </a:gridCol>
              </a:tblGrid>
              <a:tr h="71596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dirty="0">
                          <a:solidFill>
                            <a:schemeClr val="bg1"/>
                          </a:solidFill>
                        </a:rPr>
                        <a:t>Role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dirty="0">
                          <a:solidFill>
                            <a:schemeClr val="bg1"/>
                          </a:solidFill>
                        </a:rPr>
                        <a:t>Staff</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dirty="0">
                          <a:solidFill>
                            <a:schemeClr val="bg1"/>
                          </a:solidFill>
                        </a:rPr>
                        <a:t>Contact </a:t>
                      </a:r>
                    </a:p>
                  </a:txBody>
                  <a:tcPr anchor="ctr"/>
                </a:tc>
                <a:extLst>
                  <a:ext uri="{0D108BD9-81ED-4DB2-BD59-A6C34878D82A}">
                    <a16:rowId xmlns:a16="http://schemas.microsoft.com/office/drawing/2014/main" val="2367739168"/>
                  </a:ext>
                </a:extLst>
              </a:tr>
              <a:tr h="897351">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dirty="0">
                          <a:solidFill>
                            <a:schemeClr val="tx1"/>
                          </a:solidFill>
                        </a:rPr>
                        <a:t>Scientific/Research Program Officer</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dirty="0"/>
                        <a:t>Poonam Pardasaney, ScD, DPT, 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dirty="0">
                          <a:solidFill>
                            <a:schemeClr val="tx1"/>
                          </a:solidFill>
                        </a:rPr>
                        <a:t>Center for Evidence and Practice Improvement</a:t>
                      </a:r>
                      <a:endParaRPr lang="en-US" sz="1800" b="0" dirty="0"/>
                    </a:p>
                  </a:txBody>
                  <a:tcPr anchor="ct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dirty="0">
                          <a:solidFill>
                            <a:schemeClr val="dk1"/>
                          </a:solidFill>
                          <a:effectLst/>
                          <a:latin typeface="+mn-lt"/>
                          <a:ea typeface="+mn-ea"/>
                          <a:cs typeface="+mn-cs"/>
                          <a:hlinkClick r:id="rId2"/>
                        </a:rPr>
                        <a:t>long-covid-rfa@ahrq.hhs.gov</a:t>
                      </a:r>
                      <a:endParaRPr lang="en-US" sz="1800" b="0" dirty="0"/>
                    </a:p>
                  </a:txBody>
                  <a:tcPr anchor="ctr"/>
                </a:tc>
                <a:extLst>
                  <a:ext uri="{0D108BD9-81ED-4DB2-BD59-A6C34878D82A}">
                    <a16:rowId xmlns:a16="http://schemas.microsoft.com/office/drawing/2014/main" val="290248321"/>
                  </a:ext>
                </a:extLst>
              </a:tr>
              <a:tr h="897351">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2000" b="0" dirty="0">
                        <a:solidFill>
                          <a:schemeClr val="tx1"/>
                        </a:solidFill>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dirty="0"/>
                        <a:t>Brent Sandmeyer, MPH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dirty="0">
                          <a:solidFill>
                            <a:schemeClr val="tx1"/>
                          </a:solidFill>
                        </a:rPr>
                        <a:t>Center for Evidence and Practice Improvement</a:t>
                      </a:r>
                    </a:p>
                  </a:txBody>
                  <a:tcPr anchor="ct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2000" dirty="0">
                        <a:solidFill>
                          <a:schemeClr val="tx1"/>
                        </a:solidFill>
                      </a:endParaRPr>
                    </a:p>
                  </a:txBody>
                  <a:tcPr anchor="ctr"/>
                </a:tc>
                <a:extLst>
                  <a:ext uri="{0D108BD9-81ED-4DB2-BD59-A6C34878D82A}">
                    <a16:rowId xmlns:a16="http://schemas.microsoft.com/office/drawing/2014/main" val="39700311"/>
                  </a:ext>
                </a:extLst>
              </a:tr>
              <a:tr h="106679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dirty="0">
                          <a:solidFill>
                            <a:schemeClr val="tx1"/>
                          </a:solidFill>
                        </a:rPr>
                        <a:t>Peer Review</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dirty="0"/>
                        <a:t>C. Jean Hsieh, PhD, OT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dirty="0">
                          <a:solidFill>
                            <a:schemeClr val="tx1"/>
                          </a:solidFill>
                        </a:rPr>
                        <a:t>Office of Extramural Research, Education, and Priority Populations</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dirty="0">
                          <a:solidFill>
                            <a:schemeClr val="tx1"/>
                          </a:solidFill>
                          <a:hlinkClick r:id="rId3"/>
                        </a:rPr>
                        <a:t>ChinghuiJean.Hsieh@ahrq.hhs.gov</a:t>
                      </a:r>
                      <a:r>
                        <a:rPr lang="en-US" sz="1800" b="0" dirty="0">
                          <a:solidFill>
                            <a:schemeClr val="tx1"/>
                          </a:solidFill>
                        </a:rPr>
                        <a:t> </a:t>
                      </a:r>
                    </a:p>
                  </a:txBody>
                  <a:tcPr anchor="ctr"/>
                </a:tc>
                <a:extLst>
                  <a:ext uri="{0D108BD9-81ED-4DB2-BD59-A6C34878D82A}">
                    <a16:rowId xmlns:a16="http://schemas.microsoft.com/office/drawing/2014/main" val="899495339"/>
                  </a:ext>
                </a:extLst>
              </a:tr>
              <a:tr h="8346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i="0" kern="1200" dirty="0">
                          <a:solidFill>
                            <a:schemeClr val="dk1"/>
                          </a:solidFill>
                          <a:effectLst/>
                          <a:latin typeface="+mn-lt"/>
                          <a:ea typeface="+mn-ea"/>
                          <a:cs typeface="+mn-cs"/>
                        </a:rPr>
                        <a:t>Financial/Grants Management</a:t>
                      </a:r>
                      <a:endParaRPr lang="en-US" sz="1800" b="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kern="1200" dirty="0">
                          <a:solidFill>
                            <a:schemeClr val="dk1"/>
                          </a:solidFill>
                          <a:effectLst/>
                          <a:latin typeface="+mn-lt"/>
                          <a:ea typeface="+mn-ea"/>
                          <a:cs typeface="+mn-cs"/>
                        </a:rPr>
                        <a:t>Anna Caponiti</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kern="1200" dirty="0">
                          <a:solidFill>
                            <a:schemeClr val="dk1"/>
                          </a:solidFill>
                          <a:effectLst/>
                          <a:latin typeface="+mn-lt"/>
                          <a:ea typeface="+mn-ea"/>
                          <a:cs typeface="+mn-cs"/>
                        </a:rPr>
                        <a:t>Division of Grants Management</a:t>
                      </a:r>
                      <a:endParaRPr lang="en-US" sz="1800" b="0" dirty="0">
                        <a:solidFill>
                          <a:schemeClr val="tx1"/>
                        </a:solidFill>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sng" kern="1200" dirty="0">
                          <a:solidFill>
                            <a:schemeClr val="dk1"/>
                          </a:solidFill>
                          <a:effectLst/>
                          <a:latin typeface="+mn-lt"/>
                          <a:ea typeface="+mn-ea"/>
                          <a:cs typeface="+mn-cs"/>
                          <a:hlinkClick r:id="rId4"/>
                        </a:rPr>
                        <a:t>anna.caponiti@ahrq.hhs.gov</a:t>
                      </a:r>
                      <a:endParaRPr lang="en-US" sz="1800" b="0" dirty="0">
                        <a:solidFill>
                          <a:schemeClr val="tx1"/>
                        </a:solidFill>
                      </a:endParaRPr>
                    </a:p>
                  </a:txBody>
                  <a:tcPr anchor="ctr"/>
                </a:tc>
                <a:extLst>
                  <a:ext uri="{0D108BD9-81ED-4DB2-BD59-A6C34878D82A}">
                    <a16:rowId xmlns:a16="http://schemas.microsoft.com/office/drawing/2014/main" val="141971471"/>
                  </a:ext>
                </a:extLst>
              </a:tr>
            </a:tbl>
          </a:graphicData>
        </a:graphic>
      </p:graphicFrame>
      <p:sp>
        <p:nvSpPr>
          <p:cNvPr id="7" name="Slide Number Placeholder 6">
            <a:extLst>
              <a:ext uri="{FF2B5EF4-FFF2-40B4-BE49-F238E27FC236}">
                <a16:creationId xmlns:a16="http://schemas.microsoft.com/office/drawing/2014/main" id="{2B798EB7-74FF-1504-98A3-4CF46F0DA498}"/>
              </a:ext>
            </a:extLst>
          </p:cNvPr>
          <p:cNvSpPr>
            <a:spLocks noGrp="1"/>
          </p:cNvSpPr>
          <p:nvPr>
            <p:ph type="sldNum" sz="quarter" idx="10"/>
          </p:nvPr>
        </p:nvSpPr>
        <p:spPr/>
        <p:txBody>
          <a:bodyPr/>
          <a:lstStyle/>
          <a:p>
            <a:fld id="{85F5B7A5-34A7-4AB0-A34F-A4DF2002FA98}" type="slidenum">
              <a:rPr lang="en-US" smtClean="0"/>
              <a:t>3</a:t>
            </a:fld>
            <a:endParaRPr lang="en-US" dirty="0"/>
          </a:p>
        </p:txBody>
      </p:sp>
    </p:spTree>
    <p:extLst>
      <p:ext uri="{BB962C8B-B14F-4D97-AF65-F5344CB8AC3E}">
        <p14:creationId xmlns:p14="http://schemas.microsoft.com/office/powerpoint/2010/main" val="5406561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6BD71-5226-72BE-1210-ACAD3939C9B5}"/>
              </a:ext>
            </a:extLst>
          </p:cNvPr>
          <p:cNvSpPr>
            <a:spLocks noGrp="1"/>
          </p:cNvSpPr>
          <p:nvPr>
            <p:ph type="title"/>
          </p:nvPr>
        </p:nvSpPr>
        <p:spPr>
          <a:xfrm>
            <a:off x="1447800" y="304800"/>
            <a:ext cx="9220200" cy="617884"/>
          </a:xfrm>
        </p:spPr>
        <p:txBody>
          <a:bodyPr>
            <a:normAutofit fontScale="90000"/>
          </a:bodyPr>
          <a:lstStyle/>
          <a:p>
            <a:r>
              <a:rPr lang="en-US" dirty="0"/>
              <a:t>Scored Review Criteria: Evaluation Approach</a:t>
            </a:r>
          </a:p>
        </p:txBody>
      </p:sp>
      <p:sp>
        <p:nvSpPr>
          <p:cNvPr id="3" name="Content Placeholder 2">
            <a:extLst>
              <a:ext uri="{FF2B5EF4-FFF2-40B4-BE49-F238E27FC236}">
                <a16:creationId xmlns:a16="http://schemas.microsoft.com/office/drawing/2014/main" id="{C08FA340-2622-6B1F-B7B0-9B9636E7799D}"/>
              </a:ext>
            </a:extLst>
          </p:cNvPr>
          <p:cNvSpPr>
            <a:spLocks noGrp="1"/>
          </p:cNvSpPr>
          <p:nvPr>
            <p:ph idx="1"/>
          </p:nvPr>
        </p:nvSpPr>
        <p:spPr>
          <a:xfrm>
            <a:off x="304800" y="1447800"/>
            <a:ext cx="11582400" cy="4953000"/>
          </a:xfrm>
        </p:spPr>
        <p:txBody>
          <a:bodyPr>
            <a:normAutofit/>
          </a:bodyPr>
          <a:lstStyle/>
          <a:p>
            <a:pPr algn="l">
              <a:lnSpc>
                <a:spcPct val="124000"/>
              </a:lnSpc>
              <a:buFont typeface="Arial" panose="020B0604020202020204" pitchFamily="34" charset="0"/>
              <a:buChar char="•"/>
            </a:pPr>
            <a:r>
              <a:rPr lang="en-US" sz="2200" b="0" i="0" dirty="0">
                <a:effectLst/>
                <a:latin typeface="Helvetica Neue"/>
              </a:rPr>
              <a:t>Does the applicant propose a mixed-methods evaluation approach that will allow </a:t>
            </a:r>
            <a:r>
              <a:rPr lang="en-US" sz="2200" b="1" i="0" dirty="0">
                <a:effectLst/>
                <a:latin typeface="Helvetica Neue"/>
              </a:rPr>
              <a:t>meaningful assessment of implementation success on an ongoing basis, and overall project success at the end of the period of support</a:t>
            </a:r>
            <a:r>
              <a:rPr lang="en-US" sz="2200" b="0" i="0" dirty="0">
                <a:effectLst/>
                <a:latin typeface="Helvetica Neue"/>
              </a:rPr>
              <a:t>? Will it identify successes, challenges, barriers, and facilitators so the applicant can </a:t>
            </a:r>
            <a:r>
              <a:rPr lang="en-US" sz="2200" b="1" i="0" dirty="0">
                <a:effectLst/>
                <a:latin typeface="Helvetica Neue"/>
              </a:rPr>
              <a:t>adapt approaches </a:t>
            </a:r>
            <a:r>
              <a:rPr lang="en-US" sz="2200" b="0" i="0" dirty="0">
                <a:effectLst/>
                <a:latin typeface="Helvetica Neue"/>
              </a:rPr>
              <a:t>as needed?</a:t>
            </a:r>
          </a:p>
          <a:p>
            <a:pPr algn="l">
              <a:lnSpc>
                <a:spcPct val="124000"/>
              </a:lnSpc>
              <a:buFont typeface="Arial" panose="020B0604020202020204" pitchFamily="34" charset="0"/>
              <a:buChar char="•"/>
            </a:pPr>
            <a:endParaRPr lang="en-US" sz="2200" b="0" i="0" dirty="0">
              <a:effectLst/>
              <a:latin typeface="Helvetica Neue"/>
            </a:endParaRPr>
          </a:p>
          <a:p>
            <a:pPr algn="l">
              <a:lnSpc>
                <a:spcPct val="124000"/>
              </a:lnSpc>
              <a:buFont typeface="Arial" panose="020B0604020202020204" pitchFamily="34" charset="0"/>
              <a:buChar char="•"/>
            </a:pPr>
            <a:r>
              <a:rPr lang="en-US" sz="2200" b="0" i="0" dirty="0">
                <a:effectLst/>
                <a:latin typeface="Helvetica Neue"/>
              </a:rPr>
              <a:t>Does the evaluation approach include the </a:t>
            </a:r>
            <a:r>
              <a:rPr lang="en-US" sz="2200" b="1" i="0" dirty="0">
                <a:effectLst/>
                <a:latin typeface="Helvetica Neue"/>
              </a:rPr>
              <a:t>required reach, structure and process, and impact </a:t>
            </a:r>
            <a:r>
              <a:rPr lang="en-US" sz="2200" b="0" i="0" dirty="0">
                <a:effectLst/>
                <a:latin typeface="Helvetica Neue"/>
              </a:rPr>
              <a:t>measure domains and measures?</a:t>
            </a:r>
          </a:p>
          <a:p>
            <a:pPr algn="l">
              <a:lnSpc>
                <a:spcPct val="124000"/>
              </a:lnSpc>
              <a:buFont typeface="Arial" panose="020B0604020202020204" pitchFamily="34" charset="0"/>
              <a:buChar char="•"/>
            </a:pPr>
            <a:endParaRPr lang="en-US" sz="2200" b="0" i="0" dirty="0">
              <a:effectLst/>
              <a:latin typeface="Helvetica Neue"/>
            </a:endParaRPr>
          </a:p>
          <a:p>
            <a:pPr algn="l">
              <a:lnSpc>
                <a:spcPct val="124000"/>
              </a:lnSpc>
              <a:buFont typeface="Arial" panose="020B0604020202020204" pitchFamily="34" charset="0"/>
              <a:buChar char="•"/>
            </a:pPr>
            <a:r>
              <a:rPr lang="en-US" sz="2200" b="0" i="0" dirty="0">
                <a:effectLst/>
                <a:latin typeface="Helvetica Neue"/>
              </a:rPr>
              <a:t>Are the proposed data sources, data collection approaches, performance measures, and analytic approaches </a:t>
            </a:r>
            <a:r>
              <a:rPr lang="en-US" sz="2200" b="1" i="0" dirty="0">
                <a:effectLst/>
                <a:latin typeface="Helvetica Neue"/>
              </a:rPr>
              <a:t>clearly described and appropriate </a:t>
            </a:r>
            <a:r>
              <a:rPr lang="en-US" sz="2200" b="0" i="0" dirty="0">
                <a:effectLst/>
                <a:latin typeface="Helvetica Neue"/>
              </a:rPr>
              <a:t>to assess project success?</a:t>
            </a:r>
          </a:p>
        </p:txBody>
      </p:sp>
      <p:sp>
        <p:nvSpPr>
          <p:cNvPr id="4" name="Slide Number Placeholder 3">
            <a:extLst>
              <a:ext uri="{FF2B5EF4-FFF2-40B4-BE49-F238E27FC236}">
                <a16:creationId xmlns:a16="http://schemas.microsoft.com/office/drawing/2014/main" id="{E9B91734-9F56-C28F-2424-0C3EA672F5C5}"/>
              </a:ext>
            </a:extLst>
          </p:cNvPr>
          <p:cNvSpPr>
            <a:spLocks noGrp="1"/>
          </p:cNvSpPr>
          <p:nvPr>
            <p:ph type="sldNum" sz="quarter" idx="10"/>
          </p:nvPr>
        </p:nvSpPr>
        <p:spPr/>
        <p:txBody>
          <a:bodyPr/>
          <a:lstStyle/>
          <a:p>
            <a:fld id="{85F5B7A5-34A7-4AB0-A34F-A4DF2002FA98}" type="slidenum">
              <a:rPr lang="en-US" smtClean="0"/>
              <a:t>30</a:t>
            </a:fld>
            <a:endParaRPr lang="en-US" dirty="0"/>
          </a:p>
        </p:txBody>
      </p:sp>
    </p:spTree>
    <p:extLst>
      <p:ext uri="{BB962C8B-B14F-4D97-AF65-F5344CB8AC3E}">
        <p14:creationId xmlns:p14="http://schemas.microsoft.com/office/powerpoint/2010/main" val="13307066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18AEED-3315-B44F-A47B-2CA045F9713E}"/>
              </a:ext>
            </a:extLst>
          </p:cNvPr>
          <p:cNvSpPr>
            <a:spLocks noGrp="1"/>
          </p:cNvSpPr>
          <p:nvPr>
            <p:ph type="title"/>
          </p:nvPr>
        </p:nvSpPr>
        <p:spPr>
          <a:xfrm>
            <a:off x="1676400" y="296516"/>
            <a:ext cx="8839200" cy="617884"/>
          </a:xfrm>
        </p:spPr>
        <p:txBody>
          <a:bodyPr>
            <a:normAutofit fontScale="90000"/>
          </a:bodyPr>
          <a:lstStyle/>
          <a:p>
            <a:r>
              <a:rPr lang="en-US" dirty="0"/>
              <a:t>Scored Review Criteria</a:t>
            </a:r>
            <a:br>
              <a:rPr lang="en-US" dirty="0"/>
            </a:br>
            <a:r>
              <a:rPr lang="en-US" dirty="0"/>
              <a:t>Approach: Other</a:t>
            </a:r>
          </a:p>
        </p:txBody>
      </p:sp>
      <p:sp>
        <p:nvSpPr>
          <p:cNvPr id="3" name="Content Placeholder 2">
            <a:extLst>
              <a:ext uri="{FF2B5EF4-FFF2-40B4-BE49-F238E27FC236}">
                <a16:creationId xmlns:a16="http://schemas.microsoft.com/office/drawing/2014/main" id="{74BF8E46-4B27-2824-8F2C-B5A01643616D}"/>
              </a:ext>
            </a:extLst>
          </p:cNvPr>
          <p:cNvSpPr>
            <a:spLocks noGrp="1"/>
          </p:cNvSpPr>
          <p:nvPr>
            <p:ph idx="1"/>
          </p:nvPr>
        </p:nvSpPr>
        <p:spPr>
          <a:xfrm>
            <a:off x="838200" y="2057400"/>
            <a:ext cx="10287000" cy="3992562"/>
          </a:xfrm>
        </p:spPr>
        <p:txBody>
          <a:bodyPr>
            <a:normAutofit/>
          </a:bodyPr>
          <a:lstStyle/>
          <a:p>
            <a:pPr>
              <a:lnSpc>
                <a:spcPct val="130000"/>
              </a:lnSpc>
            </a:pPr>
            <a:r>
              <a:rPr lang="en-US" sz="2600" b="0" i="0" dirty="0">
                <a:effectLst/>
                <a:latin typeface="Helvetica Neue"/>
              </a:rPr>
              <a:t>Has the applicant indicated a </a:t>
            </a:r>
            <a:r>
              <a:rPr lang="en-US" sz="2600" b="1" i="0" dirty="0">
                <a:effectLst/>
                <a:latin typeface="Helvetica Neue"/>
              </a:rPr>
              <a:t>commitment to cooperate with AHRQ and its contractor</a:t>
            </a:r>
            <a:r>
              <a:rPr lang="en-US" sz="2600" b="0" i="0" dirty="0">
                <a:effectLst/>
                <a:latin typeface="Helvetica Neue"/>
              </a:rPr>
              <a:t> on the Learning Community, cross-recipient evaluation, and dissemination activities? </a:t>
            </a:r>
          </a:p>
          <a:p>
            <a:pPr>
              <a:lnSpc>
                <a:spcPct val="130000"/>
              </a:lnSpc>
            </a:pPr>
            <a:endParaRPr lang="en-US" sz="2600" b="0" i="0" dirty="0">
              <a:effectLst/>
              <a:latin typeface="Helvetica Neue"/>
            </a:endParaRPr>
          </a:p>
          <a:p>
            <a:pPr>
              <a:lnSpc>
                <a:spcPct val="130000"/>
              </a:lnSpc>
            </a:pPr>
            <a:r>
              <a:rPr lang="en-US" sz="2600" b="0" i="0" dirty="0">
                <a:effectLst/>
                <a:latin typeface="Helvetica Neue"/>
              </a:rPr>
              <a:t>Has the applicant </a:t>
            </a:r>
            <a:r>
              <a:rPr lang="en-US" sz="2600" b="1" i="0" dirty="0">
                <a:effectLst/>
                <a:latin typeface="Helvetica Neue"/>
              </a:rPr>
              <a:t>allocated appropriate resources </a:t>
            </a:r>
            <a:r>
              <a:rPr lang="en-US" sz="2600" b="0" i="0" dirty="0">
                <a:effectLst/>
                <a:latin typeface="Helvetica Neue"/>
              </a:rPr>
              <a:t>for these activities?</a:t>
            </a:r>
          </a:p>
          <a:p>
            <a:pPr>
              <a:lnSpc>
                <a:spcPct val="130000"/>
              </a:lnSpc>
            </a:pPr>
            <a:endParaRPr lang="en-US" sz="2600" dirty="0"/>
          </a:p>
        </p:txBody>
      </p:sp>
      <p:sp>
        <p:nvSpPr>
          <p:cNvPr id="4" name="Slide Number Placeholder 3">
            <a:extLst>
              <a:ext uri="{FF2B5EF4-FFF2-40B4-BE49-F238E27FC236}">
                <a16:creationId xmlns:a16="http://schemas.microsoft.com/office/drawing/2014/main" id="{7E7A0E31-2ABD-4036-79FA-46D7755DAA21}"/>
              </a:ext>
            </a:extLst>
          </p:cNvPr>
          <p:cNvSpPr>
            <a:spLocks noGrp="1"/>
          </p:cNvSpPr>
          <p:nvPr>
            <p:ph type="sldNum" sz="quarter" idx="10"/>
          </p:nvPr>
        </p:nvSpPr>
        <p:spPr/>
        <p:txBody>
          <a:bodyPr/>
          <a:lstStyle/>
          <a:p>
            <a:fld id="{85F5B7A5-34A7-4AB0-A34F-A4DF2002FA98}" type="slidenum">
              <a:rPr lang="en-US" smtClean="0"/>
              <a:t>31</a:t>
            </a:fld>
            <a:endParaRPr lang="en-US" dirty="0"/>
          </a:p>
        </p:txBody>
      </p:sp>
    </p:spTree>
    <p:extLst>
      <p:ext uri="{BB962C8B-B14F-4D97-AF65-F5344CB8AC3E}">
        <p14:creationId xmlns:p14="http://schemas.microsoft.com/office/powerpoint/2010/main" val="54276384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1963CA-D1C1-008F-5FD1-119B5793CEFF}"/>
              </a:ext>
            </a:extLst>
          </p:cNvPr>
          <p:cNvSpPr>
            <a:spLocks noGrp="1"/>
          </p:cNvSpPr>
          <p:nvPr>
            <p:ph type="title"/>
          </p:nvPr>
        </p:nvSpPr>
        <p:spPr>
          <a:xfrm>
            <a:off x="1676400" y="253429"/>
            <a:ext cx="8839200" cy="617884"/>
          </a:xfrm>
        </p:spPr>
        <p:txBody>
          <a:bodyPr>
            <a:normAutofit fontScale="90000"/>
          </a:bodyPr>
          <a:lstStyle/>
          <a:p>
            <a:r>
              <a:rPr lang="en-US" dirty="0"/>
              <a:t>Scored Review Criteria: Environment</a:t>
            </a:r>
          </a:p>
        </p:txBody>
      </p:sp>
      <p:sp>
        <p:nvSpPr>
          <p:cNvPr id="3" name="Content Placeholder 2">
            <a:extLst>
              <a:ext uri="{FF2B5EF4-FFF2-40B4-BE49-F238E27FC236}">
                <a16:creationId xmlns:a16="http://schemas.microsoft.com/office/drawing/2014/main" id="{DD6F45F5-5A2E-AB14-2B3A-F7B190B6AD66}"/>
              </a:ext>
            </a:extLst>
          </p:cNvPr>
          <p:cNvSpPr>
            <a:spLocks noGrp="1"/>
          </p:cNvSpPr>
          <p:nvPr>
            <p:ph idx="1"/>
          </p:nvPr>
        </p:nvSpPr>
        <p:spPr>
          <a:xfrm>
            <a:off x="609600" y="1493838"/>
            <a:ext cx="10591800" cy="4906962"/>
          </a:xfrm>
        </p:spPr>
        <p:txBody>
          <a:bodyPr>
            <a:normAutofit/>
          </a:bodyPr>
          <a:lstStyle/>
          <a:p>
            <a:pPr algn="l">
              <a:lnSpc>
                <a:spcPct val="110000"/>
              </a:lnSpc>
              <a:buFont typeface="Arial" panose="020B0604020202020204" pitchFamily="34" charset="0"/>
              <a:buChar char="•"/>
            </a:pPr>
            <a:r>
              <a:rPr lang="en-US" sz="2000" b="0" i="0" dirty="0">
                <a:effectLst/>
                <a:latin typeface="Helvetica Neue"/>
              </a:rPr>
              <a:t>Does the application clearly describe the </a:t>
            </a:r>
            <a:r>
              <a:rPr lang="en-US" sz="2000" b="1" i="0" dirty="0">
                <a:effectLst/>
                <a:latin typeface="Helvetica Neue"/>
              </a:rPr>
              <a:t>current clinic structure and operations</a:t>
            </a:r>
            <a:r>
              <a:rPr lang="en-US" sz="2000" b="0" i="0" dirty="0">
                <a:effectLst/>
                <a:latin typeface="Helvetica Neue"/>
              </a:rPr>
              <a:t>? Do the organizational structure, staffing, resources, and experiences of the clinic and parent organization or health system (if any) contribute to the probability of success?</a:t>
            </a:r>
          </a:p>
          <a:p>
            <a:pPr algn="l">
              <a:lnSpc>
                <a:spcPct val="110000"/>
              </a:lnSpc>
              <a:buFont typeface="Arial" panose="020B0604020202020204" pitchFamily="34" charset="0"/>
              <a:buChar char="•"/>
            </a:pPr>
            <a:endParaRPr lang="en-US" sz="2000" b="0" i="0" dirty="0">
              <a:effectLst/>
              <a:latin typeface="Helvetica Neue"/>
            </a:endParaRPr>
          </a:p>
          <a:p>
            <a:pPr algn="l">
              <a:lnSpc>
                <a:spcPct val="110000"/>
              </a:lnSpc>
              <a:buFont typeface="Arial" panose="020B0604020202020204" pitchFamily="34" charset="0"/>
              <a:buChar char="•"/>
            </a:pPr>
            <a:r>
              <a:rPr lang="en-US" sz="2000" b="0" i="0" dirty="0">
                <a:effectLst/>
                <a:latin typeface="Helvetica Neue"/>
              </a:rPr>
              <a:t>Has the applicant demonstrated </a:t>
            </a:r>
            <a:r>
              <a:rPr lang="en-US" sz="2000" b="1" i="0" dirty="0">
                <a:effectLst/>
                <a:latin typeface="Helvetica Neue"/>
              </a:rPr>
              <a:t>organizational leadership support </a:t>
            </a:r>
            <a:r>
              <a:rPr lang="en-US" sz="2000" b="0" i="0" dirty="0">
                <a:effectLst/>
                <a:latin typeface="Helvetica Neue"/>
              </a:rPr>
              <a:t>for the project and described valid strategies for engaging with leadership to maintain that support?</a:t>
            </a:r>
          </a:p>
          <a:p>
            <a:pPr algn="l">
              <a:lnSpc>
                <a:spcPct val="110000"/>
              </a:lnSpc>
              <a:buFont typeface="Arial" panose="020B0604020202020204" pitchFamily="34" charset="0"/>
              <a:buChar char="•"/>
            </a:pPr>
            <a:endParaRPr lang="en-US" sz="2000" b="0" i="0" dirty="0">
              <a:effectLst/>
              <a:latin typeface="Helvetica Neue"/>
            </a:endParaRPr>
          </a:p>
          <a:p>
            <a:pPr algn="l">
              <a:lnSpc>
                <a:spcPct val="110000"/>
              </a:lnSpc>
              <a:buFont typeface="Arial" panose="020B0604020202020204" pitchFamily="34" charset="0"/>
              <a:buChar char="•"/>
            </a:pPr>
            <a:r>
              <a:rPr lang="en-US" sz="2000" b="0" i="0" dirty="0">
                <a:effectLst/>
                <a:latin typeface="Helvetica Neue"/>
              </a:rPr>
              <a:t>Does the clinic have </a:t>
            </a:r>
            <a:r>
              <a:rPr lang="en-US" sz="2000" b="1" i="0" dirty="0">
                <a:effectLst/>
                <a:latin typeface="Helvetica Neue"/>
              </a:rPr>
              <a:t>existing partnerships </a:t>
            </a:r>
            <a:r>
              <a:rPr lang="en-US" sz="2000" b="0" i="0" dirty="0">
                <a:effectLst/>
                <a:latin typeface="Helvetica Neue"/>
              </a:rPr>
              <a:t>with primary care, behavioral health, community and social resources or other collaborative arrangements that will contribute the probability of success?</a:t>
            </a:r>
          </a:p>
          <a:p>
            <a:pPr algn="l">
              <a:lnSpc>
                <a:spcPct val="110000"/>
              </a:lnSpc>
              <a:buFont typeface="Arial" panose="020B0604020202020204" pitchFamily="34" charset="0"/>
              <a:buChar char="•"/>
            </a:pPr>
            <a:endParaRPr lang="en-US" sz="2000" b="0" i="0" dirty="0">
              <a:effectLst/>
              <a:latin typeface="Helvetica Neue"/>
            </a:endParaRPr>
          </a:p>
          <a:p>
            <a:pPr algn="l">
              <a:lnSpc>
                <a:spcPct val="110000"/>
              </a:lnSpc>
              <a:buFont typeface="Arial" panose="020B0604020202020204" pitchFamily="34" charset="0"/>
              <a:buChar char="•"/>
            </a:pPr>
            <a:r>
              <a:rPr lang="en-US" sz="2000" b="0" i="0" dirty="0">
                <a:effectLst/>
                <a:latin typeface="Helvetica Neue"/>
              </a:rPr>
              <a:t>Does the clinic and/or parent organization or health system have </a:t>
            </a:r>
            <a:r>
              <a:rPr lang="en-US" sz="2000" b="1" i="0" dirty="0">
                <a:effectLst/>
                <a:latin typeface="Helvetica Neue"/>
              </a:rPr>
              <a:t>experience managing Federal grants or contracts </a:t>
            </a:r>
            <a:r>
              <a:rPr lang="en-US" sz="2000" b="0" i="0" dirty="0">
                <a:effectLst/>
                <a:latin typeface="Helvetica Neue"/>
              </a:rPr>
              <a:t>that will contribute to the probability of success?</a:t>
            </a:r>
          </a:p>
        </p:txBody>
      </p:sp>
      <p:sp>
        <p:nvSpPr>
          <p:cNvPr id="4" name="Slide Number Placeholder 3">
            <a:extLst>
              <a:ext uri="{FF2B5EF4-FFF2-40B4-BE49-F238E27FC236}">
                <a16:creationId xmlns:a16="http://schemas.microsoft.com/office/drawing/2014/main" id="{F47E8437-6394-CAD4-A676-BBD921ED0E64}"/>
              </a:ext>
            </a:extLst>
          </p:cNvPr>
          <p:cNvSpPr>
            <a:spLocks noGrp="1"/>
          </p:cNvSpPr>
          <p:nvPr>
            <p:ph type="sldNum" sz="quarter" idx="10"/>
          </p:nvPr>
        </p:nvSpPr>
        <p:spPr/>
        <p:txBody>
          <a:bodyPr/>
          <a:lstStyle/>
          <a:p>
            <a:fld id="{85F5B7A5-34A7-4AB0-A34F-A4DF2002FA98}" type="slidenum">
              <a:rPr lang="en-US" smtClean="0"/>
              <a:t>32</a:t>
            </a:fld>
            <a:endParaRPr lang="en-US" dirty="0"/>
          </a:p>
        </p:txBody>
      </p:sp>
    </p:spTree>
    <p:extLst>
      <p:ext uri="{BB962C8B-B14F-4D97-AF65-F5344CB8AC3E}">
        <p14:creationId xmlns:p14="http://schemas.microsoft.com/office/powerpoint/2010/main" val="153987769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20FBB-5083-89AD-EA6C-CE34EBF7EAD3}"/>
              </a:ext>
            </a:extLst>
          </p:cNvPr>
          <p:cNvSpPr>
            <a:spLocks noGrp="1"/>
          </p:cNvSpPr>
          <p:nvPr>
            <p:ph type="title"/>
          </p:nvPr>
        </p:nvSpPr>
        <p:spPr/>
        <p:txBody>
          <a:bodyPr>
            <a:normAutofit fontScale="90000"/>
          </a:bodyPr>
          <a:lstStyle/>
          <a:p>
            <a:r>
              <a:rPr lang="en-US" dirty="0"/>
              <a:t>Additional Review Criteria</a:t>
            </a:r>
          </a:p>
        </p:txBody>
      </p:sp>
      <p:sp>
        <p:nvSpPr>
          <p:cNvPr id="3" name="Content Placeholder 2">
            <a:extLst>
              <a:ext uri="{FF2B5EF4-FFF2-40B4-BE49-F238E27FC236}">
                <a16:creationId xmlns:a16="http://schemas.microsoft.com/office/drawing/2014/main" id="{3DF9E54E-A6EC-4376-7A2C-24AADF7EDF5C}"/>
              </a:ext>
            </a:extLst>
          </p:cNvPr>
          <p:cNvSpPr>
            <a:spLocks noGrp="1"/>
          </p:cNvSpPr>
          <p:nvPr>
            <p:ph idx="1"/>
          </p:nvPr>
        </p:nvSpPr>
        <p:spPr>
          <a:xfrm>
            <a:off x="1219200" y="1874838"/>
            <a:ext cx="8534400" cy="3840162"/>
          </a:xfrm>
        </p:spPr>
        <p:txBody>
          <a:bodyPr>
            <a:normAutofit/>
          </a:bodyPr>
          <a:lstStyle/>
          <a:p>
            <a:pPr>
              <a:lnSpc>
                <a:spcPct val="150000"/>
              </a:lnSpc>
              <a:spcBef>
                <a:spcPts val="600"/>
              </a:spcBef>
            </a:pPr>
            <a:r>
              <a:rPr lang="en-US" sz="3200" dirty="0"/>
              <a:t>Protections for human subjects</a:t>
            </a:r>
          </a:p>
          <a:p>
            <a:pPr>
              <a:lnSpc>
                <a:spcPct val="150000"/>
              </a:lnSpc>
              <a:spcBef>
                <a:spcPts val="600"/>
              </a:spcBef>
            </a:pPr>
            <a:r>
              <a:rPr lang="en-US" sz="3200" dirty="0"/>
              <a:t>Inclusion of priority populations</a:t>
            </a:r>
          </a:p>
          <a:p>
            <a:pPr>
              <a:lnSpc>
                <a:spcPct val="150000"/>
              </a:lnSpc>
              <a:spcBef>
                <a:spcPts val="600"/>
              </a:spcBef>
            </a:pPr>
            <a:r>
              <a:rPr lang="en-US" sz="3200" dirty="0"/>
              <a:t>Degree of responsiveness</a:t>
            </a:r>
          </a:p>
          <a:p>
            <a:pPr>
              <a:lnSpc>
                <a:spcPct val="150000"/>
              </a:lnSpc>
              <a:spcBef>
                <a:spcPts val="600"/>
              </a:spcBef>
            </a:pPr>
            <a:r>
              <a:rPr lang="en-US" sz="3200" dirty="0"/>
              <a:t>Budget and period of support</a:t>
            </a:r>
          </a:p>
        </p:txBody>
      </p:sp>
      <p:sp>
        <p:nvSpPr>
          <p:cNvPr id="4" name="Slide Number Placeholder 3">
            <a:extLst>
              <a:ext uri="{FF2B5EF4-FFF2-40B4-BE49-F238E27FC236}">
                <a16:creationId xmlns:a16="http://schemas.microsoft.com/office/drawing/2014/main" id="{BF5F01AA-523E-EC26-994B-3DB281014A6A}"/>
              </a:ext>
            </a:extLst>
          </p:cNvPr>
          <p:cNvSpPr>
            <a:spLocks noGrp="1"/>
          </p:cNvSpPr>
          <p:nvPr>
            <p:ph type="sldNum" sz="quarter" idx="10"/>
          </p:nvPr>
        </p:nvSpPr>
        <p:spPr/>
        <p:txBody>
          <a:bodyPr/>
          <a:lstStyle/>
          <a:p>
            <a:fld id="{85F5B7A5-34A7-4AB0-A34F-A4DF2002FA98}" type="slidenum">
              <a:rPr lang="en-US" smtClean="0"/>
              <a:t>33</a:t>
            </a:fld>
            <a:endParaRPr lang="en-US" dirty="0"/>
          </a:p>
        </p:txBody>
      </p:sp>
    </p:spTree>
    <p:extLst>
      <p:ext uri="{BB962C8B-B14F-4D97-AF65-F5344CB8AC3E}">
        <p14:creationId xmlns:p14="http://schemas.microsoft.com/office/powerpoint/2010/main" val="15336175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2A0329-6C64-5365-0B4A-AB8902F1EFEE}"/>
              </a:ext>
            </a:extLst>
          </p:cNvPr>
          <p:cNvSpPr>
            <a:spLocks noGrp="1"/>
          </p:cNvSpPr>
          <p:nvPr>
            <p:ph type="title"/>
          </p:nvPr>
        </p:nvSpPr>
        <p:spPr/>
        <p:txBody>
          <a:bodyPr>
            <a:normAutofit fontScale="90000"/>
          </a:bodyPr>
          <a:lstStyle/>
          <a:p>
            <a:r>
              <a:rPr lang="en-US" dirty="0"/>
              <a:t>Funding Decision Considerations</a:t>
            </a:r>
          </a:p>
        </p:txBody>
      </p:sp>
      <p:sp>
        <p:nvSpPr>
          <p:cNvPr id="3" name="Content Placeholder 2">
            <a:extLst>
              <a:ext uri="{FF2B5EF4-FFF2-40B4-BE49-F238E27FC236}">
                <a16:creationId xmlns:a16="http://schemas.microsoft.com/office/drawing/2014/main" id="{74CBF758-8453-CDFA-C0AC-AEB0390D1FDE}"/>
              </a:ext>
            </a:extLst>
          </p:cNvPr>
          <p:cNvSpPr>
            <a:spLocks noGrp="1"/>
          </p:cNvSpPr>
          <p:nvPr>
            <p:ph idx="1"/>
          </p:nvPr>
        </p:nvSpPr>
        <p:spPr>
          <a:xfrm>
            <a:off x="914400" y="1600200"/>
            <a:ext cx="9677400" cy="4906962"/>
          </a:xfrm>
        </p:spPr>
        <p:txBody>
          <a:bodyPr>
            <a:normAutofit/>
          </a:bodyPr>
          <a:lstStyle/>
          <a:p>
            <a:pPr algn="l">
              <a:spcBef>
                <a:spcPts val="0"/>
              </a:spcBef>
              <a:buFont typeface="Arial" panose="020B0604020202020204" pitchFamily="34" charset="0"/>
              <a:buChar char="•"/>
            </a:pPr>
            <a:r>
              <a:rPr lang="en-US" sz="2600" b="0" i="0" dirty="0">
                <a:effectLst/>
                <a:latin typeface="Helvetica Neue"/>
              </a:rPr>
              <a:t>Scientific and technical merit of the proposed project</a:t>
            </a:r>
          </a:p>
          <a:p>
            <a:pPr algn="l">
              <a:spcBef>
                <a:spcPts val="0"/>
              </a:spcBef>
              <a:buFont typeface="Arial" panose="020B0604020202020204" pitchFamily="34" charset="0"/>
              <a:buChar char="•"/>
            </a:pPr>
            <a:endParaRPr lang="en-US" sz="2600" b="0" i="0" dirty="0">
              <a:effectLst/>
              <a:latin typeface="Helvetica Neue"/>
            </a:endParaRPr>
          </a:p>
          <a:p>
            <a:pPr algn="l">
              <a:spcBef>
                <a:spcPts val="0"/>
              </a:spcBef>
              <a:buFont typeface="Arial" panose="020B0604020202020204" pitchFamily="34" charset="0"/>
              <a:buChar char="•"/>
            </a:pPr>
            <a:r>
              <a:rPr lang="en-US" sz="2600" b="0" i="0" dirty="0">
                <a:effectLst/>
                <a:latin typeface="Helvetica Neue"/>
              </a:rPr>
              <a:t>Availability of funds</a:t>
            </a:r>
          </a:p>
          <a:p>
            <a:pPr algn="l">
              <a:spcBef>
                <a:spcPts val="0"/>
              </a:spcBef>
              <a:buFont typeface="Arial" panose="020B0604020202020204" pitchFamily="34" charset="0"/>
              <a:buChar char="•"/>
            </a:pPr>
            <a:endParaRPr lang="en-US" sz="2600" b="0" i="0" dirty="0">
              <a:effectLst/>
              <a:latin typeface="Helvetica Neue"/>
            </a:endParaRPr>
          </a:p>
          <a:p>
            <a:pPr algn="l">
              <a:spcBef>
                <a:spcPts val="0"/>
              </a:spcBef>
              <a:buFont typeface="Arial" panose="020B0604020202020204" pitchFamily="34" charset="0"/>
              <a:buChar char="•"/>
            </a:pPr>
            <a:r>
              <a:rPr lang="en-US" sz="2600" b="0" i="0" dirty="0">
                <a:effectLst/>
                <a:latin typeface="Helvetica Neue"/>
              </a:rPr>
              <a:t>Responsiveness to NOFO goals and objectives</a:t>
            </a:r>
          </a:p>
          <a:p>
            <a:pPr algn="l">
              <a:spcBef>
                <a:spcPts val="0"/>
              </a:spcBef>
              <a:buFont typeface="Arial" panose="020B0604020202020204" pitchFamily="34" charset="0"/>
              <a:buChar char="•"/>
            </a:pPr>
            <a:endParaRPr lang="en-US" sz="2600" b="0" i="0" dirty="0">
              <a:effectLst/>
              <a:latin typeface="Helvetica Neue"/>
            </a:endParaRPr>
          </a:p>
          <a:p>
            <a:pPr algn="l">
              <a:spcBef>
                <a:spcPts val="0"/>
              </a:spcBef>
              <a:buFont typeface="Arial" panose="020B0604020202020204" pitchFamily="34" charset="0"/>
              <a:buChar char="•"/>
            </a:pPr>
            <a:r>
              <a:rPr lang="en-US" sz="2600" b="0" i="0" dirty="0">
                <a:effectLst/>
                <a:latin typeface="Helvetica Neue"/>
              </a:rPr>
              <a:t>Proposed approach to addressing health equity</a:t>
            </a:r>
          </a:p>
          <a:p>
            <a:pPr algn="l">
              <a:spcBef>
                <a:spcPts val="0"/>
              </a:spcBef>
              <a:buFont typeface="Arial" panose="020B0604020202020204" pitchFamily="34" charset="0"/>
              <a:buChar char="•"/>
            </a:pPr>
            <a:endParaRPr lang="en-US" sz="2600" b="0" i="0" dirty="0">
              <a:effectLst/>
              <a:latin typeface="Helvetica Neue"/>
            </a:endParaRPr>
          </a:p>
          <a:p>
            <a:pPr algn="l">
              <a:spcBef>
                <a:spcPts val="0"/>
              </a:spcBef>
              <a:buFont typeface="Arial" panose="020B0604020202020204" pitchFamily="34" charset="0"/>
              <a:buChar char="•"/>
            </a:pPr>
            <a:r>
              <a:rPr lang="en-US" sz="2600" b="0" i="0" dirty="0">
                <a:effectLst/>
                <a:latin typeface="Helvetica Neue"/>
              </a:rPr>
              <a:t>Relevance and fit within AHRQ research priorities</a:t>
            </a:r>
            <a:r>
              <a:rPr lang="en-US" sz="2600" dirty="0">
                <a:latin typeface="Helvetica Neue"/>
              </a:rPr>
              <a:t> and </a:t>
            </a:r>
            <a:r>
              <a:rPr lang="en-US" sz="2600" b="0" i="0" dirty="0">
                <a:effectLst/>
                <a:latin typeface="Helvetica Neue"/>
              </a:rPr>
              <a:t>overall programmatic and geographic balance of the proposed project to program priorities</a:t>
            </a:r>
          </a:p>
        </p:txBody>
      </p:sp>
      <p:sp>
        <p:nvSpPr>
          <p:cNvPr id="4" name="Slide Number Placeholder 3">
            <a:extLst>
              <a:ext uri="{FF2B5EF4-FFF2-40B4-BE49-F238E27FC236}">
                <a16:creationId xmlns:a16="http://schemas.microsoft.com/office/drawing/2014/main" id="{F1EDE54A-A99E-45F9-BDF4-3385238A074A}"/>
              </a:ext>
            </a:extLst>
          </p:cNvPr>
          <p:cNvSpPr>
            <a:spLocks noGrp="1"/>
          </p:cNvSpPr>
          <p:nvPr>
            <p:ph type="sldNum" sz="quarter" idx="10"/>
          </p:nvPr>
        </p:nvSpPr>
        <p:spPr/>
        <p:txBody>
          <a:bodyPr/>
          <a:lstStyle/>
          <a:p>
            <a:fld id="{85F5B7A5-34A7-4AB0-A34F-A4DF2002FA98}" type="slidenum">
              <a:rPr lang="en-US" smtClean="0"/>
              <a:t>34</a:t>
            </a:fld>
            <a:endParaRPr lang="en-US" dirty="0"/>
          </a:p>
        </p:txBody>
      </p:sp>
    </p:spTree>
    <p:extLst>
      <p:ext uri="{BB962C8B-B14F-4D97-AF65-F5344CB8AC3E}">
        <p14:creationId xmlns:p14="http://schemas.microsoft.com/office/powerpoint/2010/main" val="17429124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5F96EE1-926A-FE34-2115-50876F7CB874}"/>
              </a:ext>
            </a:extLst>
          </p:cNvPr>
          <p:cNvSpPr>
            <a:spLocks noGrp="1"/>
          </p:cNvSpPr>
          <p:nvPr>
            <p:ph type="title"/>
          </p:nvPr>
        </p:nvSpPr>
        <p:spPr/>
        <p:txBody>
          <a:bodyPr/>
          <a:lstStyle/>
          <a:p>
            <a:r>
              <a:rPr lang="en-US" dirty="0"/>
              <a:t>Frequently asked questions</a:t>
            </a:r>
          </a:p>
        </p:txBody>
      </p:sp>
      <p:sp>
        <p:nvSpPr>
          <p:cNvPr id="4" name="Slide Number Placeholder 3">
            <a:extLst>
              <a:ext uri="{FF2B5EF4-FFF2-40B4-BE49-F238E27FC236}">
                <a16:creationId xmlns:a16="http://schemas.microsoft.com/office/drawing/2014/main" id="{9EE81C9A-DEC2-99A9-1CF4-9D7DABBA0297}"/>
              </a:ext>
            </a:extLst>
          </p:cNvPr>
          <p:cNvSpPr>
            <a:spLocks noGrp="1"/>
          </p:cNvSpPr>
          <p:nvPr>
            <p:ph type="sldNum" sz="quarter" idx="10"/>
          </p:nvPr>
        </p:nvSpPr>
        <p:spPr/>
        <p:txBody>
          <a:bodyPr/>
          <a:lstStyle/>
          <a:p>
            <a:fld id="{85F5B7A5-34A7-4AB0-A34F-A4DF2002FA98}" type="slidenum">
              <a:rPr lang="en-US" smtClean="0"/>
              <a:t>35</a:t>
            </a:fld>
            <a:endParaRPr lang="en-US" dirty="0"/>
          </a:p>
        </p:txBody>
      </p:sp>
    </p:spTree>
    <p:extLst>
      <p:ext uri="{BB962C8B-B14F-4D97-AF65-F5344CB8AC3E}">
        <p14:creationId xmlns:p14="http://schemas.microsoft.com/office/powerpoint/2010/main" val="280637281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D52DC5-F772-8765-1EEA-06531BCB5B84}"/>
              </a:ext>
            </a:extLst>
          </p:cNvPr>
          <p:cNvSpPr>
            <a:spLocks noGrp="1"/>
          </p:cNvSpPr>
          <p:nvPr>
            <p:ph type="title"/>
          </p:nvPr>
        </p:nvSpPr>
        <p:spPr/>
        <p:txBody>
          <a:bodyPr>
            <a:normAutofit fontScale="90000"/>
          </a:bodyPr>
          <a:lstStyle/>
          <a:p>
            <a:r>
              <a:rPr lang="en-US" dirty="0"/>
              <a:t>Definition of “Existing Clinic”</a:t>
            </a:r>
          </a:p>
        </p:txBody>
      </p:sp>
      <p:sp>
        <p:nvSpPr>
          <p:cNvPr id="3" name="Content Placeholder 2">
            <a:extLst>
              <a:ext uri="{FF2B5EF4-FFF2-40B4-BE49-F238E27FC236}">
                <a16:creationId xmlns:a16="http://schemas.microsoft.com/office/drawing/2014/main" id="{8F91F163-61D8-F216-8EA8-5FC66AD9C23C}"/>
              </a:ext>
            </a:extLst>
          </p:cNvPr>
          <p:cNvSpPr>
            <a:spLocks noGrp="1"/>
          </p:cNvSpPr>
          <p:nvPr>
            <p:ph idx="1"/>
          </p:nvPr>
        </p:nvSpPr>
        <p:spPr>
          <a:xfrm>
            <a:off x="762000" y="1524000"/>
            <a:ext cx="10363200" cy="4525963"/>
          </a:xfrm>
        </p:spPr>
        <p:txBody>
          <a:bodyPr>
            <a:normAutofit/>
          </a:bodyPr>
          <a:lstStyle/>
          <a:p>
            <a:pPr>
              <a:lnSpc>
                <a:spcPct val="114000"/>
              </a:lnSpc>
              <a:spcBef>
                <a:spcPts val="600"/>
              </a:spcBef>
            </a:pPr>
            <a:r>
              <a:rPr lang="en-US" sz="2600" b="1" dirty="0">
                <a:solidFill>
                  <a:srgbClr val="1F497D"/>
                </a:solidFill>
              </a:rPr>
              <a:t>Q:</a:t>
            </a:r>
            <a:r>
              <a:rPr lang="en-US" sz="2600" dirty="0"/>
              <a:t> If our Long COVID clinic is newly operational in May, will that meet the criteria of “existing clinic?”</a:t>
            </a:r>
          </a:p>
          <a:p>
            <a:pPr>
              <a:lnSpc>
                <a:spcPct val="114000"/>
              </a:lnSpc>
              <a:spcBef>
                <a:spcPts val="600"/>
              </a:spcBef>
            </a:pPr>
            <a:endParaRPr lang="en-US" sz="2600" dirty="0"/>
          </a:p>
          <a:p>
            <a:pPr>
              <a:lnSpc>
                <a:spcPct val="114000"/>
              </a:lnSpc>
              <a:spcBef>
                <a:spcPts val="600"/>
              </a:spcBef>
            </a:pPr>
            <a:r>
              <a:rPr lang="en-US" sz="2600" b="1" dirty="0">
                <a:solidFill>
                  <a:srgbClr val="1F497D"/>
                </a:solidFill>
              </a:rPr>
              <a:t>A: </a:t>
            </a:r>
            <a:r>
              <a:rPr lang="en-US" sz="2600" dirty="0"/>
              <a:t>If the clinic is up and running by the application due date, it would meet the basic criteria of “existing clinic,” and as long as your institution meets other eligibility criteria you would be eligible to apply. However, it may be a challenge to develop a competitive application without having much to report on the current care delivery model and identified gaps.</a:t>
            </a:r>
          </a:p>
        </p:txBody>
      </p:sp>
      <p:sp>
        <p:nvSpPr>
          <p:cNvPr id="4" name="Slide Number Placeholder 3">
            <a:extLst>
              <a:ext uri="{FF2B5EF4-FFF2-40B4-BE49-F238E27FC236}">
                <a16:creationId xmlns:a16="http://schemas.microsoft.com/office/drawing/2014/main" id="{85D9F799-014F-75F3-3C27-3BEA4AD663AB}"/>
              </a:ext>
            </a:extLst>
          </p:cNvPr>
          <p:cNvSpPr>
            <a:spLocks noGrp="1"/>
          </p:cNvSpPr>
          <p:nvPr>
            <p:ph type="sldNum" sz="quarter" idx="10"/>
          </p:nvPr>
        </p:nvSpPr>
        <p:spPr/>
        <p:txBody>
          <a:bodyPr/>
          <a:lstStyle/>
          <a:p>
            <a:fld id="{85F5B7A5-34A7-4AB0-A34F-A4DF2002FA98}" type="slidenum">
              <a:rPr lang="en-US" smtClean="0"/>
              <a:t>36</a:t>
            </a:fld>
            <a:endParaRPr lang="en-US" dirty="0"/>
          </a:p>
        </p:txBody>
      </p:sp>
    </p:spTree>
    <p:extLst>
      <p:ext uri="{BB962C8B-B14F-4D97-AF65-F5344CB8AC3E}">
        <p14:creationId xmlns:p14="http://schemas.microsoft.com/office/powerpoint/2010/main" val="5881966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D52DC5-F772-8765-1EEA-06531BCB5B84}"/>
              </a:ext>
            </a:extLst>
          </p:cNvPr>
          <p:cNvSpPr>
            <a:spLocks noGrp="1"/>
          </p:cNvSpPr>
          <p:nvPr>
            <p:ph type="title"/>
          </p:nvPr>
        </p:nvSpPr>
        <p:spPr/>
        <p:txBody>
          <a:bodyPr>
            <a:normAutofit fontScale="90000"/>
          </a:bodyPr>
          <a:lstStyle/>
          <a:p>
            <a:r>
              <a:rPr lang="en-US" dirty="0"/>
              <a:t>Patient Demographics</a:t>
            </a:r>
          </a:p>
        </p:txBody>
      </p:sp>
      <p:sp>
        <p:nvSpPr>
          <p:cNvPr id="3" name="Content Placeholder 2">
            <a:extLst>
              <a:ext uri="{FF2B5EF4-FFF2-40B4-BE49-F238E27FC236}">
                <a16:creationId xmlns:a16="http://schemas.microsoft.com/office/drawing/2014/main" id="{8F91F163-61D8-F216-8EA8-5FC66AD9C23C}"/>
              </a:ext>
            </a:extLst>
          </p:cNvPr>
          <p:cNvSpPr>
            <a:spLocks noGrp="1"/>
          </p:cNvSpPr>
          <p:nvPr>
            <p:ph idx="1"/>
          </p:nvPr>
        </p:nvSpPr>
        <p:spPr>
          <a:xfrm>
            <a:off x="457200" y="1600200"/>
            <a:ext cx="10972800" cy="4906962"/>
          </a:xfrm>
        </p:spPr>
        <p:txBody>
          <a:bodyPr>
            <a:noAutofit/>
          </a:bodyPr>
          <a:lstStyle/>
          <a:p>
            <a:pPr>
              <a:lnSpc>
                <a:spcPct val="114000"/>
              </a:lnSpc>
              <a:spcBef>
                <a:spcPts val="600"/>
              </a:spcBef>
            </a:pPr>
            <a:r>
              <a:rPr lang="en-US" sz="2400" b="1" dirty="0">
                <a:solidFill>
                  <a:srgbClr val="1F497D"/>
                </a:solidFill>
              </a:rPr>
              <a:t>Q:</a:t>
            </a:r>
            <a:r>
              <a:rPr lang="en-US" sz="2400" b="1" dirty="0"/>
              <a:t> </a:t>
            </a:r>
            <a:r>
              <a:rPr lang="en-US" sz="2400" dirty="0"/>
              <a:t>Our Long COVID clinic serves a vulnerable inner-city, minority population. However, we have no detailed data on their social determinants of health to document their vulnerability status. Is this acceptable?</a:t>
            </a:r>
          </a:p>
          <a:p>
            <a:pPr>
              <a:lnSpc>
                <a:spcPct val="114000"/>
              </a:lnSpc>
              <a:spcBef>
                <a:spcPts val="600"/>
              </a:spcBef>
            </a:pPr>
            <a:endParaRPr lang="en-US" sz="2400" dirty="0"/>
          </a:p>
          <a:p>
            <a:pPr>
              <a:lnSpc>
                <a:spcPct val="114000"/>
              </a:lnSpc>
              <a:spcBef>
                <a:spcPts val="600"/>
              </a:spcBef>
            </a:pPr>
            <a:r>
              <a:rPr lang="en-US" sz="2400" b="1" dirty="0">
                <a:solidFill>
                  <a:srgbClr val="1F497D"/>
                </a:solidFill>
              </a:rPr>
              <a:t>A: </a:t>
            </a:r>
            <a:r>
              <a:rPr lang="en-US" sz="2400" dirty="0"/>
              <a:t>There are no specific requirements for the patient population served either currently or under the proposed model of care. Applicants are required to describe the s</a:t>
            </a:r>
            <a:r>
              <a:rPr lang="en-US" sz="2400" b="0" i="0" dirty="0">
                <a:effectLst/>
                <a:latin typeface="Helvetica Neue"/>
              </a:rPr>
              <a:t>ociodemographic profile of patients served, to the extent possible. If applicants do not have specific data on any required element, they must present best estimates (indicating that they are estimates) and describe their ability and plan to collect these elements if funded.</a:t>
            </a:r>
            <a:endParaRPr lang="en-US" sz="2400" dirty="0"/>
          </a:p>
        </p:txBody>
      </p:sp>
      <p:sp>
        <p:nvSpPr>
          <p:cNvPr id="4" name="Slide Number Placeholder 3">
            <a:extLst>
              <a:ext uri="{FF2B5EF4-FFF2-40B4-BE49-F238E27FC236}">
                <a16:creationId xmlns:a16="http://schemas.microsoft.com/office/drawing/2014/main" id="{85D9F799-014F-75F3-3C27-3BEA4AD663AB}"/>
              </a:ext>
            </a:extLst>
          </p:cNvPr>
          <p:cNvSpPr>
            <a:spLocks noGrp="1"/>
          </p:cNvSpPr>
          <p:nvPr>
            <p:ph type="sldNum" sz="quarter" idx="10"/>
          </p:nvPr>
        </p:nvSpPr>
        <p:spPr/>
        <p:txBody>
          <a:bodyPr/>
          <a:lstStyle/>
          <a:p>
            <a:fld id="{85F5B7A5-34A7-4AB0-A34F-A4DF2002FA98}" type="slidenum">
              <a:rPr lang="en-US" smtClean="0"/>
              <a:t>37</a:t>
            </a:fld>
            <a:endParaRPr lang="en-US" dirty="0"/>
          </a:p>
        </p:txBody>
      </p:sp>
    </p:spTree>
    <p:extLst>
      <p:ext uri="{BB962C8B-B14F-4D97-AF65-F5344CB8AC3E}">
        <p14:creationId xmlns:p14="http://schemas.microsoft.com/office/powerpoint/2010/main" val="347543234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56745D-63DF-2B40-1F94-E6EA131D7762}"/>
              </a:ext>
            </a:extLst>
          </p:cNvPr>
          <p:cNvSpPr>
            <a:spLocks noGrp="1"/>
          </p:cNvSpPr>
          <p:nvPr>
            <p:ph type="title"/>
          </p:nvPr>
        </p:nvSpPr>
        <p:spPr/>
        <p:txBody>
          <a:bodyPr>
            <a:normAutofit fontScale="90000"/>
          </a:bodyPr>
          <a:lstStyle/>
          <a:p>
            <a:r>
              <a:rPr lang="en-US" dirty="0"/>
              <a:t>Data Management Plans</a:t>
            </a:r>
          </a:p>
        </p:txBody>
      </p:sp>
      <p:sp>
        <p:nvSpPr>
          <p:cNvPr id="3" name="Content Placeholder 2">
            <a:extLst>
              <a:ext uri="{FF2B5EF4-FFF2-40B4-BE49-F238E27FC236}">
                <a16:creationId xmlns:a16="http://schemas.microsoft.com/office/drawing/2014/main" id="{3DE204D3-4341-890E-B019-4E13A744B4AB}"/>
              </a:ext>
            </a:extLst>
          </p:cNvPr>
          <p:cNvSpPr>
            <a:spLocks noGrp="1"/>
          </p:cNvSpPr>
          <p:nvPr>
            <p:ph idx="1"/>
          </p:nvPr>
        </p:nvSpPr>
        <p:spPr>
          <a:xfrm>
            <a:off x="609600" y="1600200"/>
            <a:ext cx="10287000" cy="5029200"/>
          </a:xfrm>
        </p:spPr>
        <p:txBody>
          <a:bodyPr>
            <a:noAutofit/>
          </a:bodyPr>
          <a:lstStyle/>
          <a:p>
            <a:pPr>
              <a:lnSpc>
                <a:spcPct val="114000"/>
              </a:lnSpc>
              <a:spcBef>
                <a:spcPts val="600"/>
              </a:spcBef>
            </a:pPr>
            <a:r>
              <a:rPr lang="en-US" sz="2400" b="1" dirty="0">
                <a:solidFill>
                  <a:srgbClr val="1F497D"/>
                </a:solidFill>
              </a:rPr>
              <a:t>Q: </a:t>
            </a:r>
            <a:r>
              <a:rPr lang="en-US" sz="2400" dirty="0"/>
              <a:t>Can you clarify the Data Management Plan requirements?</a:t>
            </a:r>
          </a:p>
          <a:p>
            <a:pPr>
              <a:lnSpc>
                <a:spcPct val="114000"/>
              </a:lnSpc>
              <a:spcBef>
                <a:spcPts val="600"/>
              </a:spcBef>
            </a:pPr>
            <a:endParaRPr lang="en-US" sz="2400" dirty="0"/>
          </a:p>
          <a:p>
            <a:pPr>
              <a:lnSpc>
                <a:spcPct val="114000"/>
              </a:lnSpc>
              <a:spcBef>
                <a:spcPts val="600"/>
              </a:spcBef>
            </a:pPr>
            <a:r>
              <a:rPr lang="en-US" sz="2400" b="1" dirty="0">
                <a:solidFill>
                  <a:srgbClr val="1F497D"/>
                </a:solidFill>
              </a:rPr>
              <a:t>A: </a:t>
            </a:r>
            <a:r>
              <a:rPr lang="en-US" sz="2400" dirty="0"/>
              <a:t>Data Management Plans (DMPs) are required for all applications</a:t>
            </a:r>
          </a:p>
          <a:p>
            <a:pPr lvl="1">
              <a:lnSpc>
                <a:spcPct val="114000"/>
              </a:lnSpc>
              <a:spcBef>
                <a:spcPts val="600"/>
              </a:spcBef>
            </a:pPr>
            <a:endParaRPr lang="en-US" sz="2200" dirty="0"/>
          </a:p>
          <a:p>
            <a:pPr lvl="1">
              <a:lnSpc>
                <a:spcPct val="114000"/>
              </a:lnSpc>
              <a:spcBef>
                <a:spcPts val="600"/>
              </a:spcBef>
            </a:pPr>
            <a:r>
              <a:rPr lang="en-US" sz="2200" dirty="0"/>
              <a:t>DMPs should describe what data will be generated (e.g. for evaluation activities) and how the recipient will manage, store, and disseminate data generated. Review the RFA DMP section and the “</a:t>
            </a:r>
            <a:r>
              <a:rPr lang="en-US" sz="2200" dirty="0">
                <a:hlinkClick r:id="rId2"/>
              </a:rPr>
              <a:t>AHRQ Data Management Plan Policy</a:t>
            </a:r>
            <a:r>
              <a:rPr lang="en-US" sz="2200" dirty="0"/>
              <a:t>” for additional details.</a:t>
            </a:r>
          </a:p>
          <a:p>
            <a:pPr lvl="1">
              <a:lnSpc>
                <a:spcPct val="114000"/>
              </a:lnSpc>
              <a:spcBef>
                <a:spcPts val="600"/>
              </a:spcBef>
            </a:pPr>
            <a:endParaRPr lang="en-US" sz="2200" dirty="0"/>
          </a:p>
          <a:p>
            <a:pPr lvl="1">
              <a:lnSpc>
                <a:spcPct val="114000"/>
              </a:lnSpc>
              <a:spcBef>
                <a:spcPts val="600"/>
              </a:spcBef>
            </a:pPr>
            <a:r>
              <a:rPr lang="en-US" sz="2200" dirty="0"/>
              <a:t>DMPs do not count toward page limits. </a:t>
            </a:r>
          </a:p>
          <a:p>
            <a:pPr lvl="1">
              <a:lnSpc>
                <a:spcPct val="114000"/>
              </a:lnSpc>
              <a:spcBef>
                <a:spcPts val="600"/>
              </a:spcBef>
            </a:pPr>
            <a:endParaRPr lang="en-US" dirty="0"/>
          </a:p>
        </p:txBody>
      </p:sp>
    </p:spTree>
    <p:extLst>
      <p:ext uri="{BB962C8B-B14F-4D97-AF65-F5344CB8AC3E}">
        <p14:creationId xmlns:p14="http://schemas.microsoft.com/office/powerpoint/2010/main" val="364463244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D52DC5-F772-8765-1EEA-06531BCB5B84}"/>
              </a:ext>
            </a:extLst>
          </p:cNvPr>
          <p:cNvSpPr>
            <a:spLocks noGrp="1"/>
          </p:cNvSpPr>
          <p:nvPr>
            <p:ph type="title"/>
          </p:nvPr>
        </p:nvSpPr>
        <p:spPr/>
        <p:txBody>
          <a:bodyPr>
            <a:normAutofit fontScale="90000"/>
          </a:bodyPr>
          <a:lstStyle/>
          <a:p>
            <a:r>
              <a:rPr lang="en-US" dirty="0"/>
              <a:t>Technology Development</a:t>
            </a:r>
          </a:p>
        </p:txBody>
      </p:sp>
      <p:sp>
        <p:nvSpPr>
          <p:cNvPr id="3" name="Content Placeholder 2">
            <a:extLst>
              <a:ext uri="{FF2B5EF4-FFF2-40B4-BE49-F238E27FC236}">
                <a16:creationId xmlns:a16="http://schemas.microsoft.com/office/drawing/2014/main" id="{8F91F163-61D8-F216-8EA8-5FC66AD9C23C}"/>
              </a:ext>
            </a:extLst>
          </p:cNvPr>
          <p:cNvSpPr>
            <a:spLocks noGrp="1"/>
          </p:cNvSpPr>
          <p:nvPr>
            <p:ph idx="1"/>
          </p:nvPr>
        </p:nvSpPr>
        <p:spPr>
          <a:xfrm>
            <a:off x="838200" y="1646237"/>
            <a:ext cx="10439400" cy="4525963"/>
          </a:xfrm>
        </p:spPr>
        <p:txBody>
          <a:bodyPr>
            <a:normAutofit/>
          </a:bodyPr>
          <a:lstStyle/>
          <a:p>
            <a:pPr>
              <a:lnSpc>
                <a:spcPct val="114000"/>
              </a:lnSpc>
              <a:spcBef>
                <a:spcPts val="600"/>
              </a:spcBef>
            </a:pPr>
            <a:r>
              <a:rPr lang="en-US" sz="2600" b="1" dirty="0">
                <a:solidFill>
                  <a:srgbClr val="1F497D"/>
                </a:solidFill>
              </a:rPr>
              <a:t>Q: </a:t>
            </a:r>
            <a:r>
              <a:rPr lang="en-US" sz="2600" dirty="0"/>
              <a:t>Would development of clinical decision support (CDS) software or other health information technology (HIT) be an acceptable use of funds?</a:t>
            </a:r>
          </a:p>
          <a:p>
            <a:pPr>
              <a:lnSpc>
                <a:spcPct val="114000"/>
              </a:lnSpc>
              <a:spcBef>
                <a:spcPts val="600"/>
              </a:spcBef>
            </a:pPr>
            <a:endParaRPr lang="en-US" sz="2600" dirty="0"/>
          </a:p>
          <a:p>
            <a:pPr>
              <a:lnSpc>
                <a:spcPct val="114000"/>
              </a:lnSpc>
              <a:spcBef>
                <a:spcPts val="600"/>
              </a:spcBef>
            </a:pPr>
            <a:r>
              <a:rPr lang="en-US" sz="2600" b="1" dirty="0">
                <a:solidFill>
                  <a:srgbClr val="1F497D"/>
                </a:solidFill>
              </a:rPr>
              <a:t>A: </a:t>
            </a:r>
            <a:r>
              <a:rPr lang="en-US" sz="2600" dirty="0"/>
              <a:t>Developing and implementing CDS or other HIT applications could potentially be a part of your proposal as long as it is in the broader context of achieving the aims of the funding opportunity. Developing CDS or HIT alone would not meet the aims of the funding opportunity. </a:t>
            </a:r>
          </a:p>
          <a:p>
            <a:pPr>
              <a:lnSpc>
                <a:spcPct val="114000"/>
              </a:lnSpc>
              <a:spcBef>
                <a:spcPts val="600"/>
              </a:spcBef>
            </a:pPr>
            <a:endParaRPr lang="en-US" sz="2600" dirty="0"/>
          </a:p>
        </p:txBody>
      </p:sp>
      <p:sp>
        <p:nvSpPr>
          <p:cNvPr id="4" name="Slide Number Placeholder 3">
            <a:extLst>
              <a:ext uri="{FF2B5EF4-FFF2-40B4-BE49-F238E27FC236}">
                <a16:creationId xmlns:a16="http://schemas.microsoft.com/office/drawing/2014/main" id="{85D9F799-014F-75F3-3C27-3BEA4AD663AB}"/>
              </a:ext>
            </a:extLst>
          </p:cNvPr>
          <p:cNvSpPr>
            <a:spLocks noGrp="1"/>
          </p:cNvSpPr>
          <p:nvPr>
            <p:ph type="sldNum" sz="quarter" idx="10"/>
          </p:nvPr>
        </p:nvSpPr>
        <p:spPr/>
        <p:txBody>
          <a:bodyPr/>
          <a:lstStyle/>
          <a:p>
            <a:fld id="{85F5B7A5-34A7-4AB0-A34F-A4DF2002FA98}" type="slidenum">
              <a:rPr lang="en-US" smtClean="0"/>
              <a:t>39</a:t>
            </a:fld>
            <a:endParaRPr lang="en-US" dirty="0"/>
          </a:p>
        </p:txBody>
      </p:sp>
    </p:spTree>
    <p:extLst>
      <p:ext uri="{BB962C8B-B14F-4D97-AF65-F5344CB8AC3E}">
        <p14:creationId xmlns:p14="http://schemas.microsoft.com/office/powerpoint/2010/main" val="24932351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6A7C6D-CB48-9B6C-7295-233FACA10FD1}"/>
              </a:ext>
            </a:extLst>
          </p:cNvPr>
          <p:cNvSpPr>
            <a:spLocks noGrp="1"/>
          </p:cNvSpPr>
          <p:nvPr>
            <p:ph type="title"/>
          </p:nvPr>
        </p:nvSpPr>
        <p:spPr/>
        <p:txBody>
          <a:bodyPr/>
          <a:lstStyle/>
          <a:p>
            <a:r>
              <a:rPr lang="en-US" dirty="0"/>
              <a:t>Background &amp; Award information</a:t>
            </a:r>
          </a:p>
        </p:txBody>
      </p:sp>
      <p:sp>
        <p:nvSpPr>
          <p:cNvPr id="4" name="Slide Number Placeholder 3">
            <a:extLst>
              <a:ext uri="{FF2B5EF4-FFF2-40B4-BE49-F238E27FC236}">
                <a16:creationId xmlns:a16="http://schemas.microsoft.com/office/drawing/2014/main" id="{7678D220-45F6-4489-A46E-BA309A115825}"/>
              </a:ext>
            </a:extLst>
          </p:cNvPr>
          <p:cNvSpPr>
            <a:spLocks noGrp="1"/>
          </p:cNvSpPr>
          <p:nvPr>
            <p:ph type="sldNum" sz="quarter" idx="10"/>
          </p:nvPr>
        </p:nvSpPr>
        <p:spPr/>
        <p:txBody>
          <a:bodyPr/>
          <a:lstStyle/>
          <a:p>
            <a:fld id="{85F5B7A5-34A7-4AB0-A34F-A4DF2002FA98}" type="slidenum">
              <a:rPr lang="en-US" smtClean="0"/>
              <a:t>4</a:t>
            </a:fld>
            <a:endParaRPr lang="en-US" dirty="0"/>
          </a:p>
        </p:txBody>
      </p:sp>
    </p:spTree>
    <p:extLst>
      <p:ext uri="{BB962C8B-B14F-4D97-AF65-F5344CB8AC3E}">
        <p14:creationId xmlns:p14="http://schemas.microsoft.com/office/powerpoint/2010/main" val="168411168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D52DC5-F772-8765-1EEA-06531BCB5B84}"/>
              </a:ext>
            </a:extLst>
          </p:cNvPr>
          <p:cNvSpPr>
            <a:spLocks noGrp="1"/>
          </p:cNvSpPr>
          <p:nvPr>
            <p:ph type="title"/>
          </p:nvPr>
        </p:nvSpPr>
        <p:spPr/>
        <p:txBody>
          <a:bodyPr>
            <a:normAutofit fontScale="90000"/>
          </a:bodyPr>
          <a:lstStyle/>
          <a:p>
            <a:r>
              <a:rPr lang="en-US" dirty="0"/>
              <a:t>Learning &amp; Evaluation Contractor</a:t>
            </a:r>
          </a:p>
        </p:txBody>
      </p:sp>
      <p:sp>
        <p:nvSpPr>
          <p:cNvPr id="3" name="Content Placeholder 2">
            <a:extLst>
              <a:ext uri="{FF2B5EF4-FFF2-40B4-BE49-F238E27FC236}">
                <a16:creationId xmlns:a16="http://schemas.microsoft.com/office/drawing/2014/main" id="{8F91F163-61D8-F216-8EA8-5FC66AD9C23C}"/>
              </a:ext>
            </a:extLst>
          </p:cNvPr>
          <p:cNvSpPr>
            <a:spLocks noGrp="1"/>
          </p:cNvSpPr>
          <p:nvPr>
            <p:ph idx="1"/>
          </p:nvPr>
        </p:nvSpPr>
        <p:spPr>
          <a:xfrm>
            <a:off x="762000" y="1981200"/>
            <a:ext cx="9982200" cy="4525963"/>
          </a:xfrm>
        </p:spPr>
        <p:txBody>
          <a:bodyPr>
            <a:normAutofit/>
          </a:bodyPr>
          <a:lstStyle/>
          <a:p>
            <a:pPr>
              <a:lnSpc>
                <a:spcPct val="114000"/>
              </a:lnSpc>
              <a:spcBef>
                <a:spcPts val="600"/>
              </a:spcBef>
            </a:pPr>
            <a:r>
              <a:rPr lang="en-US" sz="2600" b="1" dirty="0">
                <a:solidFill>
                  <a:srgbClr val="1F497D"/>
                </a:solidFill>
              </a:rPr>
              <a:t>Q: </a:t>
            </a:r>
            <a:r>
              <a:rPr lang="en-US" sz="2600" dirty="0"/>
              <a:t>The RFA states that a contractor will help manage a learning community and conduct an evaluation of the overall initiative. Can you provide any additional details on this contract?</a:t>
            </a:r>
          </a:p>
          <a:p>
            <a:pPr>
              <a:lnSpc>
                <a:spcPct val="114000"/>
              </a:lnSpc>
              <a:spcBef>
                <a:spcPts val="600"/>
              </a:spcBef>
            </a:pPr>
            <a:endParaRPr lang="en-US" sz="2600" dirty="0"/>
          </a:p>
          <a:p>
            <a:pPr>
              <a:lnSpc>
                <a:spcPct val="114000"/>
              </a:lnSpc>
              <a:spcBef>
                <a:spcPts val="600"/>
              </a:spcBef>
            </a:pPr>
            <a:r>
              <a:rPr lang="en-US" sz="2600" b="1" dirty="0">
                <a:solidFill>
                  <a:srgbClr val="1F497D"/>
                </a:solidFill>
              </a:rPr>
              <a:t>A: </a:t>
            </a:r>
            <a:r>
              <a:rPr lang="en-US" sz="2600" dirty="0"/>
              <a:t>Unfortunately, there is no additional information that can be shared at this time. If AHRQ solicits contract applications, additional details will be publicly available at that time.</a:t>
            </a:r>
          </a:p>
        </p:txBody>
      </p:sp>
      <p:sp>
        <p:nvSpPr>
          <p:cNvPr id="4" name="Slide Number Placeholder 3">
            <a:extLst>
              <a:ext uri="{FF2B5EF4-FFF2-40B4-BE49-F238E27FC236}">
                <a16:creationId xmlns:a16="http://schemas.microsoft.com/office/drawing/2014/main" id="{85D9F799-014F-75F3-3C27-3BEA4AD663AB}"/>
              </a:ext>
            </a:extLst>
          </p:cNvPr>
          <p:cNvSpPr>
            <a:spLocks noGrp="1"/>
          </p:cNvSpPr>
          <p:nvPr>
            <p:ph type="sldNum" sz="quarter" idx="10"/>
          </p:nvPr>
        </p:nvSpPr>
        <p:spPr/>
        <p:txBody>
          <a:bodyPr/>
          <a:lstStyle/>
          <a:p>
            <a:fld id="{85F5B7A5-34A7-4AB0-A34F-A4DF2002FA98}" type="slidenum">
              <a:rPr lang="en-US" smtClean="0"/>
              <a:t>40</a:t>
            </a:fld>
            <a:endParaRPr lang="en-US" dirty="0"/>
          </a:p>
        </p:txBody>
      </p:sp>
    </p:spTree>
    <p:extLst>
      <p:ext uri="{BB962C8B-B14F-4D97-AF65-F5344CB8AC3E}">
        <p14:creationId xmlns:p14="http://schemas.microsoft.com/office/powerpoint/2010/main" val="148489351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D52DC5-F772-8765-1EEA-06531BCB5B84}"/>
              </a:ext>
            </a:extLst>
          </p:cNvPr>
          <p:cNvSpPr>
            <a:spLocks noGrp="1"/>
          </p:cNvSpPr>
          <p:nvPr>
            <p:ph type="title"/>
          </p:nvPr>
        </p:nvSpPr>
        <p:spPr/>
        <p:txBody>
          <a:bodyPr>
            <a:normAutofit fontScale="90000"/>
          </a:bodyPr>
          <a:lstStyle/>
          <a:p>
            <a:r>
              <a:rPr lang="en-US" dirty="0"/>
              <a:t>Timeline of Model Implementation</a:t>
            </a:r>
          </a:p>
        </p:txBody>
      </p:sp>
      <p:sp>
        <p:nvSpPr>
          <p:cNvPr id="3" name="Content Placeholder 2">
            <a:extLst>
              <a:ext uri="{FF2B5EF4-FFF2-40B4-BE49-F238E27FC236}">
                <a16:creationId xmlns:a16="http://schemas.microsoft.com/office/drawing/2014/main" id="{8F91F163-61D8-F216-8EA8-5FC66AD9C23C}"/>
              </a:ext>
            </a:extLst>
          </p:cNvPr>
          <p:cNvSpPr>
            <a:spLocks noGrp="1"/>
          </p:cNvSpPr>
          <p:nvPr>
            <p:ph idx="1"/>
          </p:nvPr>
        </p:nvSpPr>
        <p:spPr>
          <a:xfrm>
            <a:off x="838200" y="1524000"/>
            <a:ext cx="10058400" cy="4832351"/>
          </a:xfrm>
        </p:spPr>
        <p:txBody>
          <a:bodyPr>
            <a:normAutofit fontScale="92500" lnSpcReduction="10000"/>
          </a:bodyPr>
          <a:lstStyle/>
          <a:p>
            <a:pPr>
              <a:lnSpc>
                <a:spcPct val="130000"/>
              </a:lnSpc>
              <a:spcBef>
                <a:spcPts val="600"/>
              </a:spcBef>
            </a:pPr>
            <a:r>
              <a:rPr lang="en-US" sz="2600" b="1" dirty="0">
                <a:solidFill>
                  <a:srgbClr val="1F497D"/>
                </a:solidFill>
              </a:rPr>
              <a:t>Q: </a:t>
            </a:r>
            <a:r>
              <a:rPr lang="en-US" sz="2600" dirty="0"/>
              <a:t>What timeframe is allowable for developing and implementing the proposed model with all required components?</a:t>
            </a:r>
          </a:p>
          <a:p>
            <a:pPr>
              <a:lnSpc>
                <a:spcPct val="130000"/>
              </a:lnSpc>
              <a:spcBef>
                <a:spcPts val="600"/>
              </a:spcBef>
            </a:pPr>
            <a:endParaRPr lang="en-US" sz="2600" dirty="0"/>
          </a:p>
          <a:p>
            <a:pPr>
              <a:lnSpc>
                <a:spcPct val="130000"/>
              </a:lnSpc>
              <a:spcBef>
                <a:spcPts val="600"/>
              </a:spcBef>
            </a:pPr>
            <a:r>
              <a:rPr lang="en-US" sz="2600" b="1" dirty="0">
                <a:solidFill>
                  <a:srgbClr val="1F497D"/>
                </a:solidFill>
              </a:rPr>
              <a:t>A: </a:t>
            </a:r>
            <a:r>
              <a:rPr lang="en-US" sz="2600" dirty="0"/>
              <a:t>No timeframe is specified for developing and implementing the proposed care model elements, but applicants are required to describe their timeline and approach. Grantees will be required to assess and report their progress on required performance measures throughout the period of support (see “Evaluation Approach” and “Program Planning and Performance Reporting Requirements” sections of the RFA).</a:t>
            </a:r>
          </a:p>
        </p:txBody>
      </p:sp>
      <p:sp>
        <p:nvSpPr>
          <p:cNvPr id="4" name="Slide Number Placeholder 3">
            <a:extLst>
              <a:ext uri="{FF2B5EF4-FFF2-40B4-BE49-F238E27FC236}">
                <a16:creationId xmlns:a16="http://schemas.microsoft.com/office/drawing/2014/main" id="{85D9F799-014F-75F3-3C27-3BEA4AD663AB}"/>
              </a:ext>
            </a:extLst>
          </p:cNvPr>
          <p:cNvSpPr>
            <a:spLocks noGrp="1"/>
          </p:cNvSpPr>
          <p:nvPr>
            <p:ph type="sldNum" sz="quarter" idx="10"/>
          </p:nvPr>
        </p:nvSpPr>
        <p:spPr/>
        <p:txBody>
          <a:bodyPr/>
          <a:lstStyle/>
          <a:p>
            <a:fld id="{85F5B7A5-34A7-4AB0-A34F-A4DF2002FA98}" type="slidenum">
              <a:rPr lang="en-US" smtClean="0"/>
              <a:t>41</a:t>
            </a:fld>
            <a:endParaRPr lang="en-US" dirty="0"/>
          </a:p>
        </p:txBody>
      </p:sp>
    </p:spTree>
    <p:extLst>
      <p:ext uri="{BB962C8B-B14F-4D97-AF65-F5344CB8AC3E}">
        <p14:creationId xmlns:p14="http://schemas.microsoft.com/office/powerpoint/2010/main" val="144326507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D52DC5-F772-8765-1EEA-06531BCB5B84}"/>
              </a:ext>
            </a:extLst>
          </p:cNvPr>
          <p:cNvSpPr>
            <a:spLocks noGrp="1"/>
          </p:cNvSpPr>
          <p:nvPr>
            <p:ph type="title"/>
          </p:nvPr>
        </p:nvSpPr>
        <p:spPr/>
        <p:txBody>
          <a:bodyPr>
            <a:normAutofit fontScale="90000"/>
          </a:bodyPr>
          <a:lstStyle/>
          <a:p>
            <a:r>
              <a:rPr lang="en-US" dirty="0"/>
              <a:t>VHA and FQHC Eligibility</a:t>
            </a:r>
          </a:p>
        </p:txBody>
      </p:sp>
      <p:sp>
        <p:nvSpPr>
          <p:cNvPr id="3" name="Content Placeholder 2">
            <a:extLst>
              <a:ext uri="{FF2B5EF4-FFF2-40B4-BE49-F238E27FC236}">
                <a16:creationId xmlns:a16="http://schemas.microsoft.com/office/drawing/2014/main" id="{8F91F163-61D8-F216-8EA8-5FC66AD9C23C}"/>
              </a:ext>
            </a:extLst>
          </p:cNvPr>
          <p:cNvSpPr>
            <a:spLocks noGrp="1"/>
          </p:cNvSpPr>
          <p:nvPr>
            <p:ph idx="1"/>
          </p:nvPr>
        </p:nvSpPr>
        <p:spPr>
          <a:xfrm>
            <a:off x="914400" y="1570037"/>
            <a:ext cx="10210800" cy="4983163"/>
          </a:xfrm>
        </p:spPr>
        <p:txBody>
          <a:bodyPr>
            <a:noAutofit/>
          </a:bodyPr>
          <a:lstStyle/>
          <a:p>
            <a:pPr>
              <a:lnSpc>
                <a:spcPct val="114000"/>
              </a:lnSpc>
              <a:spcBef>
                <a:spcPts val="0"/>
              </a:spcBef>
            </a:pPr>
            <a:r>
              <a:rPr lang="en-US" sz="2600" b="1" dirty="0">
                <a:solidFill>
                  <a:srgbClr val="1F497D"/>
                </a:solidFill>
              </a:rPr>
              <a:t>Q: </a:t>
            </a:r>
            <a:r>
              <a:rPr lang="en-US" sz="2600" dirty="0"/>
              <a:t>Are VA clinics eligible for this RFA?</a:t>
            </a:r>
          </a:p>
          <a:p>
            <a:pPr>
              <a:spcBef>
                <a:spcPts val="0"/>
              </a:spcBef>
            </a:pPr>
            <a:endParaRPr lang="en-US" sz="2600" b="1" dirty="0">
              <a:solidFill>
                <a:srgbClr val="1F497D"/>
              </a:solidFill>
            </a:endParaRPr>
          </a:p>
          <a:p>
            <a:pPr>
              <a:lnSpc>
                <a:spcPct val="114000"/>
              </a:lnSpc>
              <a:spcBef>
                <a:spcPts val="0"/>
              </a:spcBef>
            </a:pPr>
            <a:r>
              <a:rPr lang="en-US" sz="2600" b="1" dirty="0">
                <a:solidFill>
                  <a:srgbClr val="1F497D"/>
                </a:solidFill>
              </a:rPr>
              <a:t>A: </a:t>
            </a:r>
            <a:r>
              <a:rPr lang="en-US" sz="2600" dirty="0"/>
              <a:t>Possibly. Federal institutions are generally eligible for this RFA, but there are unique requirements and budget considerations for federal applicants to other federal funding agencies that should be discussed with your institutional official. </a:t>
            </a:r>
          </a:p>
          <a:p>
            <a:pPr>
              <a:spcBef>
                <a:spcPts val="0"/>
              </a:spcBef>
            </a:pPr>
            <a:endParaRPr lang="en-US" sz="2600" dirty="0"/>
          </a:p>
          <a:p>
            <a:pPr>
              <a:lnSpc>
                <a:spcPct val="114000"/>
              </a:lnSpc>
              <a:spcBef>
                <a:spcPts val="0"/>
              </a:spcBef>
            </a:pPr>
            <a:r>
              <a:rPr lang="en-US" sz="2600" b="1" dirty="0">
                <a:solidFill>
                  <a:srgbClr val="1F497D"/>
                </a:solidFill>
              </a:rPr>
              <a:t>Q: </a:t>
            </a:r>
            <a:r>
              <a:rPr lang="en-US" sz="2600" dirty="0"/>
              <a:t>Are Federally Qualified Health Centers (FQHCs) eligible for this RFA?</a:t>
            </a:r>
          </a:p>
          <a:p>
            <a:pPr>
              <a:spcBef>
                <a:spcPts val="0"/>
              </a:spcBef>
            </a:pPr>
            <a:endParaRPr lang="en-US" sz="2600" b="1" dirty="0">
              <a:solidFill>
                <a:srgbClr val="1F497D"/>
              </a:solidFill>
            </a:endParaRPr>
          </a:p>
          <a:p>
            <a:pPr>
              <a:lnSpc>
                <a:spcPct val="114000"/>
              </a:lnSpc>
              <a:spcBef>
                <a:spcPts val="0"/>
              </a:spcBef>
            </a:pPr>
            <a:r>
              <a:rPr lang="en-US" sz="2600" b="1" dirty="0">
                <a:solidFill>
                  <a:srgbClr val="1F497D"/>
                </a:solidFill>
              </a:rPr>
              <a:t>A: </a:t>
            </a:r>
            <a:r>
              <a:rPr lang="en-US" sz="2600" dirty="0"/>
              <a:t>Yes, provided they meet all other eligibility criteria.</a:t>
            </a:r>
          </a:p>
        </p:txBody>
      </p:sp>
      <p:sp>
        <p:nvSpPr>
          <p:cNvPr id="4" name="Slide Number Placeholder 3">
            <a:extLst>
              <a:ext uri="{FF2B5EF4-FFF2-40B4-BE49-F238E27FC236}">
                <a16:creationId xmlns:a16="http://schemas.microsoft.com/office/drawing/2014/main" id="{85D9F799-014F-75F3-3C27-3BEA4AD663AB}"/>
              </a:ext>
            </a:extLst>
          </p:cNvPr>
          <p:cNvSpPr>
            <a:spLocks noGrp="1"/>
          </p:cNvSpPr>
          <p:nvPr>
            <p:ph type="sldNum" sz="quarter" idx="10"/>
          </p:nvPr>
        </p:nvSpPr>
        <p:spPr/>
        <p:txBody>
          <a:bodyPr/>
          <a:lstStyle/>
          <a:p>
            <a:fld id="{85F5B7A5-34A7-4AB0-A34F-A4DF2002FA98}" type="slidenum">
              <a:rPr lang="en-US" smtClean="0"/>
              <a:t>42</a:t>
            </a:fld>
            <a:endParaRPr lang="en-US" dirty="0"/>
          </a:p>
        </p:txBody>
      </p:sp>
    </p:spTree>
    <p:extLst>
      <p:ext uri="{BB962C8B-B14F-4D97-AF65-F5344CB8AC3E}">
        <p14:creationId xmlns:p14="http://schemas.microsoft.com/office/powerpoint/2010/main" val="166234225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D52DC5-F772-8765-1EEA-06531BCB5B84}"/>
              </a:ext>
            </a:extLst>
          </p:cNvPr>
          <p:cNvSpPr>
            <a:spLocks noGrp="1"/>
          </p:cNvSpPr>
          <p:nvPr>
            <p:ph type="title"/>
          </p:nvPr>
        </p:nvSpPr>
        <p:spPr/>
        <p:txBody>
          <a:bodyPr>
            <a:normAutofit fontScale="90000"/>
          </a:bodyPr>
          <a:lstStyle/>
          <a:p>
            <a:r>
              <a:rPr lang="en-US" dirty="0"/>
              <a:t>Multiple Clinic Joint Applications</a:t>
            </a:r>
          </a:p>
        </p:txBody>
      </p:sp>
      <p:sp>
        <p:nvSpPr>
          <p:cNvPr id="3" name="Content Placeholder 2">
            <a:extLst>
              <a:ext uri="{FF2B5EF4-FFF2-40B4-BE49-F238E27FC236}">
                <a16:creationId xmlns:a16="http://schemas.microsoft.com/office/drawing/2014/main" id="{8F91F163-61D8-F216-8EA8-5FC66AD9C23C}"/>
              </a:ext>
            </a:extLst>
          </p:cNvPr>
          <p:cNvSpPr>
            <a:spLocks noGrp="1"/>
          </p:cNvSpPr>
          <p:nvPr>
            <p:ph idx="1"/>
          </p:nvPr>
        </p:nvSpPr>
        <p:spPr>
          <a:xfrm>
            <a:off x="609600" y="1401761"/>
            <a:ext cx="10210800" cy="5227639"/>
          </a:xfrm>
        </p:spPr>
        <p:txBody>
          <a:bodyPr>
            <a:normAutofit fontScale="92500" lnSpcReduction="10000"/>
          </a:bodyPr>
          <a:lstStyle/>
          <a:p>
            <a:pPr>
              <a:lnSpc>
                <a:spcPct val="130000"/>
              </a:lnSpc>
              <a:spcBef>
                <a:spcPts val="600"/>
              </a:spcBef>
            </a:pPr>
            <a:r>
              <a:rPr lang="en-US" sz="2600" b="1" dirty="0">
                <a:solidFill>
                  <a:srgbClr val="1F497D"/>
                </a:solidFill>
              </a:rPr>
              <a:t>Q: </a:t>
            </a:r>
            <a:r>
              <a:rPr lang="en-US" sz="2600" dirty="0"/>
              <a:t>Can two or more Long COVID clinics apply together in this U18 to eliminate overlapping offers?</a:t>
            </a:r>
          </a:p>
          <a:p>
            <a:pPr>
              <a:lnSpc>
                <a:spcPct val="110000"/>
              </a:lnSpc>
              <a:spcBef>
                <a:spcPts val="600"/>
              </a:spcBef>
            </a:pPr>
            <a:endParaRPr lang="en-US" sz="2600" dirty="0"/>
          </a:p>
          <a:p>
            <a:pPr>
              <a:lnSpc>
                <a:spcPct val="130000"/>
              </a:lnSpc>
              <a:spcBef>
                <a:spcPts val="600"/>
              </a:spcBef>
            </a:pPr>
            <a:r>
              <a:rPr lang="en-US" sz="2600" b="1" dirty="0">
                <a:solidFill>
                  <a:srgbClr val="1F497D"/>
                </a:solidFill>
              </a:rPr>
              <a:t>A: </a:t>
            </a:r>
            <a:r>
              <a:rPr lang="en-US" sz="2600" dirty="0"/>
              <a:t>Yes, as long as the primary applicant meets the eligibility criteria and the proposed activities meet the RFA requirements.</a:t>
            </a:r>
          </a:p>
          <a:p>
            <a:pPr lvl="1">
              <a:lnSpc>
                <a:spcPct val="110000"/>
              </a:lnSpc>
              <a:spcBef>
                <a:spcPts val="600"/>
              </a:spcBef>
            </a:pPr>
            <a:endParaRPr lang="en-US" dirty="0"/>
          </a:p>
          <a:p>
            <a:pPr lvl="1">
              <a:lnSpc>
                <a:spcPct val="130000"/>
              </a:lnSpc>
              <a:spcBef>
                <a:spcPts val="600"/>
              </a:spcBef>
            </a:pPr>
            <a:r>
              <a:rPr lang="en-US" dirty="0"/>
              <a:t>The total budget cap remains the same regardless of the number of clinics involved in the application.</a:t>
            </a:r>
          </a:p>
          <a:p>
            <a:pPr lvl="1">
              <a:lnSpc>
                <a:spcPct val="110000"/>
              </a:lnSpc>
              <a:spcBef>
                <a:spcPts val="600"/>
              </a:spcBef>
            </a:pPr>
            <a:endParaRPr lang="en-US" dirty="0"/>
          </a:p>
          <a:p>
            <a:pPr lvl="1">
              <a:lnSpc>
                <a:spcPct val="130000"/>
              </a:lnSpc>
              <a:spcBef>
                <a:spcPts val="600"/>
              </a:spcBef>
            </a:pPr>
            <a:r>
              <a:rPr lang="en-US" dirty="0"/>
              <a:t>It may be challenging to describe current operations and proposed new models of multiple unaffiliated clinics in 12 pages.</a:t>
            </a:r>
          </a:p>
          <a:p>
            <a:pPr>
              <a:lnSpc>
                <a:spcPct val="130000"/>
              </a:lnSpc>
              <a:spcBef>
                <a:spcPts val="600"/>
              </a:spcBef>
            </a:pPr>
            <a:endParaRPr lang="en-US" sz="2600" dirty="0"/>
          </a:p>
        </p:txBody>
      </p:sp>
      <p:sp>
        <p:nvSpPr>
          <p:cNvPr id="4" name="Slide Number Placeholder 3">
            <a:extLst>
              <a:ext uri="{FF2B5EF4-FFF2-40B4-BE49-F238E27FC236}">
                <a16:creationId xmlns:a16="http://schemas.microsoft.com/office/drawing/2014/main" id="{85D9F799-014F-75F3-3C27-3BEA4AD663AB}"/>
              </a:ext>
            </a:extLst>
          </p:cNvPr>
          <p:cNvSpPr>
            <a:spLocks noGrp="1"/>
          </p:cNvSpPr>
          <p:nvPr>
            <p:ph type="sldNum" sz="quarter" idx="10"/>
          </p:nvPr>
        </p:nvSpPr>
        <p:spPr/>
        <p:txBody>
          <a:bodyPr/>
          <a:lstStyle/>
          <a:p>
            <a:fld id="{85F5B7A5-34A7-4AB0-A34F-A4DF2002FA98}" type="slidenum">
              <a:rPr lang="en-US" smtClean="0"/>
              <a:t>43</a:t>
            </a:fld>
            <a:endParaRPr lang="en-US" dirty="0"/>
          </a:p>
        </p:txBody>
      </p:sp>
    </p:spTree>
    <p:extLst>
      <p:ext uri="{BB962C8B-B14F-4D97-AF65-F5344CB8AC3E}">
        <p14:creationId xmlns:p14="http://schemas.microsoft.com/office/powerpoint/2010/main" val="69351618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D52DC5-F772-8765-1EEA-06531BCB5B84}"/>
              </a:ext>
            </a:extLst>
          </p:cNvPr>
          <p:cNvSpPr>
            <a:spLocks noGrp="1"/>
          </p:cNvSpPr>
          <p:nvPr>
            <p:ph type="title"/>
          </p:nvPr>
        </p:nvSpPr>
        <p:spPr/>
        <p:txBody>
          <a:bodyPr>
            <a:normAutofit fontScale="90000"/>
          </a:bodyPr>
          <a:lstStyle/>
          <a:p>
            <a:r>
              <a:rPr lang="en-US" dirty="0"/>
              <a:t>Other Funding for Long COVID Activities</a:t>
            </a:r>
          </a:p>
        </p:txBody>
      </p:sp>
      <p:sp>
        <p:nvSpPr>
          <p:cNvPr id="3" name="Content Placeholder 2">
            <a:extLst>
              <a:ext uri="{FF2B5EF4-FFF2-40B4-BE49-F238E27FC236}">
                <a16:creationId xmlns:a16="http://schemas.microsoft.com/office/drawing/2014/main" id="{8F91F163-61D8-F216-8EA8-5FC66AD9C23C}"/>
              </a:ext>
            </a:extLst>
          </p:cNvPr>
          <p:cNvSpPr>
            <a:spLocks noGrp="1"/>
          </p:cNvSpPr>
          <p:nvPr>
            <p:ph idx="1"/>
          </p:nvPr>
        </p:nvSpPr>
        <p:spPr>
          <a:xfrm>
            <a:off x="762000" y="1905000"/>
            <a:ext cx="10363200" cy="4525963"/>
          </a:xfrm>
        </p:spPr>
        <p:txBody>
          <a:bodyPr>
            <a:normAutofit/>
          </a:bodyPr>
          <a:lstStyle/>
          <a:p>
            <a:pPr>
              <a:lnSpc>
                <a:spcPct val="114000"/>
              </a:lnSpc>
              <a:spcBef>
                <a:spcPts val="600"/>
              </a:spcBef>
            </a:pPr>
            <a:r>
              <a:rPr lang="en-US" sz="2600" b="1" dirty="0">
                <a:solidFill>
                  <a:srgbClr val="1F497D"/>
                </a:solidFill>
              </a:rPr>
              <a:t>Q: </a:t>
            </a:r>
            <a:r>
              <a:rPr lang="en-US" sz="2600" dirty="0"/>
              <a:t>If our clinic or partners have funding from NIH or other public or private funders for Long COVID research, are we eligible to apply for this RFA?</a:t>
            </a:r>
          </a:p>
          <a:p>
            <a:pPr>
              <a:lnSpc>
                <a:spcPct val="114000"/>
              </a:lnSpc>
              <a:spcBef>
                <a:spcPts val="600"/>
              </a:spcBef>
            </a:pPr>
            <a:endParaRPr lang="en-US" sz="2600" dirty="0"/>
          </a:p>
          <a:p>
            <a:pPr>
              <a:lnSpc>
                <a:spcPct val="114000"/>
              </a:lnSpc>
              <a:spcBef>
                <a:spcPts val="600"/>
              </a:spcBef>
            </a:pPr>
            <a:r>
              <a:rPr lang="en-US" sz="2600" b="1" dirty="0">
                <a:solidFill>
                  <a:srgbClr val="1F497D"/>
                </a:solidFill>
              </a:rPr>
              <a:t>A: </a:t>
            </a:r>
            <a:r>
              <a:rPr lang="en-US" sz="2600" dirty="0"/>
              <a:t>Yes, as long as the purpose of that funding does not conflict with the goals of this RFA and there is no overlap (“double-dipping”) in funding. </a:t>
            </a:r>
          </a:p>
        </p:txBody>
      </p:sp>
      <p:sp>
        <p:nvSpPr>
          <p:cNvPr id="4" name="Slide Number Placeholder 3">
            <a:extLst>
              <a:ext uri="{FF2B5EF4-FFF2-40B4-BE49-F238E27FC236}">
                <a16:creationId xmlns:a16="http://schemas.microsoft.com/office/drawing/2014/main" id="{85D9F799-014F-75F3-3C27-3BEA4AD663AB}"/>
              </a:ext>
            </a:extLst>
          </p:cNvPr>
          <p:cNvSpPr>
            <a:spLocks noGrp="1"/>
          </p:cNvSpPr>
          <p:nvPr>
            <p:ph type="sldNum" sz="quarter" idx="10"/>
          </p:nvPr>
        </p:nvSpPr>
        <p:spPr/>
        <p:txBody>
          <a:bodyPr/>
          <a:lstStyle/>
          <a:p>
            <a:fld id="{85F5B7A5-34A7-4AB0-A34F-A4DF2002FA98}" type="slidenum">
              <a:rPr lang="en-US" smtClean="0"/>
              <a:t>44</a:t>
            </a:fld>
            <a:endParaRPr lang="en-US" dirty="0"/>
          </a:p>
        </p:txBody>
      </p:sp>
    </p:spTree>
    <p:extLst>
      <p:ext uri="{BB962C8B-B14F-4D97-AF65-F5344CB8AC3E}">
        <p14:creationId xmlns:p14="http://schemas.microsoft.com/office/powerpoint/2010/main" val="153340265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D52DC5-F772-8765-1EEA-06531BCB5B84}"/>
              </a:ext>
            </a:extLst>
          </p:cNvPr>
          <p:cNvSpPr>
            <a:spLocks noGrp="1"/>
          </p:cNvSpPr>
          <p:nvPr>
            <p:ph type="title"/>
          </p:nvPr>
        </p:nvSpPr>
        <p:spPr/>
        <p:txBody>
          <a:bodyPr>
            <a:normAutofit fontScale="90000"/>
          </a:bodyPr>
          <a:lstStyle/>
          <a:p>
            <a:r>
              <a:rPr lang="en-US" dirty="0"/>
              <a:t>Letters of Support</a:t>
            </a:r>
          </a:p>
        </p:txBody>
      </p:sp>
      <p:sp>
        <p:nvSpPr>
          <p:cNvPr id="3" name="Content Placeholder 2">
            <a:extLst>
              <a:ext uri="{FF2B5EF4-FFF2-40B4-BE49-F238E27FC236}">
                <a16:creationId xmlns:a16="http://schemas.microsoft.com/office/drawing/2014/main" id="{8F91F163-61D8-F216-8EA8-5FC66AD9C23C}"/>
              </a:ext>
            </a:extLst>
          </p:cNvPr>
          <p:cNvSpPr>
            <a:spLocks noGrp="1"/>
          </p:cNvSpPr>
          <p:nvPr>
            <p:ph idx="1"/>
          </p:nvPr>
        </p:nvSpPr>
        <p:spPr>
          <a:xfrm>
            <a:off x="685800" y="1600200"/>
            <a:ext cx="10820400" cy="4906963"/>
          </a:xfrm>
        </p:spPr>
        <p:txBody>
          <a:bodyPr>
            <a:normAutofit/>
          </a:bodyPr>
          <a:lstStyle/>
          <a:p>
            <a:pPr>
              <a:lnSpc>
                <a:spcPct val="120000"/>
              </a:lnSpc>
              <a:spcBef>
                <a:spcPts val="600"/>
              </a:spcBef>
            </a:pPr>
            <a:r>
              <a:rPr lang="en-US" sz="2400" b="1" dirty="0">
                <a:solidFill>
                  <a:srgbClr val="1F497D"/>
                </a:solidFill>
              </a:rPr>
              <a:t>Q: </a:t>
            </a:r>
            <a:r>
              <a:rPr lang="en-US" sz="2400" dirty="0"/>
              <a:t>Are letters of support required from all senior/key personnel and other significant contributors?</a:t>
            </a:r>
          </a:p>
          <a:p>
            <a:pPr>
              <a:lnSpc>
                <a:spcPct val="120000"/>
              </a:lnSpc>
              <a:spcBef>
                <a:spcPts val="600"/>
              </a:spcBef>
            </a:pPr>
            <a:endParaRPr lang="en-US" sz="2400" dirty="0"/>
          </a:p>
          <a:p>
            <a:pPr>
              <a:lnSpc>
                <a:spcPct val="120000"/>
              </a:lnSpc>
              <a:spcBef>
                <a:spcPts val="600"/>
              </a:spcBef>
            </a:pPr>
            <a:r>
              <a:rPr lang="en-US" sz="2400" b="1" dirty="0">
                <a:solidFill>
                  <a:srgbClr val="1F497D"/>
                </a:solidFill>
              </a:rPr>
              <a:t>A: </a:t>
            </a:r>
            <a:r>
              <a:rPr lang="en-US" sz="2400" dirty="0"/>
              <a:t>Provide letters of support from partnering organizations or clinicians, where possible. Letters of support may also be submitted to demonstrate the support of consortium participants (if applicable) and collaborators such as Senior/Key Personnel and Other Significant Contributors included in the grant application. The letters’ text should demonstrate their specific commitment and summarize any agreements in place to support the proposed project. </a:t>
            </a:r>
          </a:p>
        </p:txBody>
      </p:sp>
      <p:sp>
        <p:nvSpPr>
          <p:cNvPr id="4" name="Slide Number Placeholder 3">
            <a:extLst>
              <a:ext uri="{FF2B5EF4-FFF2-40B4-BE49-F238E27FC236}">
                <a16:creationId xmlns:a16="http://schemas.microsoft.com/office/drawing/2014/main" id="{85D9F799-014F-75F3-3C27-3BEA4AD663AB}"/>
              </a:ext>
            </a:extLst>
          </p:cNvPr>
          <p:cNvSpPr>
            <a:spLocks noGrp="1"/>
          </p:cNvSpPr>
          <p:nvPr>
            <p:ph type="sldNum" sz="quarter" idx="10"/>
          </p:nvPr>
        </p:nvSpPr>
        <p:spPr/>
        <p:txBody>
          <a:bodyPr/>
          <a:lstStyle/>
          <a:p>
            <a:fld id="{85F5B7A5-34A7-4AB0-A34F-A4DF2002FA98}" type="slidenum">
              <a:rPr lang="en-US" smtClean="0"/>
              <a:t>45</a:t>
            </a:fld>
            <a:endParaRPr lang="en-US" dirty="0"/>
          </a:p>
        </p:txBody>
      </p:sp>
    </p:spTree>
    <p:extLst>
      <p:ext uri="{BB962C8B-B14F-4D97-AF65-F5344CB8AC3E}">
        <p14:creationId xmlns:p14="http://schemas.microsoft.com/office/powerpoint/2010/main" val="42678047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D52DC5-F772-8765-1EEA-06531BCB5B84}"/>
              </a:ext>
            </a:extLst>
          </p:cNvPr>
          <p:cNvSpPr>
            <a:spLocks noGrp="1"/>
          </p:cNvSpPr>
          <p:nvPr>
            <p:ph type="title"/>
          </p:nvPr>
        </p:nvSpPr>
        <p:spPr/>
        <p:txBody>
          <a:bodyPr>
            <a:normAutofit fontScale="90000"/>
          </a:bodyPr>
          <a:lstStyle/>
          <a:p>
            <a:r>
              <a:rPr lang="en-US" dirty="0"/>
              <a:t>Budget Caps/Limits</a:t>
            </a:r>
          </a:p>
        </p:txBody>
      </p:sp>
      <p:sp>
        <p:nvSpPr>
          <p:cNvPr id="3" name="Content Placeholder 2">
            <a:extLst>
              <a:ext uri="{FF2B5EF4-FFF2-40B4-BE49-F238E27FC236}">
                <a16:creationId xmlns:a16="http://schemas.microsoft.com/office/drawing/2014/main" id="{8F91F163-61D8-F216-8EA8-5FC66AD9C23C}"/>
              </a:ext>
            </a:extLst>
          </p:cNvPr>
          <p:cNvSpPr>
            <a:spLocks noGrp="1"/>
          </p:cNvSpPr>
          <p:nvPr>
            <p:ph idx="1"/>
          </p:nvPr>
        </p:nvSpPr>
        <p:spPr/>
        <p:txBody>
          <a:bodyPr/>
          <a:lstStyle/>
          <a:p>
            <a:pPr>
              <a:lnSpc>
                <a:spcPct val="114000"/>
              </a:lnSpc>
              <a:spcBef>
                <a:spcPts val="600"/>
              </a:spcBef>
            </a:pPr>
            <a:r>
              <a:rPr lang="en-US" sz="2600" b="1" dirty="0">
                <a:solidFill>
                  <a:srgbClr val="1F497D"/>
                </a:solidFill>
              </a:rPr>
              <a:t>Q: </a:t>
            </a:r>
            <a:r>
              <a:rPr lang="en-US" sz="2600" dirty="0"/>
              <a:t>May we request an exception to the budget limits in the RFA?</a:t>
            </a:r>
          </a:p>
          <a:p>
            <a:pPr>
              <a:lnSpc>
                <a:spcPct val="114000"/>
              </a:lnSpc>
              <a:spcBef>
                <a:spcPts val="600"/>
              </a:spcBef>
            </a:pPr>
            <a:endParaRPr lang="en-US" sz="2600" dirty="0"/>
          </a:p>
          <a:p>
            <a:pPr>
              <a:lnSpc>
                <a:spcPct val="114000"/>
              </a:lnSpc>
              <a:spcBef>
                <a:spcPts val="600"/>
              </a:spcBef>
            </a:pPr>
            <a:r>
              <a:rPr lang="en-US" sz="2600" b="1" dirty="0">
                <a:solidFill>
                  <a:srgbClr val="1F497D"/>
                </a:solidFill>
              </a:rPr>
              <a:t>A: </a:t>
            </a:r>
            <a:r>
              <a:rPr lang="en-US" sz="2600" dirty="0"/>
              <a:t>No. AHRQ will not consider requests above the funding limits described in the RFA ($1,000,000 total costs in any given year and $5,000,000 for the entire project period). </a:t>
            </a:r>
          </a:p>
          <a:p>
            <a:pPr lvl="1">
              <a:lnSpc>
                <a:spcPct val="114000"/>
              </a:lnSpc>
              <a:spcBef>
                <a:spcPts val="600"/>
              </a:spcBef>
            </a:pPr>
            <a:endParaRPr lang="en-US" dirty="0"/>
          </a:p>
          <a:p>
            <a:pPr lvl="1">
              <a:lnSpc>
                <a:spcPct val="114000"/>
              </a:lnSpc>
              <a:spcBef>
                <a:spcPts val="600"/>
              </a:spcBef>
            </a:pPr>
            <a:r>
              <a:rPr lang="en-US" dirty="0"/>
              <a:t>Please note that budget limits are for </a:t>
            </a:r>
            <a:r>
              <a:rPr lang="en-US" b="1" dirty="0"/>
              <a:t>total costs </a:t>
            </a:r>
            <a:r>
              <a:rPr lang="en-US" dirty="0"/>
              <a:t>(direct + indirect).</a:t>
            </a:r>
          </a:p>
        </p:txBody>
      </p:sp>
      <p:sp>
        <p:nvSpPr>
          <p:cNvPr id="4" name="Slide Number Placeholder 3">
            <a:extLst>
              <a:ext uri="{FF2B5EF4-FFF2-40B4-BE49-F238E27FC236}">
                <a16:creationId xmlns:a16="http://schemas.microsoft.com/office/drawing/2014/main" id="{85D9F799-014F-75F3-3C27-3BEA4AD663AB}"/>
              </a:ext>
            </a:extLst>
          </p:cNvPr>
          <p:cNvSpPr>
            <a:spLocks noGrp="1"/>
          </p:cNvSpPr>
          <p:nvPr>
            <p:ph type="sldNum" sz="quarter" idx="10"/>
          </p:nvPr>
        </p:nvSpPr>
        <p:spPr/>
        <p:txBody>
          <a:bodyPr/>
          <a:lstStyle/>
          <a:p>
            <a:fld id="{85F5B7A5-34A7-4AB0-A34F-A4DF2002FA98}" type="slidenum">
              <a:rPr lang="en-US" smtClean="0"/>
              <a:t>46</a:t>
            </a:fld>
            <a:endParaRPr lang="en-US" dirty="0"/>
          </a:p>
        </p:txBody>
      </p:sp>
    </p:spTree>
    <p:extLst>
      <p:ext uri="{BB962C8B-B14F-4D97-AF65-F5344CB8AC3E}">
        <p14:creationId xmlns:p14="http://schemas.microsoft.com/office/powerpoint/2010/main" val="144650086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D52DC5-F772-8765-1EEA-06531BCB5B84}"/>
              </a:ext>
            </a:extLst>
          </p:cNvPr>
          <p:cNvSpPr>
            <a:spLocks noGrp="1"/>
          </p:cNvSpPr>
          <p:nvPr>
            <p:ph type="title"/>
          </p:nvPr>
        </p:nvSpPr>
        <p:spPr/>
        <p:txBody>
          <a:bodyPr>
            <a:normAutofit fontScale="90000"/>
          </a:bodyPr>
          <a:lstStyle/>
          <a:p>
            <a:r>
              <a:rPr lang="en-US" dirty="0"/>
              <a:t>Budgeting for TBD Personnel</a:t>
            </a:r>
          </a:p>
        </p:txBody>
      </p:sp>
      <p:sp>
        <p:nvSpPr>
          <p:cNvPr id="3" name="Content Placeholder 2">
            <a:extLst>
              <a:ext uri="{FF2B5EF4-FFF2-40B4-BE49-F238E27FC236}">
                <a16:creationId xmlns:a16="http://schemas.microsoft.com/office/drawing/2014/main" id="{8F91F163-61D8-F216-8EA8-5FC66AD9C23C}"/>
              </a:ext>
            </a:extLst>
          </p:cNvPr>
          <p:cNvSpPr>
            <a:spLocks noGrp="1"/>
          </p:cNvSpPr>
          <p:nvPr>
            <p:ph idx="1"/>
          </p:nvPr>
        </p:nvSpPr>
        <p:spPr>
          <a:xfrm>
            <a:off x="762000" y="1646237"/>
            <a:ext cx="10210800" cy="4525963"/>
          </a:xfrm>
        </p:spPr>
        <p:txBody>
          <a:bodyPr>
            <a:normAutofit/>
          </a:bodyPr>
          <a:lstStyle/>
          <a:p>
            <a:pPr>
              <a:lnSpc>
                <a:spcPct val="114000"/>
              </a:lnSpc>
              <a:spcBef>
                <a:spcPts val="600"/>
              </a:spcBef>
            </a:pPr>
            <a:r>
              <a:rPr lang="en-US" sz="2600" b="1" dirty="0">
                <a:solidFill>
                  <a:srgbClr val="1F497D"/>
                </a:solidFill>
              </a:rPr>
              <a:t>Q: </a:t>
            </a:r>
            <a:r>
              <a:rPr lang="en-US" sz="2600" dirty="0"/>
              <a:t>How do we include other personnel not yet hired if funding will be requested for their salaries? </a:t>
            </a:r>
          </a:p>
          <a:p>
            <a:pPr>
              <a:lnSpc>
                <a:spcPct val="114000"/>
              </a:lnSpc>
              <a:spcBef>
                <a:spcPts val="600"/>
              </a:spcBef>
            </a:pPr>
            <a:endParaRPr lang="en-US" sz="2600" dirty="0"/>
          </a:p>
          <a:p>
            <a:pPr>
              <a:lnSpc>
                <a:spcPct val="114000"/>
              </a:lnSpc>
              <a:spcBef>
                <a:spcPts val="600"/>
              </a:spcBef>
            </a:pPr>
            <a:r>
              <a:rPr lang="en-US" sz="2600" b="1" dirty="0">
                <a:solidFill>
                  <a:srgbClr val="1F497D"/>
                </a:solidFill>
              </a:rPr>
              <a:t>A: </a:t>
            </a:r>
            <a:r>
              <a:rPr lang="en-US" sz="2600" dirty="0"/>
              <a:t>“To Be Determined” personnel may be included in grant budgets along with an estimate of their salary and level of effort. The role of these personnel should be described in the Budget Justification section of the application. In general, key personnel should not be TBD.</a:t>
            </a:r>
          </a:p>
          <a:p>
            <a:pPr>
              <a:lnSpc>
                <a:spcPct val="114000"/>
              </a:lnSpc>
              <a:spcBef>
                <a:spcPts val="600"/>
              </a:spcBef>
            </a:pPr>
            <a:endParaRPr lang="en-US" sz="2600" dirty="0"/>
          </a:p>
        </p:txBody>
      </p:sp>
      <p:sp>
        <p:nvSpPr>
          <p:cNvPr id="4" name="Slide Number Placeholder 3">
            <a:extLst>
              <a:ext uri="{FF2B5EF4-FFF2-40B4-BE49-F238E27FC236}">
                <a16:creationId xmlns:a16="http://schemas.microsoft.com/office/drawing/2014/main" id="{85D9F799-014F-75F3-3C27-3BEA4AD663AB}"/>
              </a:ext>
            </a:extLst>
          </p:cNvPr>
          <p:cNvSpPr>
            <a:spLocks noGrp="1"/>
          </p:cNvSpPr>
          <p:nvPr>
            <p:ph type="sldNum" sz="quarter" idx="10"/>
          </p:nvPr>
        </p:nvSpPr>
        <p:spPr/>
        <p:txBody>
          <a:bodyPr/>
          <a:lstStyle/>
          <a:p>
            <a:fld id="{85F5B7A5-34A7-4AB0-A34F-A4DF2002FA98}" type="slidenum">
              <a:rPr lang="en-US" smtClean="0"/>
              <a:t>47</a:t>
            </a:fld>
            <a:endParaRPr lang="en-US" dirty="0"/>
          </a:p>
        </p:txBody>
      </p:sp>
    </p:spTree>
    <p:extLst>
      <p:ext uri="{BB962C8B-B14F-4D97-AF65-F5344CB8AC3E}">
        <p14:creationId xmlns:p14="http://schemas.microsoft.com/office/powerpoint/2010/main" val="415873500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D52DC5-F772-8765-1EEA-06531BCB5B84}"/>
              </a:ext>
            </a:extLst>
          </p:cNvPr>
          <p:cNvSpPr>
            <a:spLocks noGrp="1"/>
          </p:cNvSpPr>
          <p:nvPr>
            <p:ph type="title"/>
          </p:nvPr>
        </p:nvSpPr>
        <p:spPr>
          <a:xfrm>
            <a:off x="457200" y="304800"/>
            <a:ext cx="10591800" cy="617884"/>
          </a:xfrm>
        </p:spPr>
        <p:txBody>
          <a:bodyPr>
            <a:normAutofit fontScale="90000"/>
          </a:bodyPr>
          <a:lstStyle/>
          <a:p>
            <a:r>
              <a:rPr lang="en-US" dirty="0"/>
              <a:t>Funds for Transportation Services</a:t>
            </a:r>
          </a:p>
        </p:txBody>
      </p:sp>
      <p:sp>
        <p:nvSpPr>
          <p:cNvPr id="3" name="Content Placeholder 2">
            <a:extLst>
              <a:ext uri="{FF2B5EF4-FFF2-40B4-BE49-F238E27FC236}">
                <a16:creationId xmlns:a16="http://schemas.microsoft.com/office/drawing/2014/main" id="{8F91F163-61D8-F216-8EA8-5FC66AD9C23C}"/>
              </a:ext>
            </a:extLst>
          </p:cNvPr>
          <p:cNvSpPr>
            <a:spLocks noGrp="1"/>
          </p:cNvSpPr>
          <p:nvPr>
            <p:ph idx="1"/>
          </p:nvPr>
        </p:nvSpPr>
        <p:spPr>
          <a:xfrm>
            <a:off x="533400" y="1584324"/>
            <a:ext cx="11125200" cy="5197476"/>
          </a:xfrm>
        </p:spPr>
        <p:txBody>
          <a:bodyPr>
            <a:noAutofit/>
          </a:bodyPr>
          <a:lstStyle/>
          <a:p>
            <a:pPr>
              <a:lnSpc>
                <a:spcPct val="114000"/>
              </a:lnSpc>
              <a:spcBef>
                <a:spcPts val="600"/>
              </a:spcBef>
            </a:pPr>
            <a:r>
              <a:rPr lang="en-US" sz="2000" b="1" dirty="0">
                <a:solidFill>
                  <a:srgbClr val="1F497D"/>
                </a:solidFill>
                <a:latin typeface="+mj-lt"/>
              </a:rPr>
              <a:t>Q: </a:t>
            </a:r>
            <a:r>
              <a:rPr lang="en-US" sz="2000" dirty="0">
                <a:latin typeface="+mj-lt"/>
              </a:rPr>
              <a:t>Can grant funds be used for resources outside the healthcare system needed to help patients access clinic services (e.g., for transportation services that are not reimbursed)?</a:t>
            </a:r>
          </a:p>
          <a:p>
            <a:pPr>
              <a:spcBef>
                <a:spcPts val="600"/>
              </a:spcBef>
            </a:pPr>
            <a:endParaRPr lang="en-US" sz="2000" dirty="0">
              <a:latin typeface="+mj-lt"/>
            </a:endParaRPr>
          </a:p>
          <a:p>
            <a:pPr>
              <a:lnSpc>
                <a:spcPct val="114000"/>
              </a:lnSpc>
              <a:spcBef>
                <a:spcPts val="600"/>
              </a:spcBef>
            </a:pPr>
            <a:r>
              <a:rPr lang="en-US" sz="2000" b="1" dirty="0">
                <a:solidFill>
                  <a:srgbClr val="1F497D"/>
                </a:solidFill>
                <a:latin typeface="+mj-lt"/>
              </a:rPr>
              <a:t>A: </a:t>
            </a:r>
            <a:r>
              <a:rPr lang="en-US" sz="2000" dirty="0">
                <a:latin typeface="+mj-lt"/>
              </a:rPr>
              <a:t>Yes. The </a:t>
            </a:r>
            <a:r>
              <a:rPr lang="en-US" sz="2000" dirty="0">
                <a:effectLst/>
                <a:latin typeface="+mj-lt"/>
                <a:ea typeface="Calibri" panose="020F0502020204030204" pitchFamily="34" charset="0"/>
                <a:hlinkClick r:id="rId2"/>
              </a:rPr>
              <a:t>HHS Grants Policy Statement </a:t>
            </a:r>
            <a:r>
              <a:rPr lang="en-US" sz="2000" dirty="0">
                <a:latin typeface="+mj-lt"/>
                <a:ea typeface="Calibri" panose="020F0502020204030204" pitchFamily="34" charset="0"/>
              </a:rPr>
              <a:t>says: “</a:t>
            </a:r>
            <a:r>
              <a:rPr lang="en-US" sz="2000" dirty="0">
                <a:latin typeface="+mj-lt"/>
              </a:rPr>
              <a:t>If patient care, including research patient care, or other direct health or social services are approved activities of the grant-supported project or program, the costs of transporting individuals participating in the program or project to the site where services are being provided, including costs of public transportation, are allowable.”</a:t>
            </a:r>
          </a:p>
          <a:p>
            <a:pPr marL="365760" indent="0">
              <a:lnSpc>
                <a:spcPct val="114000"/>
              </a:lnSpc>
              <a:spcBef>
                <a:spcPts val="600"/>
              </a:spcBef>
              <a:buNone/>
            </a:pPr>
            <a:endParaRPr lang="en-US" sz="2000" dirty="0">
              <a:latin typeface="+mj-lt"/>
            </a:endParaRPr>
          </a:p>
          <a:p>
            <a:pPr marL="365760" indent="0">
              <a:lnSpc>
                <a:spcPct val="114000"/>
              </a:lnSpc>
              <a:spcBef>
                <a:spcPts val="600"/>
              </a:spcBef>
              <a:buNone/>
            </a:pPr>
            <a:r>
              <a:rPr lang="en-US" sz="2000" dirty="0">
                <a:latin typeface="+mj-lt"/>
              </a:rPr>
              <a:t>Note that funds may be used only for those expenses that are directly related and necessary to the project. AHRQ funding is intended to supplement, not displace, current sources of funding (e.g. insurance reimbursement, services provided by nonprofits or government agencies) for care and services provided.</a:t>
            </a:r>
          </a:p>
        </p:txBody>
      </p:sp>
      <p:sp>
        <p:nvSpPr>
          <p:cNvPr id="4" name="Slide Number Placeholder 3">
            <a:extLst>
              <a:ext uri="{FF2B5EF4-FFF2-40B4-BE49-F238E27FC236}">
                <a16:creationId xmlns:a16="http://schemas.microsoft.com/office/drawing/2014/main" id="{85D9F799-014F-75F3-3C27-3BEA4AD663AB}"/>
              </a:ext>
            </a:extLst>
          </p:cNvPr>
          <p:cNvSpPr>
            <a:spLocks noGrp="1"/>
          </p:cNvSpPr>
          <p:nvPr>
            <p:ph type="sldNum" sz="quarter" idx="10"/>
          </p:nvPr>
        </p:nvSpPr>
        <p:spPr/>
        <p:txBody>
          <a:bodyPr/>
          <a:lstStyle/>
          <a:p>
            <a:fld id="{85F5B7A5-34A7-4AB0-A34F-A4DF2002FA98}" type="slidenum">
              <a:rPr lang="en-US" smtClean="0"/>
              <a:t>48</a:t>
            </a:fld>
            <a:endParaRPr lang="en-US" dirty="0"/>
          </a:p>
        </p:txBody>
      </p:sp>
    </p:spTree>
    <p:extLst>
      <p:ext uri="{BB962C8B-B14F-4D97-AF65-F5344CB8AC3E}">
        <p14:creationId xmlns:p14="http://schemas.microsoft.com/office/powerpoint/2010/main" val="146232101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D52DC5-F772-8765-1EEA-06531BCB5B84}"/>
              </a:ext>
            </a:extLst>
          </p:cNvPr>
          <p:cNvSpPr>
            <a:spLocks noGrp="1"/>
          </p:cNvSpPr>
          <p:nvPr>
            <p:ph type="title"/>
          </p:nvPr>
        </p:nvSpPr>
        <p:spPr>
          <a:xfrm>
            <a:off x="685800" y="304800"/>
            <a:ext cx="9982200" cy="617884"/>
          </a:xfrm>
        </p:spPr>
        <p:txBody>
          <a:bodyPr>
            <a:normAutofit fontScale="90000"/>
          </a:bodyPr>
          <a:lstStyle/>
          <a:p>
            <a:r>
              <a:rPr lang="en-US" dirty="0"/>
              <a:t>Funds for Services Outside the Clinic</a:t>
            </a:r>
          </a:p>
        </p:txBody>
      </p:sp>
      <p:sp>
        <p:nvSpPr>
          <p:cNvPr id="3" name="Content Placeholder 2">
            <a:extLst>
              <a:ext uri="{FF2B5EF4-FFF2-40B4-BE49-F238E27FC236}">
                <a16:creationId xmlns:a16="http://schemas.microsoft.com/office/drawing/2014/main" id="{8F91F163-61D8-F216-8EA8-5FC66AD9C23C}"/>
              </a:ext>
            </a:extLst>
          </p:cNvPr>
          <p:cNvSpPr>
            <a:spLocks noGrp="1"/>
          </p:cNvSpPr>
          <p:nvPr>
            <p:ph idx="1"/>
          </p:nvPr>
        </p:nvSpPr>
        <p:spPr>
          <a:xfrm>
            <a:off x="457200" y="1508124"/>
            <a:ext cx="10820400" cy="5197476"/>
          </a:xfrm>
        </p:spPr>
        <p:txBody>
          <a:bodyPr>
            <a:noAutofit/>
          </a:bodyPr>
          <a:lstStyle/>
          <a:p>
            <a:pPr>
              <a:lnSpc>
                <a:spcPct val="114000"/>
              </a:lnSpc>
              <a:spcBef>
                <a:spcPts val="0"/>
              </a:spcBef>
            </a:pPr>
            <a:r>
              <a:rPr lang="en-US" sz="1800" b="1" dirty="0">
                <a:solidFill>
                  <a:srgbClr val="1F497D"/>
                </a:solidFill>
                <a:latin typeface="+mj-lt"/>
              </a:rPr>
              <a:t>Q: </a:t>
            </a:r>
            <a:r>
              <a:rPr lang="en-US" sz="1800" dirty="0">
                <a:latin typeface="+mj-lt"/>
              </a:rPr>
              <a:t>Can grant funds be used to provide services outside the Long COVID clinic (e.g. home-based care, social services)?</a:t>
            </a:r>
          </a:p>
          <a:p>
            <a:pPr>
              <a:spcBef>
                <a:spcPts val="0"/>
              </a:spcBef>
            </a:pPr>
            <a:endParaRPr lang="en-US" sz="1800" dirty="0">
              <a:latin typeface="+mj-lt"/>
            </a:endParaRPr>
          </a:p>
          <a:p>
            <a:pPr>
              <a:lnSpc>
                <a:spcPct val="114000"/>
              </a:lnSpc>
              <a:spcBef>
                <a:spcPts val="0"/>
              </a:spcBef>
            </a:pPr>
            <a:r>
              <a:rPr lang="en-US" sz="1800" b="1" dirty="0">
                <a:solidFill>
                  <a:srgbClr val="1F497D"/>
                </a:solidFill>
                <a:latin typeface="+mj-lt"/>
              </a:rPr>
              <a:t>A: </a:t>
            </a:r>
            <a:r>
              <a:rPr lang="en-US" sz="1800" dirty="0">
                <a:latin typeface="+mj-lt"/>
              </a:rPr>
              <a:t>Yes. Per the RFA, </a:t>
            </a:r>
            <a:r>
              <a:rPr lang="en-US" sz="1800" dirty="0">
                <a:effectLst/>
                <a:latin typeface="+mj-lt"/>
                <a:ea typeface="Calibri" panose="020F0502020204030204" pitchFamily="34" charset="0"/>
              </a:rPr>
              <a:t>access/referral to social services and community-based organizations, when needed, are required care delivery model components.  </a:t>
            </a:r>
          </a:p>
          <a:p>
            <a:pPr>
              <a:lnSpc>
                <a:spcPct val="114000"/>
              </a:lnSpc>
              <a:spcBef>
                <a:spcPts val="0"/>
              </a:spcBef>
            </a:pPr>
            <a:endParaRPr lang="en-US" sz="1800" dirty="0">
              <a:effectLst/>
              <a:ea typeface="Calibri" panose="020F0502020204030204" pitchFamily="34" charset="0"/>
            </a:endParaRPr>
          </a:p>
          <a:p>
            <a:pPr marL="365760" indent="0">
              <a:lnSpc>
                <a:spcPct val="114000"/>
              </a:lnSpc>
              <a:spcBef>
                <a:spcPts val="0"/>
              </a:spcBef>
              <a:buNone/>
            </a:pPr>
            <a:r>
              <a:rPr lang="en-US" sz="1800" b="0" i="0" dirty="0">
                <a:effectLst/>
              </a:rPr>
              <a:t>The RFA </a:t>
            </a:r>
            <a:r>
              <a:rPr lang="en-US" sz="1800" dirty="0"/>
              <a:t>also provides the following as an example of responsive strategies to increase access and serve more people with Long COVID: “E</a:t>
            </a:r>
            <a:r>
              <a:rPr lang="en-US" sz="1800" b="0" i="0" dirty="0">
                <a:effectLst/>
              </a:rPr>
              <a:t>xpanding services to new regions and/or populations, particularly underserved, rural, vulnerable, or minority populations, through </a:t>
            </a:r>
            <a:r>
              <a:rPr lang="en-US" sz="1800" i="0" dirty="0">
                <a:effectLst/>
              </a:rPr>
              <a:t>telehealth, satellite or mobile clinics, clinician-to-clinician consultative services (e.g., e-consults), in-home services, </a:t>
            </a:r>
            <a:r>
              <a:rPr lang="en-US" sz="1800" b="0" i="0" dirty="0">
                <a:effectLst/>
              </a:rPr>
              <a:t>partnerships with rural clinicians, language assistance (e.g., through certified medical interpreters), lengthening hours of operation, or other strategies.”</a:t>
            </a:r>
            <a:endParaRPr lang="en-US" sz="1800" dirty="0"/>
          </a:p>
          <a:p>
            <a:pPr marL="365760" indent="0">
              <a:lnSpc>
                <a:spcPct val="114000"/>
              </a:lnSpc>
              <a:spcBef>
                <a:spcPts val="0"/>
              </a:spcBef>
              <a:buNone/>
            </a:pPr>
            <a:endParaRPr lang="en-US" sz="1800" dirty="0">
              <a:effectLst/>
              <a:latin typeface="+mj-lt"/>
              <a:ea typeface="Calibri" panose="020F0502020204030204" pitchFamily="34" charset="0"/>
            </a:endParaRPr>
          </a:p>
          <a:p>
            <a:pPr marL="365760" indent="0">
              <a:lnSpc>
                <a:spcPct val="114000"/>
              </a:lnSpc>
              <a:spcBef>
                <a:spcPts val="0"/>
              </a:spcBef>
              <a:buNone/>
            </a:pPr>
            <a:r>
              <a:rPr lang="en-US" sz="1800" dirty="0">
                <a:effectLst/>
                <a:latin typeface="+mj-lt"/>
                <a:ea typeface="Calibri" panose="020F0502020204030204" pitchFamily="34" charset="0"/>
              </a:rPr>
              <a:t>Any applicants requesting a significant budget for patient care costs should review the </a:t>
            </a:r>
            <a:r>
              <a:rPr lang="en-US" sz="1800" dirty="0">
                <a:effectLst/>
                <a:latin typeface="+mj-lt"/>
                <a:ea typeface="Calibri" panose="020F0502020204030204" pitchFamily="34" charset="0"/>
                <a:hlinkClick r:id="rId2"/>
              </a:rPr>
              <a:t>HHS Grants Policy Statement </a:t>
            </a:r>
            <a:r>
              <a:rPr lang="en-US" sz="1800" dirty="0">
                <a:effectLst/>
                <a:latin typeface="+mj-lt"/>
                <a:ea typeface="Calibri" panose="020F0502020204030204" pitchFamily="34" charset="0"/>
              </a:rPr>
              <a:t>for information regarding “research patient care” costs.</a:t>
            </a:r>
            <a:endParaRPr lang="en-US" sz="1800" dirty="0">
              <a:latin typeface="+mj-lt"/>
            </a:endParaRPr>
          </a:p>
          <a:p>
            <a:pPr>
              <a:lnSpc>
                <a:spcPct val="114000"/>
              </a:lnSpc>
              <a:spcBef>
                <a:spcPts val="0"/>
              </a:spcBef>
            </a:pPr>
            <a:endParaRPr lang="en-US" sz="1800" dirty="0">
              <a:latin typeface="+mj-lt"/>
            </a:endParaRPr>
          </a:p>
        </p:txBody>
      </p:sp>
      <p:sp>
        <p:nvSpPr>
          <p:cNvPr id="4" name="Slide Number Placeholder 3">
            <a:extLst>
              <a:ext uri="{FF2B5EF4-FFF2-40B4-BE49-F238E27FC236}">
                <a16:creationId xmlns:a16="http://schemas.microsoft.com/office/drawing/2014/main" id="{85D9F799-014F-75F3-3C27-3BEA4AD663AB}"/>
              </a:ext>
            </a:extLst>
          </p:cNvPr>
          <p:cNvSpPr>
            <a:spLocks noGrp="1"/>
          </p:cNvSpPr>
          <p:nvPr>
            <p:ph type="sldNum" sz="quarter" idx="10"/>
          </p:nvPr>
        </p:nvSpPr>
        <p:spPr/>
        <p:txBody>
          <a:bodyPr/>
          <a:lstStyle/>
          <a:p>
            <a:fld id="{85F5B7A5-34A7-4AB0-A34F-A4DF2002FA98}" type="slidenum">
              <a:rPr lang="en-US" smtClean="0"/>
              <a:t>49</a:t>
            </a:fld>
            <a:endParaRPr lang="en-US" dirty="0"/>
          </a:p>
        </p:txBody>
      </p:sp>
    </p:spTree>
    <p:extLst>
      <p:ext uri="{BB962C8B-B14F-4D97-AF65-F5344CB8AC3E}">
        <p14:creationId xmlns:p14="http://schemas.microsoft.com/office/powerpoint/2010/main" val="23801199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C774B5FF-EC08-E935-0656-7EE01BD308AB}"/>
              </a:ext>
            </a:extLst>
          </p:cNvPr>
          <p:cNvSpPr>
            <a:spLocks noGrp="1"/>
          </p:cNvSpPr>
          <p:nvPr>
            <p:ph type="title"/>
          </p:nvPr>
        </p:nvSpPr>
        <p:spPr/>
        <p:txBody>
          <a:bodyPr>
            <a:normAutofit fontScale="90000"/>
          </a:bodyPr>
          <a:lstStyle/>
          <a:p>
            <a:r>
              <a:rPr lang="en-US" dirty="0"/>
              <a:t>Long COVID Clinics</a:t>
            </a:r>
          </a:p>
        </p:txBody>
      </p:sp>
      <p:sp>
        <p:nvSpPr>
          <p:cNvPr id="9" name="Content Placeholder 8">
            <a:extLst>
              <a:ext uri="{FF2B5EF4-FFF2-40B4-BE49-F238E27FC236}">
                <a16:creationId xmlns:a16="http://schemas.microsoft.com/office/drawing/2014/main" id="{47E1F728-D452-ECDE-98A5-4564084E9D68}"/>
              </a:ext>
            </a:extLst>
          </p:cNvPr>
          <p:cNvSpPr>
            <a:spLocks noGrp="1"/>
          </p:cNvSpPr>
          <p:nvPr>
            <p:ph idx="1"/>
          </p:nvPr>
        </p:nvSpPr>
        <p:spPr>
          <a:xfrm>
            <a:off x="609600" y="1600200"/>
            <a:ext cx="10744200" cy="4830762"/>
          </a:xfrm>
        </p:spPr>
        <p:txBody>
          <a:bodyPr>
            <a:noAutofit/>
          </a:bodyPr>
          <a:lstStyle/>
          <a:p>
            <a:pPr>
              <a:lnSpc>
                <a:spcPct val="114000"/>
              </a:lnSpc>
            </a:pPr>
            <a:r>
              <a:rPr lang="en-US" sz="2200" b="0" i="0" dirty="0">
                <a:effectLst/>
                <a:latin typeface="Helvetica Neue"/>
              </a:rPr>
              <a:t>Outpatient care centers or clinics established to identify people with Long COVID and deliver multidisciplinary health care services, such as screening for disease outcomes, rehabilitation, care coordination and management, and targeted specialist referrals</a:t>
            </a:r>
          </a:p>
          <a:p>
            <a:pPr>
              <a:lnSpc>
                <a:spcPct val="114000"/>
              </a:lnSpc>
            </a:pPr>
            <a:endParaRPr lang="en-US" sz="2200" b="0" i="0" dirty="0">
              <a:effectLst/>
              <a:latin typeface="Helvetica Neue"/>
            </a:endParaRPr>
          </a:p>
          <a:p>
            <a:pPr>
              <a:lnSpc>
                <a:spcPct val="114000"/>
              </a:lnSpc>
            </a:pPr>
            <a:r>
              <a:rPr lang="en-US" sz="2200" b="0" i="0" dirty="0">
                <a:effectLst/>
                <a:latin typeface="Helvetica Neue"/>
              </a:rPr>
              <a:t>Multidisciplinary teams from a broad range of specialties </a:t>
            </a:r>
          </a:p>
          <a:p>
            <a:pPr>
              <a:lnSpc>
                <a:spcPct val="114000"/>
              </a:lnSpc>
            </a:pPr>
            <a:endParaRPr lang="en-US" sz="2200" b="0" i="0" dirty="0">
              <a:effectLst/>
              <a:latin typeface="Helvetica Neue"/>
            </a:endParaRPr>
          </a:p>
          <a:p>
            <a:pPr>
              <a:lnSpc>
                <a:spcPct val="114000"/>
              </a:lnSpc>
            </a:pPr>
            <a:r>
              <a:rPr lang="en-US" sz="2200" b="0" i="0" dirty="0">
                <a:effectLst/>
                <a:latin typeface="Helvetica Neue"/>
              </a:rPr>
              <a:t>Long COVID clinics are not necessarily distinct physical entities and clinicians and other staff may or may not be co-located</a:t>
            </a:r>
          </a:p>
          <a:p>
            <a:pPr>
              <a:lnSpc>
                <a:spcPct val="114000"/>
              </a:lnSpc>
            </a:pPr>
            <a:endParaRPr lang="en-US" sz="2200" dirty="0">
              <a:latin typeface="Helvetica Neue"/>
            </a:endParaRPr>
          </a:p>
          <a:p>
            <a:pPr>
              <a:lnSpc>
                <a:spcPct val="114000"/>
              </a:lnSpc>
            </a:pPr>
            <a:r>
              <a:rPr lang="en-US" sz="2200" dirty="0">
                <a:latin typeface="Helvetica Neue"/>
              </a:rPr>
              <a:t>Only US-based organizations/clinics are eligible for funding</a:t>
            </a:r>
            <a:endParaRPr lang="en-US" sz="2200" dirty="0"/>
          </a:p>
        </p:txBody>
      </p:sp>
      <p:sp>
        <p:nvSpPr>
          <p:cNvPr id="7" name="Slide Number Placeholder 6">
            <a:extLst>
              <a:ext uri="{FF2B5EF4-FFF2-40B4-BE49-F238E27FC236}">
                <a16:creationId xmlns:a16="http://schemas.microsoft.com/office/drawing/2014/main" id="{45D47DC1-994D-B91C-CDA6-E69B97CFA1F6}"/>
              </a:ext>
            </a:extLst>
          </p:cNvPr>
          <p:cNvSpPr>
            <a:spLocks noGrp="1"/>
          </p:cNvSpPr>
          <p:nvPr>
            <p:ph type="sldNum" sz="quarter" idx="10"/>
          </p:nvPr>
        </p:nvSpPr>
        <p:spPr/>
        <p:txBody>
          <a:bodyPr/>
          <a:lstStyle/>
          <a:p>
            <a:fld id="{85F5B7A5-34A7-4AB0-A34F-A4DF2002FA98}" type="slidenum">
              <a:rPr lang="en-US" smtClean="0"/>
              <a:t>5</a:t>
            </a:fld>
            <a:endParaRPr lang="en-US" dirty="0"/>
          </a:p>
        </p:txBody>
      </p:sp>
    </p:spTree>
    <p:extLst>
      <p:ext uri="{BB962C8B-B14F-4D97-AF65-F5344CB8AC3E}">
        <p14:creationId xmlns:p14="http://schemas.microsoft.com/office/powerpoint/2010/main" val="76806616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D52DC5-F772-8765-1EEA-06531BCB5B84}"/>
              </a:ext>
            </a:extLst>
          </p:cNvPr>
          <p:cNvSpPr>
            <a:spLocks noGrp="1"/>
          </p:cNvSpPr>
          <p:nvPr>
            <p:ph type="title"/>
          </p:nvPr>
        </p:nvSpPr>
        <p:spPr>
          <a:xfrm>
            <a:off x="609600" y="304800"/>
            <a:ext cx="10210800" cy="617884"/>
          </a:xfrm>
        </p:spPr>
        <p:txBody>
          <a:bodyPr>
            <a:normAutofit fontScale="90000"/>
          </a:bodyPr>
          <a:lstStyle/>
          <a:p>
            <a:r>
              <a:rPr lang="en-US" dirty="0"/>
              <a:t>Funds for Non-Reimbursed Clinic Care &amp; Services</a:t>
            </a:r>
          </a:p>
        </p:txBody>
      </p:sp>
      <p:sp>
        <p:nvSpPr>
          <p:cNvPr id="3" name="Content Placeholder 2">
            <a:extLst>
              <a:ext uri="{FF2B5EF4-FFF2-40B4-BE49-F238E27FC236}">
                <a16:creationId xmlns:a16="http://schemas.microsoft.com/office/drawing/2014/main" id="{8F91F163-61D8-F216-8EA8-5FC66AD9C23C}"/>
              </a:ext>
            </a:extLst>
          </p:cNvPr>
          <p:cNvSpPr>
            <a:spLocks noGrp="1"/>
          </p:cNvSpPr>
          <p:nvPr>
            <p:ph idx="1"/>
          </p:nvPr>
        </p:nvSpPr>
        <p:spPr>
          <a:xfrm>
            <a:off x="609600" y="1874837"/>
            <a:ext cx="10820400" cy="4525963"/>
          </a:xfrm>
        </p:spPr>
        <p:txBody>
          <a:bodyPr>
            <a:normAutofit/>
          </a:bodyPr>
          <a:lstStyle/>
          <a:p>
            <a:pPr>
              <a:lnSpc>
                <a:spcPct val="114000"/>
              </a:lnSpc>
              <a:spcBef>
                <a:spcPts val="600"/>
              </a:spcBef>
            </a:pPr>
            <a:r>
              <a:rPr lang="en-US" sz="2600" b="1" dirty="0">
                <a:solidFill>
                  <a:srgbClr val="1F497D"/>
                </a:solidFill>
              </a:rPr>
              <a:t>Q: </a:t>
            </a:r>
            <a:r>
              <a:rPr lang="en-US" sz="2600" dirty="0"/>
              <a:t>Can grant funds be used to support salaries of neuropsychologists, rehabilitation providers, and social workers who are not currently reimbursed by insurance?</a:t>
            </a:r>
          </a:p>
          <a:p>
            <a:pPr>
              <a:lnSpc>
                <a:spcPct val="114000"/>
              </a:lnSpc>
              <a:spcBef>
                <a:spcPts val="600"/>
              </a:spcBef>
            </a:pPr>
            <a:endParaRPr lang="en-US" sz="2600" dirty="0"/>
          </a:p>
          <a:p>
            <a:pPr>
              <a:lnSpc>
                <a:spcPct val="114000"/>
              </a:lnSpc>
              <a:spcBef>
                <a:spcPts val="600"/>
              </a:spcBef>
            </a:pPr>
            <a:r>
              <a:rPr lang="en-US" sz="2600" b="1" dirty="0">
                <a:solidFill>
                  <a:srgbClr val="1F497D"/>
                </a:solidFill>
              </a:rPr>
              <a:t>A: </a:t>
            </a:r>
            <a:r>
              <a:rPr lang="en-US" sz="2600" dirty="0"/>
              <a:t>Yes. AHRQ funding is intended to supplement, not displace, current sources of funding (e.g. insurance reimbursement) for care and services provided. Funds may be used only for those expenses that are directly related and necessary to the project. </a:t>
            </a:r>
          </a:p>
          <a:p>
            <a:pPr>
              <a:lnSpc>
                <a:spcPct val="114000"/>
              </a:lnSpc>
              <a:spcBef>
                <a:spcPts val="600"/>
              </a:spcBef>
            </a:pPr>
            <a:endParaRPr lang="en-US" sz="2600" dirty="0"/>
          </a:p>
        </p:txBody>
      </p:sp>
      <p:sp>
        <p:nvSpPr>
          <p:cNvPr id="4" name="Slide Number Placeholder 3">
            <a:extLst>
              <a:ext uri="{FF2B5EF4-FFF2-40B4-BE49-F238E27FC236}">
                <a16:creationId xmlns:a16="http://schemas.microsoft.com/office/drawing/2014/main" id="{85D9F799-014F-75F3-3C27-3BEA4AD663AB}"/>
              </a:ext>
            </a:extLst>
          </p:cNvPr>
          <p:cNvSpPr>
            <a:spLocks noGrp="1"/>
          </p:cNvSpPr>
          <p:nvPr>
            <p:ph type="sldNum" sz="quarter" idx="10"/>
          </p:nvPr>
        </p:nvSpPr>
        <p:spPr/>
        <p:txBody>
          <a:bodyPr/>
          <a:lstStyle/>
          <a:p>
            <a:fld id="{85F5B7A5-34A7-4AB0-A34F-A4DF2002FA98}" type="slidenum">
              <a:rPr lang="en-US" smtClean="0"/>
              <a:t>50</a:t>
            </a:fld>
            <a:endParaRPr lang="en-US" dirty="0"/>
          </a:p>
        </p:txBody>
      </p:sp>
    </p:spTree>
    <p:extLst>
      <p:ext uri="{BB962C8B-B14F-4D97-AF65-F5344CB8AC3E}">
        <p14:creationId xmlns:p14="http://schemas.microsoft.com/office/powerpoint/2010/main" val="207972930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D52DC5-F772-8765-1EEA-06531BCB5B84}"/>
              </a:ext>
            </a:extLst>
          </p:cNvPr>
          <p:cNvSpPr>
            <a:spLocks noGrp="1"/>
          </p:cNvSpPr>
          <p:nvPr>
            <p:ph type="title"/>
          </p:nvPr>
        </p:nvSpPr>
        <p:spPr/>
        <p:txBody>
          <a:bodyPr>
            <a:normAutofit fontScale="90000"/>
          </a:bodyPr>
          <a:lstStyle/>
          <a:p>
            <a:r>
              <a:rPr lang="en-US" dirty="0"/>
              <a:t>Equipment Purchases</a:t>
            </a:r>
          </a:p>
        </p:txBody>
      </p:sp>
      <p:sp>
        <p:nvSpPr>
          <p:cNvPr id="3" name="Content Placeholder 2">
            <a:extLst>
              <a:ext uri="{FF2B5EF4-FFF2-40B4-BE49-F238E27FC236}">
                <a16:creationId xmlns:a16="http://schemas.microsoft.com/office/drawing/2014/main" id="{8F91F163-61D8-F216-8EA8-5FC66AD9C23C}"/>
              </a:ext>
            </a:extLst>
          </p:cNvPr>
          <p:cNvSpPr>
            <a:spLocks noGrp="1"/>
          </p:cNvSpPr>
          <p:nvPr>
            <p:ph idx="1"/>
          </p:nvPr>
        </p:nvSpPr>
        <p:spPr>
          <a:xfrm>
            <a:off x="838200" y="1874837"/>
            <a:ext cx="10210800" cy="4525963"/>
          </a:xfrm>
        </p:spPr>
        <p:txBody>
          <a:bodyPr>
            <a:normAutofit/>
          </a:bodyPr>
          <a:lstStyle/>
          <a:p>
            <a:pPr>
              <a:lnSpc>
                <a:spcPct val="120000"/>
              </a:lnSpc>
              <a:spcBef>
                <a:spcPts val="600"/>
              </a:spcBef>
            </a:pPr>
            <a:r>
              <a:rPr lang="en-US" sz="2600" b="1" dirty="0">
                <a:solidFill>
                  <a:srgbClr val="1F497D"/>
                </a:solidFill>
              </a:rPr>
              <a:t>Q: </a:t>
            </a:r>
            <a:r>
              <a:rPr lang="en-US" sz="2600" dirty="0"/>
              <a:t>Can AHRQ funds be used to purchase equipment (e.g., tilt table to diagnose POTS)?</a:t>
            </a:r>
          </a:p>
          <a:p>
            <a:pPr>
              <a:lnSpc>
                <a:spcPct val="120000"/>
              </a:lnSpc>
              <a:spcBef>
                <a:spcPts val="600"/>
              </a:spcBef>
            </a:pPr>
            <a:endParaRPr lang="en-US" sz="2600" dirty="0"/>
          </a:p>
          <a:p>
            <a:pPr>
              <a:lnSpc>
                <a:spcPct val="120000"/>
              </a:lnSpc>
              <a:spcBef>
                <a:spcPts val="600"/>
              </a:spcBef>
            </a:pPr>
            <a:r>
              <a:rPr lang="en-US" sz="2600" b="1" dirty="0">
                <a:solidFill>
                  <a:srgbClr val="1F497D"/>
                </a:solidFill>
              </a:rPr>
              <a:t>A: </a:t>
            </a:r>
            <a:r>
              <a:rPr lang="en-US" sz="2600" dirty="0"/>
              <a:t>Possibly. Funds may be used only for those expenses that are directly related and necessary to the project, so any equipment should be specifically for this project and not general institutional support. </a:t>
            </a:r>
          </a:p>
          <a:p>
            <a:pPr>
              <a:lnSpc>
                <a:spcPct val="120000"/>
              </a:lnSpc>
              <a:spcBef>
                <a:spcPts val="600"/>
              </a:spcBef>
            </a:pPr>
            <a:endParaRPr lang="en-US" sz="2600" dirty="0"/>
          </a:p>
        </p:txBody>
      </p:sp>
      <p:sp>
        <p:nvSpPr>
          <p:cNvPr id="4" name="Slide Number Placeholder 3">
            <a:extLst>
              <a:ext uri="{FF2B5EF4-FFF2-40B4-BE49-F238E27FC236}">
                <a16:creationId xmlns:a16="http://schemas.microsoft.com/office/drawing/2014/main" id="{85D9F799-014F-75F3-3C27-3BEA4AD663AB}"/>
              </a:ext>
            </a:extLst>
          </p:cNvPr>
          <p:cNvSpPr>
            <a:spLocks noGrp="1"/>
          </p:cNvSpPr>
          <p:nvPr>
            <p:ph type="sldNum" sz="quarter" idx="10"/>
          </p:nvPr>
        </p:nvSpPr>
        <p:spPr/>
        <p:txBody>
          <a:bodyPr/>
          <a:lstStyle/>
          <a:p>
            <a:fld id="{85F5B7A5-34A7-4AB0-A34F-A4DF2002FA98}" type="slidenum">
              <a:rPr lang="en-US" smtClean="0"/>
              <a:t>51</a:t>
            </a:fld>
            <a:endParaRPr lang="en-US" dirty="0"/>
          </a:p>
        </p:txBody>
      </p:sp>
    </p:spTree>
    <p:extLst>
      <p:ext uri="{BB962C8B-B14F-4D97-AF65-F5344CB8AC3E}">
        <p14:creationId xmlns:p14="http://schemas.microsoft.com/office/powerpoint/2010/main" val="230809119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D52DC5-F772-8765-1EEA-06531BCB5B84}"/>
              </a:ext>
            </a:extLst>
          </p:cNvPr>
          <p:cNvSpPr>
            <a:spLocks noGrp="1"/>
          </p:cNvSpPr>
          <p:nvPr>
            <p:ph type="title"/>
          </p:nvPr>
        </p:nvSpPr>
        <p:spPr/>
        <p:txBody>
          <a:bodyPr>
            <a:normAutofit fontScale="90000"/>
          </a:bodyPr>
          <a:lstStyle/>
          <a:p>
            <a:r>
              <a:rPr lang="en-US" dirty="0"/>
              <a:t>Budgeting for Key Personnel</a:t>
            </a:r>
          </a:p>
        </p:txBody>
      </p:sp>
      <p:sp>
        <p:nvSpPr>
          <p:cNvPr id="3" name="Content Placeholder 2">
            <a:extLst>
              <a:ext uri="{FF2B5EF4-FFF2-40B4-BE49-F238E27FC236}">
                <a16:creationId xmlns:a16="http://schemas.microsoft.com/office/drawing/2014/main" id="{8F91F163-61D8-F216-8EA8-5FC66AD9C23C}"/>
              </a:ext>
            </a:extLst>
          </p:cNvPr>
          <p:cNvSpPr>
            <a:spLocks noGrp="1"/>
          </p:cNvSpPr>
          <p:nvPr>
            <p:ph idx="1"/>
          </p:nvPr>
        </p:nvSpPr>
        <p:spPr>
          <a:xfrm>
            <a:off x="533400" y="1646238"/>
            <a:ext cx="10896600" cy="4525963"/>
          </a:xfrm>
        </p:spPr>
        <p:txBody>
          <a:bodyPr>
            <a:normAutofit/>
          </a:bodyPr>
          <a:lstStyle/>
          <a:p>
            <a:pPr>
              <a:lnSpc>
                <a:spcPct val="114000"/>
              </a:lnSpc>
              <a:spcBef>
                <a:spcPts val="600"/>
              </a:spcBef>
            </a:pPr>
            <a:r>
              <a:rPr lang="en-US" sz="2600" b="1" dirty="0">
                <a:solidFill>
                  <a:srgbClr val="1F497D"/>
                </a:solidFill>
              </a:rPr>
              <a:t>Q: </a:t>
            </a:r>
            <a:r>
              <a:rPr lang="en-US" sz="2600" dirty="0"/>
              <a:t>Do we need to include senior/key personnel on the budget form if funding is not being requested for their salaries? </a:t>
            </a:r>
          </a:p>
          <a:p>
            <a:pPr>
              <a:lnSpc>
                <a:spcPct val="114000"/>
              </a:lnSpc>
              <a:spcBef>
                <a:spcPts val="600"/>
              </a:spcBef>
            </a:pPr>
            <a:endParaRPr lang="en-US" sz="2600" dirty="0"/>
          </a:p>
          <a:p>
            <a:pPr>
              <a:lnSpc>
                <a:spcPct val="114000"/>
              </a:lnSpc>
              <a:spcBef>
                <a:spcPts val="600"/>
              </a:spcBef>
            </a:pPr>
            <a:r>
              <a:rPr lang="en-US" sz="2600" b="1" dirty="0">
                <a:solidFill>
                  <a:srgbClr val="1F497D"/>
                </a:solidFill>
              </a:rPr>
              <a:t>A: </a:t>
            </a:r>
            <a:r>
              <a:rPr lang="en-US" sz="2600" dirty="0"/>
              <a:t>All personnel from the applicant organization dedicating effort to the project should be listed on the personnel budget with their base salary and effort, even if they are not requesting salary support. Describe the in-kind arrangement in the budget justification, and include a letter of support from the institution confirming the commitment to have protected time for the individual to work on the project.</a:t>
            </a:r>
          </a:p>
        </p:txBody>
      </p:sp>
      <p:sp>
        <p:nvSpPr>
          <p:cNvPr id="4" name="Slide Number Placeholder 3">
            <a:extLst>
              <a:ext uri="{FF2B5EF4-FFF2-40B4-BE49-F238E27FC236}">
                <a16:creationId xmlns:a16="http://schemas.microsoft.com/office/drawing/2014/main" id="{85D9F799-014F-75F3-3C27-3BEA4AD663AB}"/>
              </a:ext>
            </a:extLst>
          </p:cNvPr>
          <p:cNvSpPr>
            <a:spLocks noGrp="1"/>
          </p:cNvSpPr>
          <p:nvPr>
            <p:ph type="sldNum" sz="quarter" idx="10"/>
          </p:nvPr>
        </p:nvSpPr>
        <p:spPr/>
        <p:txBody>
          <a:bodyPr/>
          <a:lstStyle/>
          <a:p>
            <a:fld id="{85F5B7A5-34A7-4AB0-A34F-A4DF2002FA98}" type="slidenum">
              <a:rPr lang="en-US" smtClean="0"/>
              <a:t>52</a:t>
            </a:fld>
            <a:endParaRPr lang="en-US" dirty="0"/>
          </a:p>
        </p:txBody>
      </p:sp>
    </p:spTree>
    <p:extLst>
      <p:ext uri="{BB962C8B-B14F-4D97-AF65-F5344CB8AC3E}">
        <p14:creationId xmlns:p14="http://schemas.microsoft.com/office/powerpoint/2010/main" val="422782022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D52DC5-F772-8765-1EEA-06531BCB5B84}"/>
              </a:ext>
            </a:extLst>
          </p:cNvPr>
          <p:cNvSpPr>
            <a:spLocks noGrp="1"/>
          </p:cNvSpPr>
          <p:nvPr>
            <p:ph type="title"/>
          </p:nvPr>
        </p:nvSpPr>
        <p:spPr/>
        <p:txBody>
          <a:bodyPr>
            <a:normAutofit fontScale="90000"/>
          </a:bodyPr>
          <a:lstStyle/>
          <a:p>
            <a:r>
              <a:rPr lang="en-US" dirty="0"/>
              <a:t>Sub-Awards</a:t>
            </a:r>
          </a:p>
        </p:txBody>
      </p:sp>
      <p:sp>
        <p:nvSpPr>
          <p:cNvPr id="3" name="Content Placeholder 2">
            <a:extLst>
              <a:ext uri="{FF2B5EF4-FFF2-40B4-BE49-F238E27FC236}">
                <a16:creationId xmlns:a16="http://schemas.microsoft.com/office/drawing/2014/main" id="{8F91F163-61D8-F216-8EA8-5FC66AD9C23C}"/>
              </a:ext>
            </a:extLst>
          </p:cNvPr>
          <p:cNvSpPr>
            <a:spLocks noGrp="1"/>
          </p:cNvSpPr>
          <p:nvPr>
            <p:ph idx="1"/>
          </p:nvPr>
        </p:nvSpPr>
        <p:spPr>
          <a:xfrm>
            <a:off x="685800" y="1447800"/>
            <a:ext cx="10058400" cy="5029200"/>
          </a:xfrm>
        </p:spPr>
        <p:txBody>
          <a:bodyPr>
            <a:normAutofit fontScale="77500" lnSpcReduction="20000"/>
          </a:bodyPr>
          <a:lstStyle/>
          <a:p>
            <a:pPr>
              <a:lnSpc>
                <a:spcPct val="134000"/>
              </a:lnSpc>
              <a:spcBef>
                <a:spcPts val="600"/>
              </a:spcBef>
            </a:pPr>
            <a:r>
              <a:rPr lang="en-US" b="1" dirty="0">
                <a:solidFill>
                  <a:srgbClr val="1F497D"/>
                </a:solidFill>
              </a:rPr>
              <a:t>Q: </a:t>
            </a:r>
            <a:r>
              <a:rPr lang="en-US" dirty="0"/>
              <a:t>Can the organization implementing the delivery model be a subcontractor to an independent entity which serves as the recipient of the grant funding, as long as a majority of funds awarded are allotted to the delivery model’s implementation?</a:t>
            </a:r>
          </a:p>
          <a:p>
            <a:pPr>
              <a:lnSpc>
                <a:spcPct val="134000"/>
              </a:lnSpc>
              <a:spcBef>
                <a:spcPts val="600"/>
              </a:spcBef>
            </a:pPr>
            <a:endParaRPr lang="en-US" dirty="0"/>
          </a:p>
          <a:p>
            <a:pPr>
              <a:lnSpc>
                <a:spcPct val="134000"/>
              </a:lnSpc>
              <a:spcBef>
                <a:spcPts val="600"/>
              </a:spcBef>
            </a:pPr>
            <a:r>
              <a:rPr lang="en-US" b="1" dirty="0">
                <a:solidFill>
                  <a:srgbClr val="1F497D"/>
                </a:solidFill>
              </a:rPr>
              <a:t>A: </a:t>
            </a:r>
            <a:r>
              <a:rPr lang="en-US" dirty="0"/>
              <a:t>Possibly. HHS grants policy requires that the grant recipient perform a substantive role in the conduct of the planned project and not merely serve as a conduit of funds to another party. If consortium activities represent a significant portion of the overall project, the applicant must justify why the applicant organization, rather than the party performing this portion of the overall project, should be the recipient and what substantive role the applicant organization will play. </a:t>
            </a:r>
          </a:p>
        </p:txBody>
      </p:sp>
      <p:sp>
        <p:nvSpPr>
          <p:cNvPr id="4" name="Slide Number Placeholder 3">
            <a:extLst>
              <a:ext uri="{FF2B5EF4-FFF2-40B4-BE49-F238E27FC236}">
                <a16:creationId xmlns:a16="http://schemas.microsoft.com/office/drawing/2014/main" id="{85D9F799-014F-75F3-3C27-3BEA4AD663AB}"/>
              </a:ext>
            </a:extLst>
          </p:cNvPr>
          <p:cNvSpPr>
            <a:spLocks noGrp="1"/>
          </p:cNvSpPr>
          <p:nvPr>
            <p:ph type="sldNum" sz="quarter" idx="10"/>
          </p:nvPr>
        </p:nvSpPr>
        <p:spPr/>
        <p:txBody>
          <a:bodyPr/>
          <a:lstStyle/>
          <a:p>
            <a:fld id="{85F5B7A5-34A7-4AB0-A34F-A4DF2002FA98}" type="slidenum">
              <a:rPr lang="en-US" smtClean="0"/>
              <a:t>53</a:t>
            </a:fld>
            <a:endParaRPr lang="en-US" dirty="0"/>
          </a:p>
        </p:txBody>
      </p:sp>
    </p:spTree>
    <p:extLst>
      <p:ext uri="{BB962C8B-B14F-4D97-AF65-F5344CB8AC3E}">
        <p14:creationId xmlns:p14="http://schemas.microsoft.com/office/powerpoint/2010/main" val="214452735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F8F6F6-1185-45BC-A71C-87B968356126}"/>
              </a:ext>
            </a:extLst>
          </p:cNvPr>
          <p:cNvSpPr>
            <a:spLocks noGrp="1"/>
          </p:cNvSpPr>
          <p:nvPr>
            <p:ph type="title"/>
          </p:nvPr>
        </p:nvSpPr>
        <p:spPr/>
        <p:txBody>
          <a:bodyPr>
            <a:normAutofit fontScale="90000"/>
          </a:bodyPr>
          <a:lstStyle/>
          <a:p>
            <a:r>
              <a:rPr lang="en-US" dirty="0"/>
              <a:t>Final Comments</a:t>
            </a:r>
          </a:p>
        </p:txBody>
      </p:sp>
      <p:sp>
        <p:nvSpPr>
          <p:cNvPr id="3" name="Content Placeholder 2">
            <a:extLst>
              <a:ext uri="{FF2B5EF4-FFF2-40B4-BE49-F238E27FC236}">
                <a16:creationId xmlns:a16="http://schemas.microsoft.com/office/drawing/2014/main" id="{296C1222-A717-4847-B44C-E52C190158C2}"/>
              </a:ext>
            </a:extLst>
          </p:cNvPr>
          <p:cNvSpPr>
            <a:spLocks noGrp="1"/>
          </p:cNvSpPr>
          <p:nvPr>
            <p:ph idx="1"/>
          </p:nvPr>
        </p:nvSpPr>
        <p:spPr>
          <a:xfrm>
            <a:off x="457200" y="1447800"/>
            <a:ext cx="11506200" cy="5075238"/>
          </a:xfrm>
        </p:spPr>
        <p:txBody>
          <a:bodyPr>
            <a:noAutofit/>
          </a:bodyPr>
          <a:lstStyle/>
          <a:p>
            <a:pPr>
              <a:spcBef>
                <a:spcPts val="450"/>
              </a:spcBef>
            </a:pPr>
            <a:r>
              <a:rPr lang="en-US" sz="2200" dirty="0"/>
              <a:t>Important Due Dates:</a:t>
            </a:r>
          </a:p>
          <a:p>
            <a:pPr lvl="1">
              <a:spcBef>
                <a:spcPts val="450"/>
              </a:spcBef>
            </a:pPr>
            <a:r>
              <a:rPr lang="en-US" sz="2000" dirty="0"/>
              <a:t>Letter of Intent: </a:t>
            </a:r>
            <a:r>
              <a:rPr lang="en-US" sz="2000" b="1" dirty="0"/>
              <a:t>May 5, 2023 </a:t>
            </a:r>
            <a:r>
              <a:rPr lang="en-US" sz="2000" dirty="0"/>
              <a:t>(we encourage you to submit one if you are considering applying)</a:t>
            </a:r>
          </a:p>
          <a:p>
            <a:pPr lvl="1">
              <a:spcBef>
                <a:spcPts val="450"/>
              </a:spcBef>
            </a:pPr>
            <a:r>
              <a:rPr lang="en-US" sz="2000" dirty="0"/>
              <a:t>Application Submission: </a:t>
            </a:r>
            <a:r>
              <a:rPr lang="en-US" sz="2000" b="1" dirty="0"/>
              <a:t>June 12, 2023, 5pm local time of applicant organization</a:t>
            </a:r>
          </a:p>
          <a:p>
            <a:pPr>
              <a:spcBef>
                <a:spcPts val="450"/>
              </a:spcBef>
            </a:pPr>
            <a:endParaRPr lang="en-US" sz="2000" b="1" dirty="0"/>
          </a:p>
          <a:p>
            <a:pPr>
              <a:spcBef>
                <a:spcPts val="450"/>
              </a:spcBef>
            </a:pPr>
            <a:r>
              <a:rPr lang="en-US" sz="2200" dirty="0"/>
              <a:t>Please email additional questions: </a:t>
            </a:r>
          </a:p>
          <a:p>
            <a:pPr lvl="1">
              <a:spcBef>
                <a:spcPts val="450"/>
              </a:spcBef>
            </a:pPr>
            <a:r>
              <a:rPr lang="en-US" sz="2000" dirty="0"/>
              <a:t>Scientific/research questions: </a:t>
            </a:r>
            <a:r>
              <a:rPr lang="en-US" sz="2000" dirty="0">
                <a:hlinkClick r:id="rId2"/>
              </a:rPr>
              <a:t>long-covid-rfa@ahrq.hhs.gov</a:t>
            </a:r>
            <a:r>
              <a:rPr lang="en-US" sz="2000" dirty="0"/>
              <a:t> </a:t>
            </a:r>
          </a:p>
          <a:p>
            <a:pPr lvl="1">
              <a:spcBef>
                <a:spcPts val="450"/>
              </a:spcBef>
            </a:pPr>
            <a:r>
              <a:rPr lang="en-US" sz="2000" dirty="0"/>
              <a:t>Peer review questions: </a:t>
            </a:r>
            <a:r>
              <a:rPr lang="en-US" sz="2000" b="0" dirty="0">
                <a:solidFill>
                  <a:schemeClr val="tx1"/>
                </a:solidFill>
                <a:hlinkClick r:id="rId3"/>
              </a:rPr>
              <a:t>ChinghuiJean.Hsieh@ahrq.hhs.gov</a:t>
            </a:r>
            <a:r>
              <a:rPr lang="en-US" sz="2000" b="0" dirty="0">
                <a:solidFill>
                  <a:schemeClr val="tx1"/>
                </a:solidFill>
              </a:rPr>
              <a:t> </a:t>
            </a:r>
            <a:endParaRPr lang="en-US" sz="2000" dirty="0"/>
          </a:p>
          <a:p>
            <a:pPr lvl="1">
              <a:spcBef>
                <a:spcPts val="450"/>
              </a:spcBef>
            </a:pPr>
            <a:r>
              <a:rPr lang="en-US" sz="2000" dirty="0"/>
              <a:t>Financial/grants management questions: </a:t>
            </a:r>
            <a:r>
              <a:rPr lang="en-US" sz="2000" b="0" i="0" u="sng" kern="1200" dirty="0">
                <a:solidFill>
                  <a:schemeClr val="dk1"/>
                </a:solidFill>
                <a:effectLst/>
                <a:latin typeface="+mn-lt"/>
                <a:ea typeface="+mn-ea"/>
                <a:cs typeface="+mn-cs"/>
                <a:hlinkClick r:id="rId4"/>
              </a:rPr>
              <a:t>anna.caponiti@ahrq.hhs.gov</a:t>
            </a:r>
            <a:endParaRPr lang="en-US" sz="2000" dirty="0"/>
          </a:p>
          <a:p>
            <a:pPr>
              <a:spcBef>
                <a:spcPts val="450"/>
              </a:spcBef>
            </a:pPr>
            <a:endParaRPr lang="en-US" sz="2000" dirty="0"/>
          </a:p>
          <a:p>
            <a:pPr>
              <a:spcBef>
                <a:spcPts val="450"/>
              </a:spcBef>
            </a:pPr>
            <a:r>
              <a:rPr lang="en-US" sz="2200" dirty="0"/>
              <a:t>This presentation will be posted on the AHRQ website at </a:t>
            </a:r>
            <a:r>
              <a:rPr lang="en-US" sz="2200" dirty="0">
                <a:hlinkClick r:id="rId5"/>
              </a:rPr>
              <a:t>Notice of Funding Opportunities | Agency for Healthcare Research and Quality (ahrq.gov)</a:t>
            </a:r>
            <a:endParaRPr lang="en-US" sz="2200" dirty="0"/>
          </a:p>
          <a:p>
            <a:pPr>
              <a:spcBef>
                <a:spcPts val="450"/>
              </a:spcBef>
            </a:pPr>
            <a:endParaRPr lang="en-US" sz="2200" dirty="0"/>
          </a:p>
          <a:p>
            <a:pPr>
              <a:spcBef>
                <a:spcPts val="450"/>
              </a:spcBef>
            </a:pPr>
            <a:r>
              <a:rPr lang="en-US" sz="2200" dirty="0"/>
              <a:t>Refer to the </a:t>
            </a:r>
            <a:r>
              <a:rPr lang="en-US" sz="2200" dirty="0">
                <a:hlinkClick r:id="rId6"/>
              </a:rPr>
              <a:t>RFA</a:t>
            </a:r>
            <a:r>
              <a:rPr lang="en-US" sz="2200" dirty="0"/>
              <a:t> as the final source of guidance </a:t>
            </a:r>
          </a:p>
          <a:p>
            <a:pPr marL="0" indent="0">
              <a:spcBef>
                <a:spcPts val="450"/>
              </a:spcBef>
              <a:buNone/>
            </a:pPr>
            <a:endParaRPr lang="en-US" sz="2000" dirty="0"/>
          </a:p>
        </p:txBody>
      </p:sp>
      <p:sp>
        <p:nvSpPr>
          <p:cNvPr id="4" name="Slide Number Placeholder 3">
            <a:extLst>
              <a:ext uri="{FF2B5EF4-FFF2-40B4-BE49-F238E27FC236}">
                <a16:creationId xmlns:a16="http://schemas.microsoft.com/office/drawing/2014/main" id="{A8AB234F-5AF7-40F8-B574-54E9BDC84FE7}"/>
              </a:ext>
            </a:extLst>
          </p:cNvPr>
          <p:cNvSpPr>
            <a:spLocks noGrp="1"/>
          </p:cNvSpPr>
          <p:nvPr>
            <p:ph type="sldNum" sz="quarter" idx="10"/>
          </p:nvPr>
        </p:nvSpPr>
        <p:spPr/>
        <p:txBody>
          <a:bodyPr/>
          <a:lstStyle/>
          <a:p>
            <a:fld id="{85F5B7A5-34A7-4AB0-A34F-A4DF2002FA98}" type="slidenum">
              <a:rPr lang="en-US" smtClean="0"/>
              <a:t>54</a:t>
            </a:fld>
            <a:endParaRPr lang="en-US" dirty="0"/>
          </a:p>
        </p:txBody>
      </p:sp>
    </p:spTree>
    <p:extLst>
      <p:ext uri="{BB962C8B-B14F-4D97-AF65-F5344CB8AC3E}">
        <p14:creationId xmlns:p14="http://schemas.microsoft.com/office/powerpoint/2010/main" val="225244565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500052C-F580-7B12-3EFE-0D0E04CBA935}"/>
              </a:ext>
            </a:extLst>
          </p:cNvPr>
          <p:cNvSpPr>
            <a:spLocks noGrp="1"/>
          </p:cNvSpPr>
          <p:nvPr>
            <p:ph type="title"/>
          </p:nvPr>
        </p:nvSpPr>
        <p:spPr/>
        <p:txBody>
          <a:bodyPr/>
          <a:lstStyle/>
          <a:p>
            <a:r>
              <a:rPr lang="en-US" dirty="0"/>
              <a:t>Thank you!</a:t>
            </a:r>
          </a:p>
        </p:txBody>
      </p:sp>
      <p:sp>
        <p:nvSpPr>
          <p:cNvPr id="4" name="Slide Number Placeholder 3">
            <a:extLst>
              <a:ext uri="{FF2B5EF4-FFF2-40B4-BE49-F238E27FC236}">
                <a16:creationId xmlns:a16="http://schemas.microsoft.com/office/drawing/2014/main" id="{8E96CE4F-31DA-FA53-4C68-65ECBBF45785}"/>
              </a:ext>
            </a:extLst>
          </p:cNvPr>
          <p:cNvSpPr>
            <a:spLocks noGrp="1"/>
          </p:cNvSpPr>
          <p:nvPr>
            <p:ph type="sldNum" sz="quarter" idx="10"/>
          </p:nvPr>
        </p:nvSpPr>
        <p:spPr/>
        <p:txBody>
          <a:bodyPr/>
          <a:lstStyle/>
          <a:p>
            <a:fld id="{85F5B7A5-34A7-4AB0-A34F-A4DF2002FA98}" type="slidenum">
              <a:rPr lang="en-US" smtClean="0"/>
              <a:t>55</a:t>
            </a:fld>
            <a:endParaRPr lang="en-US" dirty="0"/>
          </a:p>
        </p:txBody>
      </p:sp>
    </p:spTree>
    <p:extLst>
      <p:ext uri="{BB962C8B-B14F-4D97-AF65-F5344CB8AC3E}">
        <p14:creationId xmlns:p14="http://schemas.microsoft.com/office/powerpoint/2010/main" val="27679569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D52D2D-9321-D9F4-27BD-8E17CC956356}"/>
              </a:ext>
            </a:extLst>
          </p:cNvPr>
          <p:cNvSpPr>
            <a:spLocks noGrp="1"/>
          </p:cNvSpPr>
          <p:nvPr>
            <p:ph type="title"/>
          </p:nvPr>
        </p:nvSpPr>
        <p:spPr/>
        <p:txBody>
          <a:bodyPr>
            <a:normAutofit fontScale="90000"/>
          </a:bodyPr>
          <a:lstStyle/>
          <a:p>
            <a:r>
              <a:rPr lang="en-US" dirty="0"/>
              <a:t>Purpose of RFA</a:t>
            </a:r>
          </a:p>
        </p:txBody>
      </p:sp>
      <p:sp>
        <p:nvSpPr>
          <p:cNvPr id="8" name="Text Placeholder 7">
            <a:extLst>
              <a:ext uri="{FF2B5EF4-FFF2-40B4-BE49-F238E27FC236}">
                <a16:creationId xmlns:a16="http://schemas.microsoft.com/office/drawing/2014/main" id="{51F09390-1439-75FE-7E19-B8495EEB7739}"/>
              </a:ext>
            </a:extLst>
          </p:cNvPr>
          <p:cNvSpPr>
            <a:spLocks noGrp="1"/>
          </p:cNvSpPr>
          <p:nvPr>
            <p:ph type="body" idx="1"/>
          </p:nvPr>
        </p:nvSpPr>
        <p:spPr>
          <a:xfrm>
            <a:off x="457200" y="1295400"/>
            <a:ext cx="11430000" cy="1951038"/>
          </a:xfrm>
        </p:spPr>
        <p:txBody>
          <a:bodyPr>
            <a:noAutofit/>
          </a:bodyPr>
          <a:lstStyle/>
          <a:p>
            <a:pPr marL="0" indent="0">
              <a:lnSpc>
                <a:spcPct val="120000"/>
              </a:lnSpc>
              <a:buNone/>
            </a:pPr>
            <a:r>
              <a:rPr lang="en-US" sz="2100" b="0" i="0" dirty="0">
                <a:effectLst/>
                <a:latin typeface="+mj-lt"/>
              </a:rPr>
              <a:t>To expand access to comprehensive, coordinated, and person-centered care for people with Long COVID, particularly underserved, rural, vulnerable, or minority populations that are disproportionately impacted by the effects of Long COVID. </a:t>
            </a:r>
          </a:p>
          <a:p>
            <a:pPr marL="0" indent="0">
              <a:lnSpc>
                <a:spcPct val="50000"/>
              </a:lnSpc>
              <a:buNone/>
            </a:pPr>
            <a:endParaRPr lang="en-US" sz="2100" b="0" i="0" dirty="0">
              <a:effectLst/>
              <a:latin typeface="+mj-lt"/>
            </a:endParaRPr>
          </a:p>
          <a:p>
            <a:pPr marL="0" indent="0">
              <a:lnSpc>
                <a:spcPct val="120000"/>
              </a:lnSpc>
              <a:buNone/>
            </a:pPr>
            <a:r>
              <a:rPr lang="en-US" sz="2100" b="0" i="0" dirty="0">
                <a:effectLst/>
                <a:latin typeface="+mj-lt"/>
              </a:rPr>
              <a:t>Specifically, the RFA will fund up to nine established Long COVID clinics to:</a:t>
            </a:r>
            <a:endParaRPr lang="en-US" sz="2100" dirty="0">
              <a:latin typeface="+mj-lt"/>
            </a:endParaRPr>
          </a:p>
        </p:txBody>
      </p:sp>
      <p:sp>
        <p:nvSpPr>
          <p:cNvPr id="3" name="Content Placeholder 2">
            <a:extLst>
              <a:ext uri="{FF2B5EF4-FFF2-40B4-BE49-F238E27FC236}">
                <a16:creationId xmlns:a16="http://schemas.microsoft.com/office/drawing/2014/main" id="{CDCFED79-E13C-DBA4-099C-7F0174444AAD}"/>
              </a:ext>
            </a:extLst>
          </p:cNvPr>
          <p:cNvSpPr>
            <a:spLocks noGrp="1"/>
          </p:cNvSpPr>
          <p:nvPr>
            <p:ph sz="half" idx="2"/>
          </p:nvPr>
        </p:nvSpPr>
        <p:spPr>
          <a:xfrm>
            <a:off x="609599" y="3475037"/>
            <a:ext cx="5386917" cy="2849563"/>
          </a:xfrm>
        </p:spPr>
        <p:txBody>
          <a:bodyPr>
            <a:normAutofit/>
          </a:bodyPr>
          <a:lstStyle/>
          <a:p>
            <a:pPr>
              <a:lnSpc>
                <a:spcPct val="120000"/>
              </a:lnSpc>
            </a:pPr>
            <a:r>
              <a:rPr lang="en-US" sz="2100" b="0" i="0" dirty="0">
                <a:effectLst/>
                <a:latin typeface="+mj-lt"/>
              </a:rPr>
              <a:t>Develop and implement new or improved care delivery models</a:t>
            </a:r>
          </a:p>
          <a:p>
            <a:pPr>
              <a:lnSpc>
                <a:spcPct val="120000"/>
              </a:lnSpc>
            </a:pPr>
            <a:r>
              <a:rPr lang="en-US" sz="2100" b="0" i="0" dirty="0">
                <a:effectLst/>
                <a:latin typeface="+mj-lt"/>
              </a:rPr>
              <a:t>Provide services to more people with Long COVID</a:t>
            </a:r>
          </a:p>
          <a:p>
            <a:pPr>
              <a:lnSpc>
                <a:spcPct val="120000"/>
              </a:lnSpc>
            </a:pPr>
            <a:r>
              <a:rPr lang="en-US" sz="2100" dirty="0">
                <a:latin typeface="+mj-lt"/>
              </a:rPr>
              <a:t>E</a:t>
            </a:r>
            <a:r>
              <a:rPr lang="en-US" sz="2100" b="0" i="0" dirty="0">
                <a:effectLst/>
                <a:latin typeface="+mj-lt"/>
              </a:rPr>
              <a:t>xpand services offered</a:t>
            </a:r>
          </a:p>
          <a:p>
            <a:pPr>
              <a:lnSpc>
                <a:spcPct val="120000"/>
              </a:lnSpc>
            </a:pPr>
            <a:r>
              <a:rPr lang="en-US" sz="2100" b="0" i="0" dirty="0">
                <a:effectLst/>
                <a:latin typeface="+mj-lt"/>
              </a:rPr>
              <a:t>Strengthen care coordination</a:t>
            </a:r>
          </a:p>
        </p:txBody>
      </p:sp>
      <p:sp>
        <p:nvSpPr>
          <p:cNvPr id="10" name="Content Placeholder 9">
            <a:extLst>
              <a:ext uri="{FF2B5EF4-FFF2-40B4-BE49-F238E27FC236}">
                <a16:creationId xmlns:a16="http://schemas.microsoft.com/office/drawing/2014/main" id="{1A4999D9-A8A4-3DB2-CC3A-0E0323A8A767}"/>
              </a:ext>
            </a:extLst>
          </p:cNvPr>
          <p:cNvSpPr>
            <a:spLocks noGrp="1"/>
          </p:cNvSpPr>
          <p:nvPr>
            <p:ph sz="quarter" idx="4"/>
          </p:nvPr>
        </p:nvSpPr>
        <p:spPr>
          <a:xfrm>
            <a:off x="6193367" y="3475037"/>
            <a:ext cx="5389033" cy="2849563"/>
          </a:xfrm>
        </p:spPr>
        <p:txBody>
          <a:bodyPr>
            <a:noAutofit/>
          </a:bodyPr>
          <a:lstStyle/>
          <a:p>
            <a:pPr>
              <a:lnSpc>
                <a:spcPct val="120000"/>
              </a:lnSpc>
            </a:pPr>
            <a:r>
              <a:rPr lang="en-US" sz="2100" b="0" i="0" dirty="0">
                <a:effectLst/>
                <a:latin typeface="+mj-lt"/>
              </a:rPr>
              <a:t>Implement and share best practices for Long COVID management</a:t>
            </a:r>
          </a:p>
          <a:p>
            <a:pPr>
              <a:lnSpc>
                <a:spcPct val="120000"/>
              </a:lnSpc>
            </a:pPr>
            <a:r>
              <a:rPr lang="en-US" sz="2100" dirty="0">
                <a:latin typeface="+mj-lt"/>
              </a:rPr>
              <a:t>S</a:t>
            </a:r>
            <a:r>
              <a:rPr lang="en-US" sz="2100" b="0" i="0" dirty="0">
                <a:effectLst/>
                <a:latin typeface="+mj-lt"/>
              </a:rPr>
              <a:t>upport the primary care community in Long COVID education and management</a:t>
            </a:r>
          </a:p>
          <a:p>
            <a:pPr>
              <a:lnSpc>
                <a:spcPct val="120000"/>
              </a:lnSpc>
            </a:pPr>
            <a:r>
              <a:rPr lang="en-US" sz="2100" dirty="0">
                <a:latin typeface="+mj-lt"/>
              </a:rPr>
              <a:t>E</a:t>
            </a:r>
            <a:r>
              <a:rPr lang="en-US" sz="2100" b="0" i="0" dirty="0">
                <a:effectLst/>
                <a:latin typeface="+mj-lt"/>
              </a:rPr>
              <a:t>valuate project success</a:t>
            </a:r>
          </a:p>
          <a:p>
            <a:pPr>
              <a:lnSpc>
                <a:spcPct val="120000"/>
              </a:lnSpc>
            </a:pPr>
            <a:r>
              <a:rPr lang="en-US" sz="2100" b="0" i="0" dirty="0">
                <a:effectLst/>
                <a:latin typeface="+mj-lt"/>
              </a:rPr>
              <a:t>Disseminate project findings</a:t>
            </a:r>
            <a:endParaRPr lang="en-US" sz="2100" dirty="0">
              <a:latin typeface="+mj-lt"/>
            </a:endParaRPr>
          </a:p>
        </p:txBody>
      </p:sp>
      <p:sp>
        <p:nvSpPr>
          <p:cNvPr id="4" name="Slide Number Placeholder 3">
            <a:extLst>
              <a:ext uri="{FF2B5EF4-FFF2-40B4-BE49-F238E27FC236}">
                <a16:creationId xmlns:a16="http://schemas.microsoft.com/office/drawing/2014/main" id="{44987AE0-287A-6F9C-54C5-CE8584047D8C}"/>
              </a:ext>
            </a:extLst>
          </p:cNvPr>
          <p:cNvSpPr>
            <a:spLocks noGrp="1"/>
          </p:cNvSpPr>
          <p:nvPr>
            <p:ph type="sldNum" sz="quarter" idx="10"/>
          </p:nvPr>
        </p:nvSpPr>
        <p:spPr/>
        <p:txBody>
          <a:bodyPr/>
          <a:lstStyle/>
          <a:p>
            <a:fld id="{85F5B7A5-34A7-4AB0-A34F-A4DF2002FA98}" type="slidenum">
              <a:rPr lang="en-US" smtClean="0">
                <a:solidFill>
                  <a:schemeClr val="tx1"/>
                </a:solidFill>
              </a:rPr>
              <a:t>6</a:t>
            </a:fld>
            <a:endParaRPr lang="en-US" dirty="0">
              <a:solidFill>
                <a:schemeClr val="tx1"/>
              </a:solidFill>
            </a:endParaRPr>
          </a:p>
        </p:txBody>
      </p:sp>
    </p:spTree>
    <p:extLst>
      <p:ext uri="{BB962C8B-B14F-4D97-AF65-F5344CB8AC3E}">
        <p14:creationId xmlns:p14="http://schemas.microsoft.com/office/powerpoint/2010/main" val="2267310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49D460-B93B-7F3B-33EF-C6B4018230DA}"/>
              </a:ext>
            </a:extLst>
          </p:cNvPr>
          <p:cNvSpPr>
            <a:spLocks noGrp="1"/>
          </p:cNvSpPr>
          <p:nvPr>
            <p:ph type="title"/>
          </p:nvPr>
        </p:nvSpPr>
        <p:spPr/>
        <p:txBody>
          <a:bodyPr>
            <a:normAutofit fontScale="90000"/>
          </a:bodyPr>
          <a:lstStyle/>
          <a:p>
            <a:r>
              <a:rPr lang="en-US" dirty="0"/>
              <a:t>RFA Key Dates</a:t>
            </a:r>
          </a:p>
        </p:txBody>
      </p:sp>
      <p:sp>
        <p:nvSpPr>
          <p:cNvPr id="4" name="Slide Number Placeholder 3">
            <a:extLst>
              <a:ext uri="{FF2B5EF4-FFF2-40B4-BE49-F238E27FC236}">
                <a16:creationId xmlns:a16="http://schemas.microsoft.com/office/drawing/2014/main" id="{DA5E5C5F-773F-6B06-06BC-F89525F22658}"/>
              </a:ext>
            </a:extLst>
          </p:cNvPr>
          <p:cNvSpPr>
            <a:spLocks noGrp="1"/>
          </p:cNvSpPr>
          <p:nvPr>
            <p:ph type="sldNum" sz="quarter" idx="10"/>
          </p:nvPr>
        </p:nvSpPr>
        <p:spPr/>
        <p:txBody>
          <a:bodyPr/>
          <a:lstStyle/>
          <a:p>
            <a:fld id="{85F5B7A5-34A7-4AB0-A34F-A4DF2002FA98}" type="slidenum">
              <a:rPr lang="en-US" smtClean="0"/>
              <a:t>7</a:t>
            </a:fld>
            <a:endParaRPr lang="en-US" dirty="0"/>
          </a:p>
        </p:txBody>
      </p:sp>
      <p:graphicFrame>
        <p:nvGraphicFramePr>
          <p:cNvPr id="7" name="Table 7">
            <a:extLst>
              <a:ext uri="{FF2B5EF4-FFF2-40B4-BE49-F238E27FC236}">
                <a16:creationId xmlns:a16="http://schemas.microsoft.com/office/drawing/2014/main" id="{6C376FF4-6416-6110-72C8-54B417E9BACE}"/>
              </a:ext>
            </a:extLst>
          </p:cNvPr>
          <p:cNvGraphicFramePr>
            <a:graphicFrameLocks noGrp="1"/>
          </p:cNvGraphicFramePr>
          <p:nvPr>
            <p:ph idx="1"/>
            <p:extLst>
              <p:ext uri="{D42A27DB-BD31-4B8C-83A1-F6EECF244321}">
                <p14:modId xmlns:p14="http://schemas.microsoft.com/office/powerpoint/2010/main" val="147854859"/>
              </p:ext>
            </p:extLst>
          </p:nvPr>
        </p:nvGraphicFramePr>
        <p:xfrm>
          <a:off x="2747963" y="1447800"/>
          <a:ext cx="6315075" cy="4038602"/>
        </p:xfrm>
        <a:graphic>
          <a:graphicData uri="http://schemas.openxmlformats.org/drawingml/2006/table">
            <a:tbl>
              <a:tblPr firstRow="1" bandRow="1">
                <a:tableStyleId>{00A15C55-8517-42AA-B614-E9B94910E393}</a:tableStyleId>
              </a:tblPr>
              <a:tblGrid>
                <a:gridCol w="3143250">
                  <a:extLst>
                    <a:ext uri="{9D8B030D-6E8A-4147-A177-3AD203B41FA5}">
                      <a16:colId xmlns:a16="http://schemas.microsoft.com/office/drawing/2014/main" val="3714314213"/>
                    </a:ext>
                  </a:extLst>
                </a:gridCol>
                <a:gridCol w="3171825">
                  <a:extLst>
                    <a:ext uri="{9D8B030D-6E8A-4147-A177-3AD203B41FA5}">
                      <a16:colId xmlns:a16="http://schemas.microsoft.com/office/drawing/2014/main" val="3042428874"/>
                    </a:ext>
                  </a:extLst>
                </a:gridCol>
              </a:tblGrid>
              <a:tr h="646265">
                <a:tc>
                  <a:txBody>
                    <a:bodyPr/>
                    <a:lstStyle/>
                    <a:p>
                      <a:pPr algn="l"/>
                      <a:r>
                        <a:rPr lang="en-US" sz="2200" dirty="0">
                          <a:latin typeface="+mj-lt"/>
                        </a:rPr>
                        <a:t>Milestone</a:t>
                      </a:r>
                    </a:p>
                  </a:txBody>
                  <a:tcPr anchor="ctr"/>
                </a:tc>
                <a:tc>
                  <a:txBody>
                    <a:bodyPr/>
                    <a:lstStyle/>
                    <a:p>
                      <a:pPr algn="l"/>
                      <a:r>
                        <a:rPr lang="en-US" sz="2200" dirty="0">
                          <a:latin typeface="+mj-lt"/>
                        </a:rPr>
                        <a:t>Date</a:t>
                      </a:r>
                    </a:p>
                  </a:txBody>
                  <a:tcPr anchor="ctr"/>
                </a:tc>
                <a:extLst>
                  <a:ext uri="{0D108BD9-81ED-4DB2-BD59-A6C34878D82A}">
                    <a16:rowId xmlns:a16="http://schemas.microsoft.com/office/drawing/2014/main" val="217161901"/>
                  </a:ext>
                </a:extLst>
              </a:tr>
              <a:tr h="646265">
                <a:tc>
                  <a:txBody>
                    <a:bodyPr/>
                    <a:lstStyle/>
                    <a:p>
                      <a:pPr algn="l"/>
                      <a:r>
                        <a:rPr lang="en-US" sz="2200" dirty="0">
                          <a:latin typeface="+mj-lt"/>
                        </a:rPr>
                        <a:t>RFA Posted</a:t>
                      </a:r>
                    </a:p>
                  </a:txBody>
                  <a:tcPr anchor="ctr"/>
                </a:tc>
                <a:tc>
                  <a:txBody>
                    <a:bodyPr/>
                    <a:lstStyle/>
                    <a:p>
                      <a:pPr algn="l"/>
                      <a:r>
                        <a:rPr lang="en-US" sz="2200" b="0" i="0" dirty="0">
                          <a:solidFill>
                            <a:srgbClr val="333333"/>
                          </a:solidFill>
                          <a:effectLst/>
                          <a:latin typeface="+mj-lt"/>
                        </a:rPr>
                        <a:t>March 30, 2023</a:t>
                      </a:r>
                      <a:endParaRPr lang="en-US" sz="2200" dirty="0">
                        <a:latin typeface="+mj-lt"/>
                      </a:endParaRPr>
                    </a:p>
                  </a:txBody>
                  <a:tcPr anchor="ctr"/>
                </a:tc>
                <a:extLst>
                  <a:ext uri="{0D108BD9-81ED-4DB2-BD59-A6C34878D82A}">
                    <a16:rowId xmlns:a16="http://schemas.microsoft.com/office/drawing/2014/main" val="1727598918"/>
                  </a:ext>
                </a:extLst>
              </a:tr>
              <a:tr h="646265">
                <a:tc>
                  <a:txBody>
                    <a:bodyPr/>
                    <a:lstStyle/>
                    <a:p>
                      <a:pPr algn="l"/>
                      <a:r>
                        <a:rPr lang="en-US" sz="2200" dirty="0">
                          <a:latin typeface="+mj-lt"/>
                        </a:rPr>
                        <a:t>Earliest Submission</a:t>
                      </a:r>
                    </a:p>
                  </a:txBody>
                  <a:tcPr anchor="ctr"/>
                </a:tc>
                <a:tc>
                  <a:txBody>
                    <a:bodyPr/>
                    <a:lstStyle/>
                    <a:p>
                      <a:pPr algn="l"/>
                      <a:r>
                        <a:rPr lang="en-US" sz="2200" b="0" i="0" dirty="0">
                          <a:solidFill>
                            <a:srgbClr val="333333"/>
                          </a:solidFill>
                          <a:effectLst/>
                          <a:latin typeface="+mj-lt"/>
                        </a:rPr>
                        <a:t>April 7, 2023</a:t>
                      </a:r>
                      <a:endParaRPr lang="en-US" sz="2200" dirty="0">
                        <a:latin typeface="+mj-lt"/>
                      </a:endParaRPr>
                    </a:p>
                  </a:txBody>
                  <a:tcPr anchor="ctr"/>
                </a:tc>
                <a:extLst>
                  <a:ext uri="{0D108BD9-81ED-4DB2-BD59-A6C34878D82A}">
                    <a16:rowId xmlns:a16="http://schemas.microsoft.com/office/drawing/2014/main" val="4139504349"/>
                  </a:ext>
                </a:extLst>
              </a:tr>
              <a:tr h="646265">
                <a:tc>
                  <a:txBody>
                    <a:bodyPr/>
                    <a:lstStyle/>
                    <a:p>
                      <a:pPr algn="l"/>
                      <a:r>
                        <a:rPr lang="en-US" sz="2200" dirty="0">
                          <a:latin typeface="+mj-lt"/>
                        </a:rPr>
                        <a:t>Letter of Intent Due**</a:t>
                      </a:r>
                    </a:p>
                  </a:txBody>
                  <a:tcPr anchor="ctr"/>
                </a:tc>
                <a:tc>
                  <a:txBody>
                    <a:bodyPr/>
                    <a:lstStyle/>
                    <a:p>
                      <a:pPr algn="l"/>
                      <a:r>
                        <a:rPr lang="en-US" sz="2200" b="0" i="0" dirty="0">
                          <a:solidFill>
                            <a:srgbClr val="333333"/>
                          </a:solidFill>
                          <a:effectLst/>
                          <a:latin typeface="+mj-lt"/>
                        </a:rPr>
                        <a:t>May 5, 2023</a:t>
                      </a:r>
                      <a:endParaRPr lang="en-US" sz="2200" dirty="0">
                        <a:latin typeface="+mj-lt"/>
                      </a:endParaRPr>
                    </a:p>
                  </a:txBody>
                  <a:tcPr anchor="ctr"/>
                </a:tc>
                <a:extLst>
                  <a:ext uri="{0D108BD9-81ED-4DB2-BD59-A6C34878D82A}">
                    <a16:rowId xmlns:a16="http://schemas.microsoft.com/office/drawing/2014/main" val="3796434523"/>
                  </a:ext>
                </a:extLst>
              </a:tr>
              <a:tr h="807277">
                <a:tc>
                  <a:txBody>
                    <a:bodyPr/>
                    <a:lstStyle/>
                    <a:p>
                      <a:pPr algn="l"/>
                      <a:r>
                        <a:rPr lang="en-US" sz="2200" b="1" dirty="0">
                          <a:solidFill>
                            <a:schemeClr val="accent4"/>
                          </a:solidFill>
                          <a:latin typeface="+mj-lt"/>
                        </a:rPr>
                        <a:t>Application Due</a:t>
                      </a:r>
                    </a:p>
                  </a:txBody>
                  <a:tcPr anchor="ctr"/>
                </a:tc>
                <a:tc>
                  <a:txBody>
                    <a:bodyPr/>
                    <a:lstStyle/>
                    <a:p>
                      <a:pPr algn="l">
                        <a:lnSpc>
                          <a:spcPct val="110000"/>
                        </a:lnSpc>
                      </a:pPr>
                      <a:r>
                        <a:rPr lang="en-US" sz="2200" b="1" i="0" dirty="0">
                          <a:solidFill>
                            <a:schemeClr val="accent4"/>
                          </a:solidFill>
                          <a:effectLst/>
                          <a:latin typeface="+mj-lt"/>
                        </a:rPr>
                        <a:t>June 12, 2023*</a:t>
                      </a:r>
                    </a:p>
                  </a:txBody>
                  <a:tcPr anchor="ctr"/>
                </a:tc>
                <a:extLst>
                  <a:ext uri="{0D108BD9-81ED-4DB2-BD59-A6C34878D82A}">
                    <a16:rowId xmlns:a16="http://schemas.microsoft.com/office/drawing/2014/main" val="871378340"/>
                  </a:ext>
                </a:extLst>
              </a:tr>
              <a:tr h="646265">
                <a:tc>
                  <a:txBody>
                    <a:bodyPr/>
                    <a:lstStyle/>
                    <a:p>
                      <a:pPr algn="l"/>
                      <a:r>
                        <a:rPr lang="en-US" sz="2200" dirty="0">
                          <a:latin typeface="+mj-lt"/>
                        </a:rPr>
                        <a:t>Estimated Award</a:t>
                      </a:r>
                    </a:p>
                  </a:txBody>
                  <a:tcPr anchor="ctr"/>
                </a:tc>
                <a:tc>
                  <a:txBody>
                    <a:bodyPr/>
                    <a:lstStyle/>
                    <a:p>
                      <a:pPr algn="l"/>
                      <a:r>
                        <a:rPr lang="en-US" sz="2200" dirty="0">
                          <a:latin typeface="+mj-lt"/>
                        </a:rPr>
                        <a:t>September 2023</a:t>
                      </a:r>
                    </a:p>
                  </a:txBody>
                  <a:tcPr anchor="ctr"/>
                </a:tc>
                <a:extLst>
                  <a:ext uri="{0D108BD9-81ED-4DB2-BD59-A6C34878D82A}">
                    <a16:rowId xmlns:a16="http://schemas.microsoft.com/office/drawing/2014/main" val="1594346286"/>
                  </a:ext>
                </a:extLst>
              </a:tr>
            </a:tbl>
          </a:graphicData>
        </a:graphic>
      </p:graphicFrame>
      <p:sp>
        <p:nvSpPr>
          <p:cNvPr id="8" name="TextBox 7">
            <a:extLst>
              <a:ext uri="{FF2B5EF4-FFF2-40B4-BE49-F238E27FC236}">
                <a16:creationId xmlns:a16="http://schemas.microsoft.com/office/drawing/2014/main" id="{E4A7EDC4-CF6D-08B0-F2E9-0EADD0A224E9}"/>
              </a:ext>
            </a:extLst>
          </p:cNvPr>
          <p:cNvSpPr txBox="1"/>
          <p:nvPr/>
        </p:nvSpPr>
        <p:spPr>
          <a:xfrm>
            <a:off x="152400" y="5791201"/>
            <a:ext cx="11506200" cy="707886"/>
          </a:xfrm>
          <a:prstGeom prst="rect">
            <a:avLst/>
          </a:prstGeom>
          <a:noFill/>
        </p:spPr>
        <p:txBody>
          <a:bodyPr wrap="square" rtlCol="0">
            <a:spAutoFit/>
          </a:bodyPr>
          <a:lstStyle/>
          <a:p>
            <a:pPr algn="ctr"/>
            <a:r>
              <a:rPr lang="en-US" sz="2000" dirty="0"/>
              <a:t>*</a:t>
            </a:r>
            <a:r>
              <a:rPr lang="en-US" sz="2000" dirty="0">
                <a:solidFill>
                  <a:srgbClr val="333333"/>
                </a:solidFill>
                <a:latin typeface="+mj-lt"/>
              </a:rPr>
              <a:t>Applications are due </a:t>
            </a:r>
            <a:r>
              <a:rPr lang="en-US" sz="2000" b="0" i="0" dirty="0">
                <a:solidFill>
                  <a:srgbClr val="333333"/>
                </a:solidFill>
                <a:effectLst/>
                <a:latin typeface="+mj-lt"/>
              </a:rPr>
              <a:t>by 5:00 PM local time of applicant organization</a:t>
            </a:r>
          </a:p>
          <a:p>
            <a:pPr algn="ctr"/>
            <a:r>
              <a:rPr lang="en-US" sz="2000" dirty="0">
                <a:solidFill>
                  <a:srgbClr val="333333"/>
                </a:solidFill>
                <a:latin typeface="+mj-lt"/>
              </a:rPr>
              <a:t>**Letter of intent is not required, not binding, and not entered into review of subsequent application</a:t>
            </a:r>
            <a:endParaRPr lang="en-US" sz="2000" dirty="0"/>
          </a:p>
        </p:txBody>
      </p:sp>
    </p:spTree>
    <p:extLst>
      <p:ext uri="{BB962C8B-B14F-4D97-AF65-F5344CB8AC3E}">
        <p14:creationId xmlns:p14="http://schemas.microsoft.com/office/powerpoint/2010/main" val="20785765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D82DDE-8A9F-0A75-6045-5393EC5DC4F8}"/>
              </a:ext>
            </a:extLst>
          </p:cNvPr>
          <p:cNvSpPr>
            <a:spLocks noGrp="1"/>
          </p:cNvSpPr>
          <p:nvPr>
            <p:ph type="title"/>
          </p:nvPr>
        </p:nvSpPr>
        <p:spPr/>
        <p:txBody>
          <a:bodyPr>
            <a:normAutofit fontScale="90000"/>
          </a:bodyPr>
          <a:lstStyle/>
          <a:p>
            <a:r>
              <a:rPr lang="en-US" dirty="0"/>
              <a:t>Award Information</a:t>
            </a:r>
          </a:p>
        </p:txBody>
      </p:sp>
      <p:graphicFrame>
        <p:nvGraphicFramePr>
          <p:cNvPr id="5" name="Table 5">
            <a:extLst>
              <a:ext uri="{FF2B5EF4-FFF2-40B4-BE49-F238E27FC236}">
                <a16:creationId xmlns:a16="http://schemas.microsoft.com/office/drawing/2014/main" id="{A41F742F-6854-810F-F0F0-BE61B69098A6}"/>
              </a:ext>
            </a:extLst>
          </p:cNvPr>
          <p:cNvGraphicFramePr>
            <a:graphicFrameLocks noGrp="1"/>
          </p:cNvGraphicFramePr>
          <p:nvPr>
            <p:ph idx="1"/>
            <p:extLst>
              <p:ext uri="{D42A27DB-BD31-4B8C-83A1-F6EECF244321}">
                <p14:modId xmlns:p14="http://schemas.microsoft.com/office/powerpoint/2010/main" val="2849922068"/>
              </p:ext>
            </p:extLst>
          </p:nvPr>
        </p:nvGraphicFramePr>
        <p:xfrm>
          <a:off x="1028700" y="1600199"/>
          <a:ext cx="10134600" cy="3886201"/>
        </p:xfrm>
        <a:graphic>
          <a:graphicData uri="http://schemas.openxmlformats.org/drawingml/2006/table">
            <a:tbl>
              <a:tblPr firstRow="1" bandRow="1">
                <a:tableStyleId>{C4B1156A-380E-4F78-BDF5-A606A8083BF9}</a:tableStyleId>
              </a:tblPr>
              <a:tblGrid>
                <a:gridCol w="4114800">
                  <a:extLst>
                    <a:ext uri="{9D8B030D-6E8A-4147-A177-3AD203B41FA5}">
                      <a16:colId xmlns:a16="http://schemas.microsoft.com/office/drawing/2014/main" val="3564239695"/>
                    </a:ext>
                  </a:extLst>
                </a:gridCol>
                <a:gridCol w="6019800">
                  <a:extLst>
                    <a:ext uri="{9D8B030D-6E8A-4147-A177-3AD203B41FA5}">
                      <a16:colId xmlns:a16="http://schemas.microsoft.com/office/drawing/2014/main" val="2860392563"/>
                    </a:ext>
                  </a:extLst>
                </a:gridCol>
              </a:tblGrid>
              <a:tr h="936982">
                <a:tc>
                  <a:txBody>
                    <a:bodyPr/>
                    <a:lstStyle/>
                    <a:p>
                      <a:pPr algn="l"/>
                      <a:r>
                        <a:rPr lang="en-US" sz="2200" b="0" dirty="0"/>
                        <a:t>Mechanism</a:t>
                      </a:r>
                    </a:p>
                  </a:txBody>
                  <a:tcPr anchor="ctr"/>
                </a:tc>
                <a:tc>
                  <a:txBody>
                    <a:bodyPr/>
                    <a:lstStyle/>
                    <a:p>
                      <a:pPr algn="l"/>
                      <a:r>
                        <a:rPr lang="en-US" sz="2200" b="0" dirty="0"/>
                        <a:t>U18: Cooperative Agreement, with substantial AHRQ programmatic involvement*</a:t>
                      </a:r>
                    </a:p>
                  </a:txBody>
                  <a:tcPr anchor="ctr"/>
                </a:tc>
                <a:extLst>
                  <a:ext uri="{0D108BD9-81ED-4DB2-BD59-A6C34878D82A}">
                    <a16:rowId xmlns:a16="http://schemas.microsoft.com/office/drawing/2014/main" val="1025644632"/>
                  </a:ext>
                </a:extLst>
              </a:tr>
              <a:tr h="637669">
                <a:tc>
                  <a:txBody>
                    <a:bodyPr/>
                    <a:lstStyle/>
                    <a:p>
                      <a:pPr algn="l"/>
                      <a:r>
                        <a:rPr lang="en-US" sz="2200" dirty="0"/>
                        <a:t>Funds available</a:t>
                      </a:r>
                    </a:p>
                  </a:txBody>
                  <a:tcPr anchor="ctr"/>
                </a:tc>
                <a:tc>
                  <a:txBody>
                    <a:bodyPr/>
                    <a:lstStyle/>
                    <a:p>
                      <a:pPr algn="l"/>
                      <a:r>
                        <a:rPr lang="en-US" sz="2200" b="0" i="0" kern="1200" dirty="0">
                          <a:solidFill>
                            <a:schemeClr val="dk1"/>
                          </a:solidFill>
                          <a:effectLst/>
                          <a:latin typeface="+mn-lt"/>
                          <a:ea typeface="+mn-ea"/>
                          <a:cs typeface="+mn-cs"/>
                        </a:rPr>
                        <a:t>$9,000,000 until September 30, 2023</a:t>
                      </a:r>
                      <a:endParaRPr lang="en-US" sz="2200" dirty="0"/>
                    </a:p>
                  </a:txBody>
                  <a:tcPr anchor="ctr"/>
                </a:tc>
                <a:extLst>
                  <a:ext uri="{0D108BD9-81ED-4DB2-BD59-A6C34878D82A}">
                    <a16:rowId xmlns:a16="http://schemas.microsoft.com/office/drawing/2014/main" val="3546949908"/>
                  </a:ext>
                </a:extLst>
              </a:tr>
              <a:tr h="637669">
                <a:tc>
                  <a:txBody>
                    <a:bodyPr/>
                    <a:lstStyle/>
                    <a:p>
                      <a:pPr algn="l"/>
                      <a:r>
                        <a:rPr lang="en-US" sz="2200" dirty="0"/>
                        <a:t>Number of awards (anticipated)</a:t>
                      </a:r>
                    </a:p>
                  </a:txBody>
                  <a:tcPr anchor="ctr"/>
                </a:tc>
                <a:tc>
                  <a:txBody>
                    <a:bodyPr/>
                    <a:lstStyle/>
                    <a:p>
                      <a:pPr algn="l"/>
                      <a:r>
                        <a:rPr lang="en-US" sz="2200" dirty="0"/>
                        <a:t>Up to 9</a:t>
                      </a:r>
                    </a:p>
                  </a:txBody>
                  <a:tcPr anchor="ctr"/>
                </a:tc>
                <a:extLst>
                  <a:ext uri="{0D108BD9-81ED-4DB2-BD59-A6C34878D82A}">
                    <a16:rowId xmlns:a16="http://schemas.microsoft.com/office/drawing/2014/main" val="504962563"/>
                  </a:ext>
                </a:extLst>
              </a:tr>
              <a:tr h="95650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200" dirty="0"/>
                        <a:t>Total costs (direct and indirect)</a:t>
                      </a:r>
                    </a:p>
                  </a:txBody>
                  <a:tcPr anchor="ctr"/>
                </a:tc>
                <a:tc>
                  <a:txBody>
                    <a:bodyPr/>
                    <a:lstStyle/>
                    <a:p>
                      <a:pPr algn="l"/>
                      <a:r>
                        <a:rPr lang="en-US" sz="2200" dirty="0"/>
                        <a:t>Up to $1,000,000 in a year </a:t>
                      </a:r>
                    </a:p>
                    <a:p>
                      <a:pPr algn="l"/>
                      <a:r>
                        <a:rPr lang="en-US" sz="2200" dirty="0"/>
                        <a:t>Up to </a:t>
                      </a:r>
                      <a:r>
                        <a:rPr lang="en-US" sz="2200" b="0" dirty="0"/>
                        <a:t>$5,000,000 </a:t>
                      </a:r>
                      <a:r>
                        <a:rPr lang="en-US" sz="2200" dirty="0"/>
                        <a:t>for the entire project </a:t>
                      </a:r>
                    </a:p>
                  </a:txBody>
                  <a:tcPr anchor="ctr"/>
                </a:tc>
                <a:extLst>
                  <a:ext uri="{0D108BD9-81ED-4DB2-BD59-A6C34878D82A}">
                    <a16:rowId xmlns:a16="http://schemas.microsoft.com/office/drawing/2014/main" val="114576265"/>
                  </a:ext>
                </a:extLst>
              </a:tr>
              <a:tr h="717378">
                <a:tc>
                  <a:txBody>
                    <a:bodyPr/>
                    <a:lstStyle/>
                    <a:p>
                      <a:pPr algn="l"/>
                      <a:r>
                        <a:rPr lang="en-US" sz="2200" dirty="0"/>
                        <a:t>Project duration</a:t>
                      </a:r>
                    </a:p>
                  </a:txBody>
                  <a:tcPr anchor="ctr"/>
                </a:tc>
                <a:tc>
                  <a:txBody>
                    <a:bodyPr/>
                    <a:lstStyle/>
                    <a:p>
                      <a:pPr algn="l"/>
                      <a:r>
                        <a:rPr lang="en-US" sz="2200" dirty="0"/>
                        <a:t>Not to exceed 5 years</a:t>
                      </a:r>
                    </a:p>
                  </a:txBody>
                  <a:tcPr anchor="ctr"/>
                </a:tc>
                <a:extLst>
                  <a:ext uri="{0D108BD9-81ED-4DB2-BD59-A6C34878D82A}">
                    <a16:rowId xmlns:a16="http://schemas.microsoft.com/office/drawing/2014/main" val="1700325856"/>
                  </a:ext>
                </a:extLst>
              </a:tr>
            </a:tbl>
          </a:graphicData>
        </a:graphic>
      </p:graphicFrame>
      <p:sp>
        <p:nvSpPr>
          <p:cNvPr id="4" name="Slide Number Placeholder 3">
            <a:extLst>
              <a:ext uri="{FF2B5EF4-FFF2-40B4-BE49-F238E27FC236}">
                <a16:creationId xmlns:a16="http://schemas.microsoft.com/office/drawing/2014/main" id="{82F8E37F-1E8C-60B7-4377-59472806A8CD}"/>
              </a:ext>
            </a:extLst>
          </p:cNvPr>
          <p:cNvSpPr>
            <a:spLocks noGrp="1"/>
          </p:cNvSpPr>
          <p:nvPr>
            <p:ph type="sldNum" sz="quarter" idx="10"/>
          </p:nvPr>
        </p:nvSpPr>
        <p:spPr/>
        <p:txBody>
          <a:bodyPr/>
          <a:lstStyle/>
          <a:p>
            <a:fld id="{85F5B7A5-34A7-4AB0-A34F-A4DF2002FA98}" type="slidenum">
              <a:rPr lang="en-US" smtClean="0"/>
              <a:t>8</a:t>
            </a:fld>
            <a:endParaRPr lang="en-US" dirty="0"/>
          </a:p>
        </p:txBody>
      </p:sp>
      <p:sp>
        <p:nvSpPr>
          <p:cNvPr id="6" name="TextBox 5">
            <a:extLst>
              <a:ext uri="{FF2B5EF4-FFF2-40B4-BE49-F238E27FC236}">
                <a16:creationId xmlns:a16="http://schemas.microsoft.com/office/drawing/2014/main" id="{003CD898-46E6-EDDB-DCA9-2EC973F99412}"/>
              </a:ext>
            </a:extLst>
          </p:cNvPr>
          <p:cNvSpPr txBox="1"/>
          <p:nvPr/>
        </p:nvSpPr>
        <p:spPr>
          <a:xfrm>
            <a:off x="304800" y="5678269"/>
            <a:ext cx="11582400" cy="646331"/>
          </a:xfrm>
          <a:prstGeom prst="rect">
            <a:avLst/>
          </a:prstGeom>
          <a:noFill/>
        </p:spPr>
        <p:txBody>
          <a:bodyPr wrap="square" rtlCol="0">
            <a:spAutoFit/>
          </a:bodyPr>
          <a:lstStyle/>
          <a:p>
            <a:r>
              <a:rPr lang="en-US" b="0" i="0" dirty="0">
                <a:solidFill>
                  <a:srgbClr val="333333"/>
                </a:solidFill>
                <a:effectLst/>
                <a:latin typeface="Helvetica Neue"/>
              </a:rPr>
              <a:t>*Substantial involvement means that, after award, AHRQ scientific or program staff will assist, guide, coordinate, or participate in project activities. See Cooperative Agreement Terms and Conditions of Award in RFA.</a:t>
            </a:r>
            <a:endParaRPr lang="en-US" dirty="0"/>
          </a:p>
        </p:txBody>
      </p:sp>
    </p:spTree>
    <p:extLst>
      <p:ext uri="{BB962C8B-B14F-4D97-AF65-F5344CB8AC3E}">
        <p14:creationId xmlns:p14="http://schemas.microsoft.com/office/powerpoint/2010/main" val="20245403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136B50-DF16-B68B-40B4-899BD6F60553}"/>
              </a:ext>
            </a:extLst>
          </p:cNvPr>
          <p:cNvSpPr>
            <a:spLocks noGrp="1"/>
          </p:cNvSpPr>
          <p:nvPr>
            <p:ph type="title"/>
          </p:nvPr>
        </p:nvSpPr>
        <p:spPr/>
        <p:txBody>
          <a:bodyPr>
            <a:normAutofit fontScale="90000"/>
          </a:bodyPr>
          <a:lstStyle/>
          <a:p>
            <a:r>
              <a:rPr lang="en-US"/>
              <a:t>Award Information</a:t>
            </a:r>
            <a:endParaRPr lang="en-US" dirty="0"/>
          </a:p>
        </p:txBody>
      </p:sp>
      <p:sp>
        <p:nvSpPr>
          <p:cNvPr id="3" name="Content Placeholder 2">
            <a:extLst>
              <a:ext uri="{FF2B5EF4-FFF2-40B4-BE49-F238E27FC236}">
                <a16:creationId xmlns:a16="http://schemas.microsoft.com/office/drawing/2014/main" id="{87513FBD-6595-0DD2-DBA1-15E400DB6437}"/>
              </a:ext>
            </a:extLst>
          </p:cNvPr>
          <p:cNvSpPr>
            <a:spLocks noGrp="1"/>
          </p:cNvSpPr>
          <p:nvPr>
            <p:ph idx="1"/>
          </p:nvPr>
        </p:nvSpPr>
        <p:spPr>
          <a:xfrm>
            <a:off x="609600" y="1524000"/>
            <a:ext cx="10972800" cy="4710113"/>
          </a:xfrm>
        </p:spPr>
        <p:txBody>
          <a:bodyPr>
            <a:normAutofit fontScale="92500"/>
          </a:bodyPr>
          <a:lstStyle/>
          <a:p>
            <a:pPr>
              <a:lnSpc>
                <a:spcPct val="114000"/>
              </a:lnSpc>
            </a:pPr>
            <a:r>
              <a:rPr lang="en-US" sz="2600" b="0" i="0" dirty="0">
                <a:solidFill>
                  <a:srgbClr val="333333"/>
                </a:solidFill>
                <a:effectLst/>
                <a:latin typeface="Helvetica Neue"/>
              </a:rPr>
              <a:t>Will support expansion of existing clinics (including establishment of new satellite clinics), NOT development of new, independent Long COVID clinics</a:t>
            </a:r>
          </a:p>
          <a:p>
            <a:pPr>
              <a:lnSpc>
                <a:spcPct val="114000"/>
              </a:lnSpc>
            </a:pPr>
            <a:endParaRPr lang="en-US" sz="2600" b="0" i="0" dirty="0">
              <a:solidFill>
                <a:srgbClr val="333333"/>
              </a:solidFill>
              <a:effectLst/>
              <a:latin typeface="Helvetica Neue"/>
            </a:endParaRPr>
          </a:p>
          <a:p>
            <a:pPr>
              <a:lnSpc>
                <a:spcPct val="114000"/>
              </a:lnSpc>
            </a:pPr>
            <a:r>
              <a:rPr lang="en-US" sz="2600" b="0" i="0" dirty="0">
                <a:solidFill>
                  <a:srgbClr val="333333"/>
                </a:solidFill>
                <a:effectLst/>
                <a:latin typeface="Helvetica Neue"/>
              </a:rPr>
              <a:t>Intended to supplement, not displace, current sources of funding (e.g., insurance reimbursement) for care and services provided</a:t>
            </a:r>
          </a:p>
          <a:p>
            <a:pPr>
              <a:lnSpc>
                <a:spcPct val="114000"/>
              </a:lnSpc>
            </a:pPr>
            <a:endParaRPr lang="en-US" sz="2600" b="0" i="0" dirty="0">
              <a:solidFill>
                <a:srgbClr val="333333"/>
              </a:solidFill>
              <a:effectLst/>
              <a:latin typeface="Helvetica Neue"/>
            </a:endParaRPr>
          </a:p>
          <a:p>
            <a:pPr>
              <a:lnSpc>
                <a:spcPct val="114000"/>
              </a:lnSpc>
            </a:pPr>
            <a:r>
              <a:rPr lang="en-US" sz="2600" b="0" i="0" dirty="0">
                <a:solidFill>
                  <a:srgbClr val="333333"/>
                </a:solidFill>
                <a:effectLst/>
                <a:latin typeface="Helvetica Neue"/>
              </a:rPr>
              <a:t>Can be used for care delivery to specific populations, such as pediatrics, older adults, or underserved, rural, vulnerable or minority populations</a:t>
            </a:r>
          </a:p>
          <a:p>
            <a:pPr>
              <a:lnSpc>
                <a:spcPct val="114000"/>
              </a:lnSpc>
            </a:pPr>
            <a:endParaRPr lang="en-US" sz="2600" dirty="0">
              <a:solidFill>
                <a:srgbClr val="333333"/>
              </a:solidFill>
              <a:latin typeface="Helvetica Neue"/>
            </a:endParaRPr>
          </a:p>
          <a:p>
            <a:pPr>
              <a:lnSpc>
                <a:spcPct val="114000"/>
              </a:lnSpc>
            </a:pPr>
            <a:r>
              <a:rPr lang="en-US" sz="2600" dirty="0">
                <a:solidFill>
                  <a:srgbClr val="333333"/>
                </a:solidFill>
                <a:latin typeface="Helvetica Neue"/>
              </a:rPr>
              <a:t>For-profit organizations are eligible to serve as the applicant organization</a:t>
            </a:r>
            <a:endParaRPr lang="en-US" sz="2600" dirty="0"/>
          </a:p>
        </p:txBody>
      </p:sp>
      <p:sp>
        <p:nvSpPr>
          <p:cNvPr id="4" name="Slide Number Placeholder 3">
            <a:extLst>
              <a:ext uri="{FF2B5EF4-FFF2-40B4-BE49-F238E27FC236}">
                <a16:creationId xmlns:a16="http://schemas.microsoft.com/office/drawing/2014/main" id="{17C68B27-8D89-6197-17C9-E259ED183FEC}"/>
              </a:ext>
            </a:extLst>
          </p:cNvPr>
          <p:cNvSpPr>
            <a:spLocks noGrp="1"/>
          </p:cNvSpPr>
          <p:nvPr>
            <p:ph type="sldNum" sz="quarter" idx="10"/>
          </p:nvPr>
        </p:nvSpPr>
        <p:spPr/>
        <p:txBody>
          <a:bodyPr/>
          <a:lstStyle/>
          <a:p>
            <a:fld id="{85F5B7A5-34A7-4AB0-A34F-A4DF2002FA98}" type="slidenum">
              <a:rPr lang="en-US" smtClean="0"/>
              <a:t>9</a:t>
            </a:fld>
            <a:endParaRPr lang="en-US" dirty="0"/>
          </a:p>
        </p:txBody>
      </p:sp>
    </p:spTree>
    <p:extLst>
      <p:ext uri="{BB962C8B-B14F-4D97-AF65-F5344CB8AC3E}">
        <p14:creationId xmlns:p14="http://schemas.microsoft.com/office/powerpoint/2010/main" val="39672585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05A66B818FAF24E83705F99F344B9E0" ma:contentTypeVersion="8" ma:contentTypeDescription="Create a new document." ma:contentTypeScope="" ma:versionID="ce8bff8a3f56c14bd4e63210c22067c6">
  <xsd:schema xmlns:xsd="http://www.w3.org/2001/XMLSchema" xmlns:xs="http://www.w3.org/2001/XMLSchema" xmlns:p="http://schemas.microsoft.com/office/2006/metadata/properties" xmlns:ns2="d42d460c-730f-4750-8ef5-639969b3ecef" targetNamespace="http://schemas.microsoft.com/office/2006/metadata/properties" ma:root="true" ma:fieldsID="6467e2cc83c2936ba57f8cdd8226368b" ns2:_="">
    <xsd:import namespace="d42d460c-730f-4750-8ef5-639969b3ecef"/>
    <xsd:element name="properties">
      <xsd:complexType>
        <xsd:sequence>
          <xsd:element name="documentManagement">
            <xsd:complexType>
              <xsd:all>
                <xsd:element ref="ns2:Description0" minOccurs="0"/>
                <xsd:element ref="ns2:Code" minOccurs="0"/>
                <xsd:element ref="ns2:Category" minOccurs="0"/>
                <xsd:element ref="ns2:SharedWithUsers" minOccurs="0"/>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42d460c-730f-4750-8ef5-639969b3ecef" elementFormDefault="qualified">
    <xsd:import namespace="http://schemas.microsoft.com/office/2006/documentManagement/types"/>
    <xsd:import namespace="http://schemas.microsoft.com/office/infopath/2007/PartnerControls"/>
    <xsd:element name="Description0" ma:index="2" nillable="true" ma:displayName="Description" ma:internalName="Description0" ma:readOnly="false">
      <xsd:simpleType>
        <xsd:restriction base="dms:Note">
          <xsd:maxLength value="255"/>
        </xsd:restriction>
      </xsd:simpleType>
    </xsd:element>
    <xsd:element name="Code" ma:index="3" nillable="true" ma:displayName="Form Number" ma:internalName="Code" ma:readOnly="false">
      <xsd:simpleType>
        <xsd:restriction base="dms:Text">
          <xsd:maxLength value="255"/>
        </xsd:restriction>
      </xsd:simpleType>
    </xsd:element>
    <xsd:element name="Category" ma:index="4" nillable="true" ma:displayName="Category" ma:default="General" ma:format="Dropdown" ma:internalName="Category" ma:readOnly="false">
      <xsd:simpleType>
        <xsd:restriction base="dms:Choice">
          <xsd:enumeration value="Administrative"/>
          <xsd:enumeration value="Awards"/>
          <xsd:enumeration value="Budget"/>
          <xsd:enumeration value="Conferences"/>
          <xsd:enumeration value="Contracts"/>
          <xsd:enumeration value="Ethics"/>
          <xsd:enumeration value="General"/>
          <xsd:enumeration value="HR"/>
          <xsd:enumeration value="Tax"/>
          <xsd:enumeration value="Travel"/>
        </xsd:restriction>
      </xsd:simpleType>
    </xsd:element>
    <xsd:element name="SharedWithUsers" ma:index="7" nillable="true" ma:displayName="Shared With" ma:list="UserInfo" ma:SearchPeopleOnly="false" ma:internalName="SharedWithUsers"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Category xmlns="d42d460c-730f-4750-8ef5-639969b3ecef">General</Category>
    <Description0 xmlns="d42d460c-730f-4750-8ef5-639969b3ecef">Latest AHRQ slide template (2019)</Description0>
    <Code xmlns="d42d460c-730f-4750-8ef5-639969b3ecef" xsi:nil="true"/>
    <SharedWithUsers xmlns="d42d460c-730f-4750-8ef5-639969b3ecef">
      <UserInfo>
        <DisplayName>McNellis, Robert (AHRQ/CEPI)</DisplayName>
        <AccountId>292</AccountId>
        <AccountType/>
      </UserInfo>
    </SharedWithUsers>
  </documentManagement>
</p:properties>
</file>

<file path=customXml/itemProps1.xml><?xml version="1.0" encoding="utf-8"?>
<ds:datastoreItem xmlns:ds="http://schemas.openxmlformats.org/officeDocument/2006/customXml" ds:itemID="{5CF69837-5658-4F59-8E64-0F3EA9F7038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42d460c-730f-4750-8ef5-639969b3ece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2FD5E93-1318-4E91-9213-8A6D4DA098D2}">
  <ds:schemaRefs>
    <ds:schemaRef ds:uri="http://schemas.microsoft.com/sharepoint/v3/contenttype/forms"/>
  </ds:schemaRefs>
</ds:datastoreItem>
</file>

<file path=customXml/itemProps3.xml><?xml version="1.0" encoding="utf-8"?>
<ds:datastoreItem xmlns:ds="http://schemas.openxmlformats.org/officeDocument/2006/customXml" ds:itemID="{7642A41A-D2EC-4387-A3D7-1BDDEC0CF04C}">
  <ds:schemaRefs>
    <ds:schemaRef ds:uri="http://schemas.microsoft.com/office/2006/documentManagement/types"/>
    <ds:schemaRef ds:uri="http://schemas.microsoft.com/office/2006/metadata/properties"/>
    <ds:schemaRef ds:uri="http://purl.org/dc/terms/"/>
    <ds:schemaRef ds:uri="d42d460c-730f-4750-8ef5-639969b3ecef"/>
    <ds:schemaRef ds:uri="http://purl.org/dc/dcmitype/"/>
    <ds:schemaRef ds:uri="http://schemas.microsoft.com/office/infopath/2007/PartnerControls"/>
    <ds:schemaRef ds:uri="http://schemas.openxmlformats.org/package/2006/metadata/core-properties"/>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2535</TotalTime>
  <Words>4322</Words>
  <Application>Microsoft Office PowerPoint</Application>
  <PresentationFormat>Widescreen</PresentationFormat>
  <Paragraphs>439</Paragraphs>
  <Slides>55</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55</vt:i4>
      </vt:variant>
    </vt:vector>
  </HeadingPairs>
  <TitlesOfParts>
    <vt:vector size="60" baseType="lpstr">
      <vt:lpstr>Arial</vt:lpstr>
      <vt:lpstr>Calibri</vt:lpstr>
      <vt:lpstr>Helvetica Neue</vt:lpstr>
      <vt:lpstr>Office Theme</vt:lpstr>
      <vt:lpstr>Custom Design</vt:lpstr>
      <vt:lpstr>Implementing and Evaluating New Models for Delivering Comprehensive, Coordinated, Person-Centered Care to People with Long COVID (U18)</vt:lpstr>
      <vt:lpstr>Agenda</vt:lpstr>
      <vt:lpstr>AHRQ Staff</vt:lpstr>
      <vt:lpstr>Background &amp; Award information</vt:lpstr>
      <vt:lpstr>Long COVID Clinics</vt:lpstr>
      <vt:lpstr>Purpose of RFA</vt:lpstr>
      <vt:lpstr>RFA Key Dates</vt:lpstr>
      <vt:lpstr>Award Information</vt:lpstr>
      <vt:lpstr>Award Information</vt:lpstr>
      <vt:lpstr>Overview of RFA requirements</vt:lpstr>
      <vt:lpstr>Four “Must” Requirements</vt:lpstr>
      <vt:lpstr>Required Care Delivery Model Components</vt:lpstr>
      <vt:lpstr>Participation in AHRQ’s Broader Initiative</vt:lpstr>
      <vt:lpstr>Required application  research strategy elements</vt:lpstr>
      <vt:lpstr>Description of Current Clinic</vt:lpstr>
      <vt:lpstr>Description of Proposed Project</vt:lpstr>
      <vt:lpstr>Required Performance Measures</vt:lpstr>
      <vt:lpstr>Special Requirements</vt:lpstr>
      <vt:lpstr>Application review Process</vt:lpstr>
      <vt:lpstr>Review Criteria</vt:lpstr>
      <vt:lpstr>Overall Impact Score</vt:lpstr>
      <vt:lpstr>Scored Review Criteria</vt:lpstr>
      <vt:lpstr>Scored Review Criteria: Significance</vt:lpstr>
      <vt:lpstr>Scored Review Criteria: Investigator(s)</vt:lpstr>
      <vt:lpstr>Scored Review Criteria: Innovation</vt:lpstr>
      <vt:lpstr>Scored Review Criteria: Approach</vt:lpstr>
      <vt:lpstr>Scored Review Criteria Approach: Implementation Strategies &amp; Activities</vt:lpstr>
      <vt:lpstr>Scored Review Criteria Approach: Implementation Strategies &amp; Activities</vt:lpstr>
      <vt:lpstr>Scored Review Criteria Learning &amp; Dissemination Approaches </vt:lpstr>
      <vt:lpstr>Scored Review Criteria: Evaluation Approach</vt:lpstr>
      <vt:lpstr>Scored Review Criteria Approach: Other</vt:lpstr>
      <vt:lpstr>Scored Review Criteria: Environment</vt:lpstr>
      <vt:lpstr>Additional Review Criteria</vt:lpstr>
      <vt:lpstr>Funding Decision Considerations</vt:lpstr>
      <vt:lpstr>Frequently asked questions</vt:lpstr>
      <vt:lpstr>Definition of “Existing Clinic”</vt:lpstr>
      <vt:lpstr>Patient Demographics</vt:lpstr>
      <vt:lpstr>Data Management Plans</vt:lpstr>
      <vt:lpstr>Technology Development</vt:lpstr>
      <vt:lpstr>Learning &amp; Evaluation Contractor</vt:lpstr>
      <vt:lpstr>Timeline of Model Implementation</vt:lpstr>
      <vt:lpstr>VHA and FQHC Eligibility</vt:lpstr>
      <vt:lpstr>Multiple Clinic Joint Applications</vt:lpstr>
      <vt:lpstr>Other Funding for Long COVID Activities</vt:lpstr>
      <vt:lpstr>Letters of Support</vt:lpstr>
      <vt:lpstr>Budget Caps/Limits</vt:lpstr>
      <vt:lpstr>Budgeting for TBD Personnel</vt:lpstr>
      <vt:lpstr>Funds for Transportation Services</vt:lpstr>
      <vt:lpstr>Funds for Services Outside the Clinic</vt:lpstr>
      <vt:lpstr>Funds for Non-Reimbursed Clinic Care &amp; Services</vt:lpstr>
      <vt:lpstr>Equipment Purchases</vt:lpstr>
      <vt:lpstr>Budgeting for Key Personnel</vt:lpstr>
      <vt:lpstr>Sub-Awards</vt:lpstr>
      <vt:lpstr>Final Comments</vt:lpstr>
      <vt:lpstr>Thank you!</vt:lpstr>
    </vt:vector>
  </TitlesOfParts>
  <Company>DHHS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AHRQ Slide Presentation: Implementing and Evaluating New Models for Delivering Comprehensive, Coordinated, Person-Centered Care to People with Long COVID (U18)</dc:title>
  <dc:subject>Long COVID</dc:subject>
  <dc:creator>DHHS; "Agency for Healthcare Research and Quality (AHRQ)"</dc:creator>
  <cp:keywords>Long COVID</cp:keywords>
  <cp:lastModifiedBy>Pardasaney, Poonam (AHRQ/CEPI)</cp:lastModifiedBy>
  <cp:revision>169</cp:revision>
  <dcterms:created xsi:type="dcterms:W3CDTF">2013-09-03T18:05:51Z</dcterms:created>
  <dcterms:modified xsi:type="dcterms:W3CDTF">2023-05-01T19:41:53Z</dcterms:modified>
  <cp:category>COVID-19</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0x010100C05A66B818FAF24E83705F99F344B9E0</vt:lpwstr>
  </property>
</Properties>
</file>