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342" r:id="rId3"/>
    <p:sldId id="339" r:id="rId4"/>
    <p:sldId id="343" r:id="rId5"/>
    <p:sldId id="322" r:id="rId6"/>
    <p:sldId id="323" r:id="rId7"/>
    <p:sldId id="311" r:id="rId8"/>
    <p:sldId id="330" r:id="rId9"/>
    <p:sldId id="312" r:id="rId10"/>
    <p:sldId id="313" r:id="rId11"/>
    <p:sldId id="338" r:id="rId12"/>
    <p:sldId id="329" r:id="rId13"/>
    <p:sldId id="314" r:id="rId14"/>
    <p:sldId id="336" r:id="rId15"/>
    <p:sldId id="315" r:id="rId16"/>
    <p:sldId id="337" r:id="rId17"/>
    <p:sldId id="316" r:id="rId18"/>
    <p:sldId id="317" r:id="rId19"/>
    <p:sldId id="34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vek Kumar" initials="VK" lastIdx="1" clrIdx="0">
    <p:extLst/>
  </p:cmAuthor>
  <p:cmAuthor id="2" name="Brent Sandmeyer" initials="BAS" lastIdx="1" clrIdx="1"/>
  <p:cmAuthor id="3" name="Windows User" initials="WU" lastIdx="1" clrIdx="2"/>
  <p:cmAuthor id="4" name="Emily Henry" initials="EH" lastIdx="6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EA6"/>
    <a:srgbClr val="2438F4"/>
    <a:srgbClr val="1A53B0"/>
    <a:srgbClr val="F79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0" autoAdjust="0"/>
    <p:restoredTop sz="94384" autoAdjust="0"/>
  </p:normalViewPr>
  <p:slideViewPr>
    <p:cSldViewPr>
      <p:cViewPr varScale="1">
        <p:scale>
          <a:sx n="70" d="100"/>
          <a:sy n="70" d="100"/>
        </p:scale>
        <p:origin x="73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6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77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40ABE-DCA6-4B7A-B1BC-961182C98C1E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DE9D1-BBA0-4F2C-9FA0-7B37DDC69B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9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51F5C-5F11-4D3C-9DB8-B32B05FECA1E}" type="datetimeFigureOut">
              <a:rPr lang="en-US" smtClean="0"/>
              <a:t>6/24/2016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BA898-0014-496A-B214-7AE5CAF314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57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A898-0014-496A-B214-7AE5CAF314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080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589"/>
              </a:spcAft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58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35027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589"/>
              </a:spcAft>
              <a:buFont typeface="Symbol"/>
              <a:buNone/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98665-DC26-4EFB-94D2-93E5ADCD5CB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4265-A4C3-B548-B231-ADDC296B495B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1FD8-5C2B-1A44-9725-6957C54F16FD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Author and Date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ADE43-45F2-714B-9512-9DDE4BE6BD46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C8C8-78CF-7842-A1AC-401AE4B81EAF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B30A-E152-8D43-93D6-6146E860788F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02DA-B4C7-F64F-973E-D2B9D04B4E80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C24A-33C1-654A-9E08-A5468D41EA54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A979-8FD5-D94E-9493-7E635315116E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2412-A65B-AE42-81D1-063ADF4726DA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84712-8E39-024F-9126-73B259666B5C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8B51-08B8-6B43-8FC0-884E9553DCFA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98B19-F477-8C42-AD8F-0885B1BA7BA2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C657-53BA-4C64-8161-364EC652DC5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53000"/>
            <a:ext cx="8229600" cy="117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C4C-018F-6A4F-8933-B1DD8099522D}" type="datetime1">
              <a:rPr lang="en-US" smtClean="0"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977F-0695-4C57-AF40-70739867F6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2800" b="1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www.ahrq.gov/professionals/systems/monahrq/resources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professionals/systems/monahrq/resources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nahrq@ahrq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s for the U.S. Department of Health and Human Services, the Agency for Healthcare Research and Quality (AHRQ; tagline &quot;Advancing Excellence in Health Care&quot;), and MONAHRQ (tagline: &quot;Input your data. Output your website.&quot;)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74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8229600" cy="1600200"/>
          </a:xfrm>
        </p:spPr>
        <p:txBody>
          <a:bodyPr/>
          <a:lstStyle/>
          <a:p>
            <a:r>
              <a:rPr lang="en-US" dirty="0">
                <a:solidFill>
                  <a:srgbClr val="396EA6"/>
                </a:solidFill>
                <a:latin typeface="Arial"/>
                <a:cs typeface="Arial"/>
              </a:rPr>
              <a:t>Who Can Use MONAHRQ?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July 2016</a:t>
            </a:r>
          </a:p>
          <a:p>
            <a:pPr algn="l"/>
            <a:r>
              <a:rPr lang="en-US" sz="2300" b="0" i="1" dirty="0">
                <a:latin typeface="Arial"/>
                <a:cs typeface="Arial"/>
              </a:rPr>
              <a:t>Note: This is one of </a:t>
            </a:r>
            <a:r>
              <a:rPr lang="en-US" sz="2300" b="0" i="1" dirty="0" smtClean="0">
                <a:latin typeface="Arial"/>
                <a:cs typeface="Arial"/>
              </a:rPr>
              <a:t>eight </a:t>
            </a:r>
            <a:r>
              <a:rPr lang="en-US" sz="2300" b="0" i="1" dirty="0">
                <a:latin typeface="Arial"/>
                <a:cs typeface="Arial"/>
              </a:rPr>
              <a:t>slide sets outlining MONAHRQ and its </a:t>
            </a:r>
            <a:r>
              <a:rPr lang="en-US" sz="2300" b="0" i="1" dirty="0" smtClean="0">
                <a:latin typeface="Arial"/>
                <a:cs typeface="Arial"/>
              </a:rPr>
              <a:t>value,</a:t>
            </a:r>
          </a:p>
          <a:p>
            <a:pPr algn="l"/>
            <a:r>
              <a:rPr lang="en-US" sz="2300" b="0" i="1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available at</a:t>
            </a:r>
            <a:r>
              <a:rPr lang="en-US" sz="2300" b="0" i="1" dirty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 </a:t>
            </a:r>
            <a:r>
              <a:rPr lang="en-US" sz="2300" b="0" i="1" u="sng" dirty="0" smtClean="0">
                <a:solidFill>
                  <a:srgbClr val="2438F4"/>
                </a:solidFill>
                <a:latin typeface="Arial"/>
                <a:cs typeface="Arial"/>
                <a:hlinkClick r:id="rId4"/>
              </a:rPr>
              <a:t>www.ahrq.gov/professionals/systems/monahrq/resources/</a:t>
            </a:r>
            <a:endParaRPr lang="en-US" sz="2300" b="0" i="1" u="sng" dirty="0">
              <a:solidFill>
                <a:srgbClr val="2438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93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848600" cy="76835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rgbClr val="396EA6"/>
                </a:solidFill>
              </a:rPr>
              <a:t>Website Created With MONAHRQ: </a:t>
            </a:r>
            <a:r>
              <a:rPr lang="en-US" sz="3200" dirty="0" smtClean="0">
                <a:solidFill>
                  <a:srgbClr val="396EA6"/>
                </a:solidFill>
              </a:rPr>
              <a:t>Maryland Health Care Quality Reports</a:t>
            </a:r>
            <a:endParaRPr lang="en-US" sz="3200" dirty="0">
              <a:solidFill>
                <a:srgbClr val="396EA6"/>
              </a:solidFill>
            </a:endParaRPr>
          </a:p>
        </p:txBody>
      </p:sp>
      <p:pic>
        <p:nvPicPr>
          <p:cNvPr id="3" name="Picture 2" descr="This image shows the Maryland Health Care Quality Reports website created with MONAHRQ. " title="Screenshot of the Maryland Health Care Quality Reports Website Created With MONAHRQ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55" y="1371600"/>
            <a:ext cx="8437543" cy="46240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26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696200" cy="8683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96EA6"/>
                </a:solidFill>
              </a:rPr>
              <a:t>Website Created With MONAHRQ: Nevada Compare Care</a:t>
            </a:r>
            <a:endParaRPr lang="en-US" dirty="0"/>
          </a:p>
        </p:txBody>
      </p:sp>
      <p:pic>
        <p:nvPicPr>
          <p:cNvPr id="2" name="Picture 1" descr="This image shows the Nevada Compare Care website created with MONAHRQ. " title="Screenshot of the Nevada Compare Care Website Created with MONAHRQ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2844"/>
            <a:ext cx="7434558" cy="45942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3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772400" cy="8683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96EA6"/>
                </a:solidFill>
              </a:rPr>
              <a:t>Website Created With MONAHRQ: Oklahoma Statistics on Health</a:t>
            </a:r>
            <a:endParaRPr lang="en-US" dirty="0"/>
          </a:p>
        </p:txBody>
      </p:sp>
      <p:pic>
        <p:nvPicPr>
          <p:cNvPr id="2" name="Picture 1" descr="Image of the Oklahoma Statistics on Health Website created with MONAHRQ." title="Screenshot of the Oklahoma Statistics on Health Website Created with MONAHRQ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46" y="1524000"/>
            <a:ext cx="8229600" cy="44382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77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91400" cy="8683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96EA6"/>
                </a:solidFill>
              </a:rPr>
              <a:t>Website Created With MONAHRQ: Texas Hospital Data</a:t>
            </a:r>
            <a:endParaRPr lang="en-US" dirty="0"/>
          </a:p>
        </p:txBody>
      </p:sp>
      <p:pic>
        <p:nvPicPr>
          <p:cNvPr id="2" name="Picture 1" descr="Image of the Texas Hospital Data Website created with MONAHRQ." title="Screenshot of Texas Hospital Data Website Created with MONAHRQ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78" y="1479459"/>
            <a:ext cx="8308721" cy="42355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40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696200" cy="868362"/>
          </a:xfrm>
        </p:spPr>
        <p:txBody>
          <a:bodyPr>
            <a:noAutofit/>
          </a:bodyPr>
          <a:lstStyle/>
          <a:p>
            <a:r>
              <a:rPr lang="en-US" dirty="0"/>
              <a:t>Website Created With MONAHRQ: Utah Department of Health</a:t>
            </a:r>
          </a:p>
        </p:txBody>
      </p:sp>
      <p:pic>
        <p:nvPicPr>
          <p:cNvPr id="3" name="Picture 2" descr="This image shows the Utah Department of Health website created with MONAHRQ. " title="Screenshot of the Utah Department of Health Website Created with MONAHRQ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50880"/>
            <a:ext cx="8229600" cy="43203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83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696200" cy="8683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96EA6"/>
                </a:solidFill>
              </a:rPr>
              <a:t>Website Created With MONAHRQ: Vermont Hospital Report Card</a:t>
            </a:r>
            <a:endParaRPr lang="en-US" dirty="0"/>
          </a:p>
        </p:txBody>
      </p:sp>
      <p:pic>
        <p:nvPicPr>
          <p:cNvPr id="2" name="Picture 1" descr="This image shows the Vermont Hospital Report Card website that was created with MONAHRQ. " title="Screenshot of the Vermont Hospital Report Card Website Created with MONAHRQ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18" y="1371600"/>
            <a:ext cx="7342363" cy="46034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32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620000" cy="8683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96EA6"/>
                </a:solidFill>
              </a:rPr>
              <a:t>Website Created With MONAHRQ: Virginia Health Information</a:t>
            </a:r>
            <a:endParaRPr lang="en-US" dirty="0"/>
          </a:p>
        </p:txBody>
      </p:sp>
      <p:pic>
        <p:nvPicPr>
          <p:cNvPr id="10" name="Picture 9" descr="This image shows the Virginia Health Information website that was created with MONAHRQ. " title="Screenshot of the Virginia Health Information Website Created with MONAHRQ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55" y="1390318"/>
            <a:ext cx="8230313" cy="4718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4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620000" cy="76835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Website Created With MONAHRQ: </a:t>
            </a:r>
            <a:r>
              <a:rPr lang="en-US" sz="2400" dirty="0" smtClean="0">
                <a:solidFill>
                  <a:srgbClr val="396EA6"/>
                </a:solidFill>
              </a:rPr>
              <a:t>Washington State Office of Financial Management</a:t>
            </a:r>
            <a:endParaRPr lang="en-US" sz="2400" dirty="0">
              <a:solidFill>
                <a:srgbClr val="396EA6"/>
              </a:solidFill>
            </a:endParaRPr>
          </a:p>
        </p:txBody>
      </p:sp>
      <p:pic>
        <p:nvPicPr>
          <p:cNvPr id="3" name="Picture 2" descr="This image shows the Washington State Office of Financial Management website that was created with MONAHRQ. " title="Screenshot of Washington State Office of Financial Management Website Created with MONAHRQ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76400"/>
            <a:ext cx="7696200" cy="42482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61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For Further Information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hlinkClick r:id="rId3"/>
              </a:rPr>
              <a:t>Visit http://www.ahrq.gov/professionals/systems/monahrq/resources/</a:t>
            </a:r>
            <a:r>
              <a:rPr lang="en-US" sz="2000" dirty="0" smtClean="0"/>
              <a:t> </a:t>
            </a:r>
            <a:r>
              <a:rPr lang="en-US" sz="2000" dirty="0"/>
              <a:t>to access these additional slide sets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1800" dirty="0" smtClean="0"/>
              <a:t>What </a:t>
            </a:r>
            <a:r>
              <a:rPr lang="en-US" sz="1800" dirty="0"/>
              <a:t>is the Value of </a:t>
            </a:r>
            <a:r>
              <a:rPr lang="en-US" sz="1800" dirty="0" smtClean="0"/>
              <a:t>Health Care Measurement </a:t>
            </a:r>
            <a:r>
              <a:rPr lang="en-US" sz="1800" dirty="0"/>
              <a:t>and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800" dirty="0" smtClean="0"/>
              <a:t>What Is MONAHRQ?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800" dirty="0" smtClean="0"/>
              <a:t>Why </a:t>
            </a:r>
            <a:r>
              <a:rPr lang="en-US" sz="1800" dirty="0"/>
              <a:t>Use MONAHRQ for Health Care Reporting?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800" dirty="0"/>
              <a:t>How </a:t>
            </a:r>
            <a:r>
              <a:rPr lang="en-US" sz="1800" dirty="0" smtClean="0"/>
              <a:t>To </a:t>
            </a:r>
            <a:r>
              <a:rPr lang="en-US" sz="1800" dirty="0"/>
              <a:t>Get Started </a:t>
            </a:r>
            <a:r>
              <a:rPr lang="en-US" sz="1800" dirty="0" smtClean="0"/>
              <a:t>With </a:t>
            </a:r>
            <a:r>
              <a:rPr lang="en-US" sz="1800" dirty="0"/>
              <a:t>MONAHRQ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800" dirty="0"/>
              <a:t>What Types of </a:t>
            </a:r>
            <a:r>
              <a:rPr lang="en-US" sz="1800" dirty="0" smtClean="0"/>
              <a:t>Websites and Reports </a:t>
            </a:r>
            <a:r>
              <a:rPr lang="en-US" sz="1800" dirty="0"/>
              <a:t>Can MONAHRQ Generate?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800" dirty="0" smtClean="0"/>
              <a:t>Using MONAHRQ’s Open Source Framework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800" dirty="0" smtClean="0"/>
              <a:t>Future Plans for MONAHRQ and How To Get Involved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To </a:t>
            </a:r>
            <a:r>
              <a:rPr lang="en-US" sz="2000" dirty="0"/>
              <a:t>receive updates about MONAHRQ, ask to join our listserv by emailing </a:t>
            </a:r>
            <a:r>
              <a:rPr lang="en-US" sz="2000" dirty="0">
                <a:hlinkClick r:id="rId4"/>
              </a:rPr>
              <a:t>monahrq@ahrq.gov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11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4008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What Is MONAHRQ?</a:t>
            </a:r>
            <a:endParaRPr lang="en-US" dirty="0">
              <a:solidFill>
                <a:srgbClr val="396E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93063" cy="5029200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US" sz="1800" dirty="0" smtClean="0"/>
              <a:t>Windows-based </a:t>
            </a:r>
            <a:r>
              <a:rPr lang="en-US" sz="1800" dirty="0"/>
              <a:t>software from </a:t>
            </a:r>
            <a:r>
              <a:rPr lang="en-US" sz="1800" dirty="0" smtClean="0"/>
              <a:t>the Agency for Healthcare Research and Quality (AHRQ) that can help you and your organization create your </a:t>
            </a:r>
            <a:r>
              <a:rPr lang="en-US" sz="1800" dirty="0"/>
              <a:t>own </a:t>
            </a:r>
            <a:r>
              <a:rPr lang="en-US" sz="1800" dirty="0" smtClean="0"/>
              <a:t>website-based, comparative health care performance reports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Evidence-based</a:t>
            </a:r>
            <a:r>
              <a:rPr lang="en-US" sz="1600" dirty="0"/>
              <a:t> – uses measures, data sources, and reporting techniques that are based on </a:t>
            </a:r>
            <a:r>
              <a:rPr lang="en-US" sz="1600" dirty="0" smtClean="0"/>
              <a:t>the latest research</a:t>
            </a:r>
            <a:endParaRPr lang="en-US" sz="1600" dirty="0"/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Quick</a:t>
            </a:r>
            <a:r>
              <a:rPr lang="en-US" sz="1600" dirty="0"/>
              <a:t> – generates </a:t>
            </a:r>
            <a:r>
              <a:rPr lang="en-US" sz="1600" dirty="0" smtClean="0"/>
              <a:t>websites and reports </a:t>
            </a:r>
            <a:r>
              <a:rPr lang="en-US" sz="1600" dirty="0"/>
              <a:t>in </a:t>
            </a:r>
            <a:r>
              <a:rPr lang="en-US" sz="1600" dirty="0" smtClean="0"/>
              <a:t>hours or days</a:t>
            </a:r>
            <a:r>
              <a:rPr lang="en-US" sz="1600" dirty="0"/>
              <a:t>, not months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Easy</a:t>
            </a:r>
            <a:r>
              <a:rPr lang="en-US" sz="1600" dirty="0"/>
              <a:t> – designed to be intuitive so no training is needed to use it</a:t>
            </a:r>
          </a:p>
          <a:p>
            <a:pPr lvl="0">
              <a:spcBef>
                <a:spcPts val="600"/>
              </a:spcBef>
              <a:buClr>
                <a:srgbClr val="1F497D"/>
              </a:buClr>
            </a:pPr>
            <a:r>
              <a:rPr lang="en-US" sz="1600" b="1" dirty="0"/>
              <a:t>Flexible</a:t>
            </a:r>
            <a:r>
              <a:rPr lang="en-US" sz="1600" dirty="0"/>
              <a:t> – allows customization to ensure that the </a:t>
            </a:r>
            <a:r>
              <a:rPr lang="en-US" sz="1600" dirty="0" smtClean="0"/>
              <a:t>websites and reports </a:t>
            </a:r>
            <a:r>
              <a:rPr lang="en-US" sz="1600" dirty="0"/>
              <a:t>are relevant </a:t>
            </a:r>
          </a:p>
          <a:p>
            <a:pPr lvl="0">
              <a:spcBef>
                <a:spcPts val="600"/>
              </a:spcBef>
              <a:spcAft>
                <a:spcPts val="1800"/>
              </a:spcAft>
              <a:buClr>
                <a:srgbClr val="1F497D"/>
              </a:buClr>
            </a:pPr>
            <a:r>
              <a:rPr lang="en-US" sz="1600" b="1" dirty="0"/>
              <a:t>Free</a:t>
            </a:r>
            <a:r>
              <a:rPr lang="en-US" sz="1600" dirty="0"/>
              <a:t> – provided </a:t>
            </a:r>
            <a:r>
              <a:rPr lang="en-US" sz="1600" dirty="0" smtClean="0"/>
              <a:t>at no cost to </a:t>
            </a:r>
            <a:r>
              <a:rPr lang="en-US" sz="1600" dirty="0"/>
              <a:t>anyone who wants to produce health care </a:t>
            </a:r>
            <a:r>
              <a:rPr lang="en-US" sz="1600" dirty="0" smtClean="0"/>
              <a:t>performance websites and reports</a:t>
            </a:r>
            <a:endParaRPr lang="en-US" sz="1600" dirty="0"/>
          </a:p>
          <a:p>
            <a:pPr marL="0" indent="0">
              <a:spcAft>
                <a:spcPts val="1800"/>
              </a:spcAft>
              <a:buClrTx/>
              <a:buNone/>
            </a:pPr>
            <a:r>
              <a:rPr lang="en-US" sz="1800" b="1" dirty="0" smtClean="0"/>
              <a:t>The purpose of MONAHRQ </a:t>
            </a:r>
            <a:r>
              <a:rPr lang="en-US" sz="1800" dirty="0" smtClean="0"/>
              <a:t>is to help increase transparency by disseminating </a:t>
            </a:r>
            <a:r>
              <a:rPr lang="en-US" sz="1800" dirty="0"/>
              <a:t>evidence-based information </a:t>
            </a:r>
            <a:r>
              <a:rPr lang="en-US" sz="1800" dirty="0" smtClean="0"/>
              <a:t>that </a:t>
            </a:r>
            <a:r>
              <a:rPr lang="en-US" sz="1800" dirty="0"/>
              <a:t>is understandable </a:t>
            </a:r>
            <a:r>
              <a:rPr lang="en-US" sz="1800" dirty="0" smtClean="0"/>
              <a:t>and </a:t>
            </a:r>
            <a:r>
              <a:rPr lang="en-US" sz="1800" dirty="0"/>
              <a:t>useful for improving health care </a:t>
            </a:r>
            <a:r>
              <a:rPr lang="en-US" sz="1800" dirty="0" smtClean="0"/>
              <a:t>safety, quality, and affordability.</a:t>
            </a:r>
            <a:endParaRPr lang="en-US" sz="1800" i="1" dirty="0" smtClean="0"/>
          </a:p>
          <a:p>
            <a:pPr marL="0" indent="0" algn="ctr">
              <a:spcAft>
                <a:spcPts val="1200"/>
              </a:spcAft>
              <a:buClrTx/>
              <a:buNone/>
            </a:pPr>
            <a:r>
              <a:rPr lang="en-US" sz="1800" i="1" dirty="0" smtClean="0"/>
              <a:t>For more information, see the “</a:t>
            </a:r>
            <a:r>
              <a:rPr lang="en-US" sz="1800" b="1" i="1" dirty="0" smtClean="0"/>
              <a:t>What Is MONAHRQ?</a:t>
            </a:r>
            <a:r>
              <a:rPr lang="en-US" sz="1800" i="1" dirty="0" smtClean="0"/>
              <a:t>”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6248" y="6356350"/>
            <a:ext cx="2133600" cy="365125"/>
          </a:xfrm>
        </p:spPr>
        <p:txBody>
          <a:bodyPr/>
          <a:lstStyle/>
          <a:p>
            <a:pPr algn="r">
              <a:defRPr/>
            </a:pPr>
            <a:fld id="{DC00EC74-FF3C-46DE-BF98-C4032A8911A3}" type="slidenum">
              <a:rPr lang="en-US" smtClean="0"/>
              <a:pPr algn="r"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91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96EA6"/>
                </a:solidFill>
              </a:rPr>
              <a:t>Who Uses MONAHRQ?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Who uses MONAHRQ to create websites and reports?</a:t>
            </a:r>
          </a:p>
          <a:p>
            <a:pPr marL="342900" lvl="1" indent="-34290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Hospitals, health systems, and associations</a:t>
            </a:r>
          </a:p>
          <a:p>
            <a:pPr marL="342900" lvl="1" indent="-34290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Nursing homes and nursing home organizations</a:t>
            </a:r>
          </a:p>
          <a:p>
            <a:pPr marL="342900" lvl="1" indent="-34290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State agencies</a:t>
            </a:r>
          </a:p>
          <a:p>
            <a:pPr marL="342900" lvl="1" indent="-34290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Public health departments</a:t>
            </a:r>
          </a:p>
          <a:p>
            <a:pPr marL="342900" lvl="1" indent="-34290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Business, community, or multistakeholder alliances</a:t>
            </a:r>
          </a:p>
          <a:p>
            <a:pPr marL="342900" lvl="1" indent="-34290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Others who are involved in health care quality improvement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Who is likely to use websites and reports created with MONAHRQ?</a:t>
            </a:r>
          </a:p>
          <a:p>
            <a:pPr marL="342900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Consumers, patients, and the general public, including media</a:t>
            </a:r>
          </a:p>
          <a:p>
            <a:pPr marL="342900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Providers, such as hospitals, nursing homes, medical groups, and others</a:t>
            </a:r>
          </a:p>
          <a:p>
            <a:pPr marL="342900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State and local agency staff and others involved in public policy</a:t>
            </a:r>
          </a:p>
          <a:p>
            <a:pPr marL="342900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Researchers and analysts  </a:t>
            </a:r>
          </a:p>
          <a:p>
            <a:pPr marL="342900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Private and public sector purchasers and payers, including health plans and self-insured employers and union trusts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37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rgbClr val="396EA6"/>
                </a:solidFill>
              </a:rPr>
              <a:t>How Are MONAHRQ Reports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452"/>
            <a:ext cx="8382000" cy="5537548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By Consumers, Patients, and Family Members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learn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about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other patients’ experiences,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safety,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quality,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relative affordability of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hospitals and nursing homes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 their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area</a:t>
            </a: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search for and learn about doctors and other health care professionals and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learn about the hospitals with which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they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are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affiliated</a:t>
            </a:r>
            <a:r>
              <a:rPr lang="en-US" sz="2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 explore medical group practice ratings based on reviews by other patients</a:t>
            </a: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asily email or share via social media infographics that include facts, tips, and measure results on certain topics</a:t>
            </a: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ask (and answer) questions and make informed decisions about their health care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By Employers, Purchasers, and Payers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compare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health care performance and utilization rates to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assess relative safety,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quality, patient experience, and affordability.</a:t>
            </a: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discover performance gaps and identify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top performers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whose best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practices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should be replicated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by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others, then use this information in contract negotiations</a:t>
            </a:r>
          </a:p>
          <a:p>
            <a:pPr marL="342900" lvl="1" indent="-342900">
              <a:spcBef>
                <a:spcPts val="1200"/>
              </a:spcBef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compare health care performance and utilization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at a single point in time, and how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 is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changing over time (trends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asily share with colleagues (email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slides, etc.)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eye-catching infographic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 safe surgery that shows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local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rates and national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facts about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prevalence, risk, and cost of certain procedures</a:t>
            </a:r>
            <a:endParaRPr lang="en-US" sz="2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1200"/>
              </a:spcBef>
            </a:pP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6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How Are MONAHRQ Reports Used?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 fontScale="25000" lnSpcReduction="2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7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By Hospital Leaders, Doctors, Nursing Homes, and Other Providers</a:t>
            </a:r>
            <a:endParaRPr lang="en-US" sz="7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assess performance, utilization, cost, and/or patient experience within a specific hospital, medical group practice, or nursing home, </a:t>
            </a:r>
            <a:r>
              <a:rPr lang="en-US" sz="6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with partner </a:t>
            </a: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facilities, or in comparison to others</a:t>
            </a:r>
          </a:p>
          <a:p>
            <a:pPr>
              <a:spcBef>
                <a:spcPts val="1200"/>
              </a:spcBef>
            </a:pP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identify areas to improve, highlight </a:t>
            </a:r>
            <a:r>
              <a:rPr lang="en-US" sz="6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top </a:t>
            </a: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performers, and use performance information in contract negotiations</a:t>
            </a:r>
          </a:p>
          <a:p>
            <a:pPr>
              <a:spcBef>
                <a:spcPts val="1200"/>
              </a:spcBef>
            </a:pP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see how utilization and quality performance </a:t>
            </a:r>
            <a:r>
              <a:rPr lang="en-US" sz="6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 changing over time (</a:t>
            </a: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trends)</a:t>
            </a:r>
            <a:endParaRPr lang="en-US" sz="6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7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By Policymakers</a:t>
            </a:r>
            <a:endParaRPr lang="en-US" sz="7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identify priority issues in health care safety</a:t>
            </a:r>
            <a:r>
              <a:rPr lang="en-US" sz="6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quality, patient experience, </a:t>
            </a: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cost, </a:t>
            </a:r>
            <a:r>
              <a:rPr lang="en-US" sz="6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utilization</a:t>
            </a:r>
          </a:p>
          <a:p>
            <a:pPr>
              <a:spcBef>
                <a:spcPts val="1200"/>
              </a:spcBef>
            </a:pP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focus attention on areas where inpatient and ambulatory care might be underperforming and explore opportunities to improve quality and reduce the overall cost of care in the region</a:t>
            </a:r>
          </a:p>
          <a:p>
            <a:pPr marL="342900" lvl="1" indent="-342900">
              <a:spcBef>
                <a:spcPts val="1200"/>
              </a:spcBef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assess </a:t>
            </a:r>
            <a:r>
              <a:rPr lang="en-US" sz="6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how </a:t>
            </a: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health care utilization </a:t>
            </a:r>
            <a:r>
              <a:rPr lang="en-US" sz="6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 changing over time (trends</a:t>
            </a: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 marL="342900" lvl="1" indent="-342900">
              <a:spcBef>
                <a:spcPts val="1200"/>
              </a:spcBef>
              <a:buClr>
                <a:schemeClr val="tx2"/>
              </a:buClr>
              <a:buSzPct val="150000"/>
              <a:buFont typeface="Arial" pitchFamily="34" charset="0"/>
              <a:buChar char="•"/>
            </a:pP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build awareness of high-priority policies by easily sharing infographics that inform others of the facts </a:t>
            </a:r>
            <a:r>
              <a:rPr lang="en-US" sz="6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about </a:t>
            </a: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prevalence</a:t>
            </a:r>
            <a:r>
              <a:rPr lang="en-US" sz="6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risk, and cost</a:t>
            </a:r>
            <a:r>
              <a:rPr lang="en-US" sz="6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6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 certain health conditions and procedures</a:t>
            </a:r>
            <a:endParaRPr lang="en-US" sz="6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27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772400" cy="8683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96EA6"/>
                </a:solidFill>
              </a:rPr>
              <a:t>Website Created With MONAHRQ: Arizona Hospital Compare</a:t>
            </a:r>
            <a:endParaRPr lang="en-US" dirty="0"/>
          </a:p>
        </p:txBody>
      </p:sp>
      <p:pic>
        <p:nvPicPr>
          <p:cNvPr id="5" name="Picture 4" descr="The image displays a screenshot of the Arizona Hospital Compare website home page." title="Screenshot of 2011 Arizona Hospital Compare Websit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63674"/>
            <a:ext cx="8229600" cy="440871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84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8305800" cy="8683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96EA6"/>
                </a:solidFill>
              </a:rPr>
              <a:t>Website Created With MONAHRQ: </a:t>
            </a:r>
            <a:br>
              <a:rPr lang="en-US" sz="3200" dirty="0" smtClean="0">
                <a:solidFill>
                  <a:srgbClr val="396EA6"/>
                </a:solidFill>
              </a:rPr>
            </a:br>
            <a:r>
              <a:rPr lang="en-US" sz="3200" dirty="0" smtClean="0">
                <a:solidFill>
                  <a:srgbClr val="396EA6"/>
                </a:solidFill>
              </a:rPr>
              <a:t>Hawaii Health Information Corporation</a:t>
            </a:r>
            <a:endParaRPr lang="en-US" sz="3200" dirty="0">
              <a:solidFill>
                <a:srgbClr val="396EA6"/>
              </a:solidFill>
            </a:endParaRPr>
          </a:p>
        </p:txBody>
      </p:sp>
      <p:pic>
        <p:nvPicPr>
          <p:cNvPr id="7" name="Picture 6" descr="Image of the Hawaii Health Information Corporation Website created with MONAHRQ." title="Screenshot of Hawaii Health Information Corpora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6400"/>
            <a:ext cx="8382000" cy="41872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91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772400" cy="86836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396EA6"/>
                </a:solidFill>
              </a:rPr>
              <a:t>Website Created With MONAHRQ: Kentucky Office of Health Policy</a:t>
            </a:r>
            <a:endParaRPr lang="en-US" dirty="0">
              <a:solidFill>
                <a:srgbClr val="396EA6"/>
              </a:solidFill>
            </a:endParaRPr>
          </a:p>
        </p:txBody>
      </p:sp>
      <p:pic>
        <p:nvPicPr>
          <p:cNvPr id="12" name="Content Placeholder 11" descr="Image of the Kentucky Office of Health Policy Website created with MONAHRQ." title="Screenshot of the Kentucky Office of Health Policy Website Created with MONAHRQ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7" t="2378" r="1595" b="-219"/>
          <a:stretch/>
        </p:blipFill>
        <p:spPr>
          <a:xfrm>
            <a:off x="484517" y="1524000"/>
            <a:ext cx="8229600" cy="40513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93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848600" cy="76835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rgbClr val="396EA6"/>
                </a:solidFill>
              </a:rPr>
              <a:t>Website Created With MONAHRQ: Maine Health Data Organization</a:t>
            </a:r>
            <a:endParaRPr lang="en-US" dirty="0">
              <a:solidFill>
                <a:srgbClr val="396EA6"/>
              </a:solidFill>
            </a:endParaRPr>
          </a:p>
        </p:txBody>
      </p:sp>
      <p:pic>
        <p:nvPicPr>
          <p:cNvPr id="3" name="Picture 2" descr="This image shows the Maine Hospital Quality Ratings report on the Maine Health Data Organization website created with MONAHRQ." title="Screenshot of the Maine Health Data Organization Website Created With MONAHRQ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950"/>
            <a:ext cx="7548404" cy="4656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85955" y="6065867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Retrieved: May 2016 </a:t>
            </a:r>
            <a:endParaRPr lang="en-US" sz="140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C00EC74-FF3C-46DE-BF98-C4032A8911A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63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3073</TotalTime>
  <Words>844</Words>
  <Application>Microsoft Office PowerPoint</Application>
  <PresentationFormat>On-screen Show (4:3)</PresentationFormat>
  <Paragraphs>116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Courier New</vt:lpstr>
      <vt:lpstr>Symbol</vt:lpstr>
      <vt:lpstr>Times New Roman</vt:lpstr>
      <vt:lpstr>Office Theme</vt:lpstr>
      <vt:lpstr>Custom Design</vt:lpstr>
      <vt:lpstr>Who Can Use MONAHRQ?</vt:lpstr>
      <vt:lpstr>What Is MONAHRQ?</vt:lpstr>
      <vt:lpstr>Who Uses MONAHRQ?</vt:lpstr>
      <vt:lpstr>How Are MONAHRQ Reports Used?</vt:lpstr>
      <vt:lpstr>How Are MONAHRQ Reports Used? (cont.)</vt:lpstr>
      <vt:lpstr>Website Created With MONAHRQ: Arizona Hospital Compare</vt:lpstr>
      <vt:lpstr>Website Created With MONAHRQ:  Hawaii Health Information Corporation</vt:lpstr>
      <vt:lpstr>Website Created With MONAHRQ: Kentucky Office of Health Policy</vt:lpstr>
      <vt:lpstr>Website Created With MONAHRQ: Maine Health Data Organization</vt:lpstr>
      <vt:lpstr>Website Created With MONAHRQ: Maryland Health Care Quality Reports</vt:lpstr>
      <vt:lpstr>Website Created With MONAHRQ: Nevada Compare Care</vt:lpstr>
      <vt:lpstr>Website Created With MONAHRQ: Oklahoma Statistics on Health</vt:lpstr>
      <vt:lpstr>Website Created With MONAHRQ: Texas Hospital Data</vt:lpstr>
      <vt:lpstr>Website Created With MONAHRQ: Utah Department of Health</vt:lpstr>
      <vt:lpstr>Website Created With MONAHRQ: Vermont Hospital Report Card</vt:lpstr>
      <vt:lpstr>Website Created With MONAHRQ: Virginia Health Information</vt:lpstr>
      <vt:lpstr>Website Created With MONAHRQ: Washington State Office of Financial Management</vt:lpstr>
      <vt:lpstr>For Further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Can Use MONAHRQ?</dc:title>
  <dc:subject>MONAHRQ</dc:subject>
  <dc:creator>Agency for Healthcare Research and Quality</dc:creator>
  <cp:keywords>MONAHRQ; Agency for Healthcare Research and Quality; AHRQ; Department of Health and Human Services; HHS; software; website; reporting; audience; patients; family members; consumers; purchasers; employers; payers; hospital leaders; doctors; providers; policymakers; Arizona Hospital Compare; Hawaii Health Information Corporation; Kentucky Office of Health Policy; Maine Health Data Organization; Nevada Compare Care; Oklahoma Statistics on Health; Utah Department of Health; Virginia Health Information; Washington State Office of Financial Management;</cp:keywords>
  <dc:description>This document is in the public domain.</dc:description>
  <cp:lastModifiedBy>Stephanie Neuben</cp:lastModifiedBy>
  <cp:revision>214</cp:revision>
  <dcterms:created xsi:type="dcterms:W3CDTF">2013-09-03T18:05:51Z</dcterms:created>
  <dcterms:modified xsi:type="dcterms:W3CDTF">2016-06-24T18:15:35Z</dcterms:modified>
  <cp:contentStatus>Public Domain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