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330" r:id="rId3"/>
    <p:sldId id="340" r:id="rId4"/>
    <p:sldId id="322" r:id="rId5"/>
    <p:sldId id="337" r:id="rId6"/>
    <p:sldId id="341" r:id="rId7"/>
    <p:sldId id="338" r:id="rId8"/>
    <p:sldId id="329" r:id="rId9"/>
    <p:sldId id="331" r:id="rId10"/>
    <p:sldId id="332" r:id="rId11"/>
    <p:sldId id="333" r:id="rId12"/>
    <p:sldId id="342" r:id="rId13"/>
  </p:sldIdLst>
  <p:sldSz cx="9144000" cy="6858000" type="screen4x3"/>
  <p:notesSz cx="6946900" cy="92202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04">
          <p15:clr>
            <a:srgbClr val="A4A3A4"/>
          </p15:clr>
        </p15:guide>
        <p15:guide id="4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ek Kumar" initials="VK" lastIdx="3" clrIdx="0">
    <p:extLst/>
  </p:cmAuthor>
  <p:cmAuthor id="2" name="Brent Sandmeyer" initials="BAS" lastIdx="3" clrIdx="1"/>
  <p:cmAuthor id="3" name="Windows User" initials="WU" lastIdx="5" clrIdx="2"/>
  <p:cmAuthor id="4" name="Emily Henry" initials="EH" lastIdx="8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8F4"/>
    <a:srgbClr val="396EA6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69" autoAdjust="0"/>
    <p:restoredTop sz="94384" autoAdjust="0"/>
  </p:normalViewPr>
  <p:slideViewPr>
    <p:cSldViewPr>
      <p:cViewPr varScale="1">
        <p:scale>
          <a:sx n="70" d="100"/>
          <a:sy n="70" d="100"/>
        </p:scale>
        <p:origin x="100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256"/>
    </p:cViewPr>
  </p:sorterViewPr>
  <p:notesViewPr>
    <p:cSldViewPr>
      <p:cViewPr varScale="1">
        <p:scale>
          <a:sx n="88" d="100"/>
          <a:sy n="88" d="100"/>
        </p:scale>
        <p:origin x="3798" y="72"/>
      </p:cViewPr>
      <p:guideLst>
        <p:guide orient="horz" pos="2880"/>
        <p:guide pos="2160"/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5"/>
            <a:ext cx="5557520" cy="4149090"/>
          </a:xfrm>
          <a:prstGeom prst="rect">
            <a:avLst/>
          </a:prstGeom>
        </p:spPr>
        <p:txBody>
          <a:bodyPr vert="horz" lIns="92382" tIns="46191" rIns="92382" bIns="4619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93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3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319" y="4380225"/>
            <a:ext cx="5556262" cy="438652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95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319" y="4380225"/>
            <a:ext cx="5556262" cy="438652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95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319" y="4380225"/>
            <a:ext cx="5556262" cy="438652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95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77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98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89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319" y="4380225"/>
            <a:ext cx="5556262" cy="438652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95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505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64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57200" y="5562600"/>
            <a:ext cx="769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8229600" cy="990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581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581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ext Placeholder 2"/>
          <p:cNvSpPr>
            <a:spLocks noGrp="1"/>
          </p:cNvSpPr>
          <p:nvPr>
            <p:ph type="body" idx="15"/>
          </p:nvPr>
        </p:nvSpPr>
        <p:spPr>
          <a:xfrm>
            <a:off x="457200" y="2895600"/>
            <a:ext cx="8229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4545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3" r:id="rId6"/>
    <p:sldLayoutId id="2147483654" r:id="rId7"/>
    <p:sldLayoutId id="2147483655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index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7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6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1731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3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MONAHRQ (</a:t>
            </a:r>
            <a:r>
              <a:rPr lang="en-US" dirty="0" smtClean="0"/>
              <a:t>Cont.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000" dirty="0"/>
              <a:t>Step 5: </a:t>
            </a:r>
            <a:r>
              <a:rPr lang="en-US" sz="2000" dirty="0" smtClean="0"/>
              <a:t>Define </a:t>
            </a:r>
            <a:r>
              <a:rPr lang="en-US" sz="2000" dirty="0"/>
              <a:t>and Customize Website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Customize the website theme 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website page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content to be displayed on your generated website</a:t>
            </a:r>
          </a:p>
          <a:p>
            <a:pPr marL="342900" lvl="1" indent="-342900">
              <a:lnSpc>
                <a:spcPct val="90000"/>
              </a:lnSpc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000" dirty="0"/>
              <a:t>Step 6: </a:t>
            </a:r>
            <a:r>
              <a:rPr lang="en-US" sz="2000" dirty="0" smtClean="0"/>
              <a:t>Publish </a:t>
            </a:r>
            <a:r>
              <a:rPr lang="en-US" sz="2000" dirty="0"/>
              <a:t>Website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1800" dirty="0"/>
              <a:t>Use the </a:t>
            </a:r>
            <a:r>
              <a:rPr lang="en-US" sz="1800" dirty="0" smtClean="0"/>
              <a:t>Wizard ensure </a:t>
            </a:r>
            <a:r>
              <a:rPr lang="en-US" sz="1800" dirty="0"/>
              <a:t>your website configurations and datasets are </a:t>
            </a:r>
            <a:r>
              <a:rPr lang="en-US" sz="1800" dirty="0" smtClean="0"/>
              <a:t>complete and then </a:t>
            </a:r>
            <a:r>
              <a:rPr lang="en-US" sz="1800" dirty="0"/>
              <a:t>save the website files to your local system</a:t>
            </a:r>
          </a:p>
          <a:p>
            <a:pPr marL="342900" lvl="1" indent="-342900">
              <a:lnSpc>
                <a:spcPct val="90000"/>
              </a:lnSpc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000" dirty="0"/>
              <a:t>Step 7: </a:t>
            </a:r>
            <a:r>
              <a:rPr lang="en-US" sz="2000" dirty="0" smtClean="0"/>
              <a:t>Host </a:t>
            </a:r>
            <a:r>
              <a:rPr lang="en-US" sz="2000" dirty="0"/>
              <a:t>Website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1800" dirty="0"/>
              <a:t>Upload and host your new or updated MONAHRQ-generated </a:t>
            </a:r>
            <a:r>
              <a:rPr lang="en-US" sz="1800" dirty="0" smtClean="0"/>
              <a:t>website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How </a:t>
            </a:r>
            <a:r>
              <a:rPr lang="en-US" sz="2000" dirty="0" smtClean="0"/>
              <a:t>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What 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>
                <a:cs typeface="Arial"/>
              </a:rPr>
              <a:t>Future Plans for MONAHRQ and How To Get </a:t>
            </a:r>
            <a:r>
              <a:rPr lang="en-US" sz="2000" dirty="0" smtClean="0">
                <a:cs typeface="Arial"/>
              </a:rPr>
              <a:t>Involved</a:t>
            </a:r>
            <a:endParaRPr lang="en-US" sz="2000" dirty="0" smtClean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receive updates about MONAHRQ, ask to join our listserv by emailing </a:t>
            </a:r>
            <a:r>
              <a:rPr lang="en-US" sz="2000" dirty="0" smtClean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 Is MONAHRQ? 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reports.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provided </a:t>
            </a:r>
            <a:r>
              <a:rPr lang="en-US" sz="1600" dirty="0" smtClean="0"/>
              <a:t>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67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Uses MONAHRQ?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Who 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uses MONAHRQ to create websites and reports?</a:t>
            </a:r>
            <a:endParaRPr lang="en-US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Hospitals, health systems, and associations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Nursing homes and nursing home organizations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agencies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ublic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health departments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Business, community, or multistakeholder alliances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 who are involved in health care quality improvement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Who is likely to use websites and reports created with MONAHRQ?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Consumers, patients, and the general public, including media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Providers, such as hospitals, nursing homes, medical groups, and others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and local agency staff and others involved in public policy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Researchers and analysts  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Private and public sector purchasers and payers, including health plans and self-insured employers and union trusts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5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MONAHRQ Do?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1401762"/>
          </a:xfrm>
        </p:spPr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US" sz="2200" dirty="0"/>
              <a:t>MONAHRQ </a:t>
            </a:r>
            <a:r>
              <a:rPr lang="en-US" sz="2200" dirty="0" smtClean="0"/>
              <a:t>takes health </a:t>
            </a:r>
            <a:r>
              <a:rPr lang="en-US" sz="2200" dirty="0"/>
              <a:t>care data and helps you turn it into </a:t>
            </a:r>
            <a:r>
              <a:rPr lang="en-US" sz="2200" dirty="0" smtClean="0"/>
              <a:t>actionable information for consumers or professionals.</a:t>
            </a:r>
            <a:endParaRPr lang="en-US" sz="2200" dirty="0"/>
          </a:p>
          <a:p>
            <a:pPr algn="ctr">
              <a:spcAft>
                <a:spcPts val="1200"/>
              </a:spcAft>
            </a:pPr>
            <a:r>
              <a:rPr lang="en-US" sz="2000" b="0" dirty="0"/>
              <a:t>Examples of data and information that can be used in MONAHRQ</a:t>
            </a:r>
            <a:r>
              <a:rPr lang="en-US" sz="2000" b="0" dirty="0" smtClean="0"/>
              <a:t>:</a:t>
            </a:r>
            <a:endParaRPr lang="en-US" sz="2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4040188" cy="2895600"/>
          </a:xfrm>
        </p:spPr>
        <p:txBody>
          <a:bodyPr>
            <a:noAutofit/>
          </a:bodyPr>
          <a:lstStyle/>
          <a:p>
            <a:pPr marL="285750" lvl="0" indent="-285750">
              <a:spcBef>
                <a:spcPct val="0"/>
              </a:spcBef>
              <a:spcAft>
                <a:spcPts val="600"/>
              </a:spcAft>
            </a:pPr>
            <a:r>
              <a:rPr lang="en-US" sz="2000" dirty="0"/>
              <a:t>Your own </a:t>
            </a:r>
            <a:r>
              <a:rPr lang="en-US" sz="2000" dirty="0" smtClean="0"/>
              <a:t>Inpatient Hospital Discharge data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Your own hospital Emergency </a:t>
            </a:r>
            <a:r>
              <a:rPr lang="en-US" sz="2000" dirty="0"/>
              <a:t>Department (ED) data 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</a:pPr>
            <a:r>
              <a:rPr lang="en-US" sz="2000" dirty="0"/>
              <a:t>AHRQ Quality Indicator</a:t>
            </a:r>
            <a:r>
              <a:rPr lang="en-US" sz="2000" baseline="20000" dirty="0"/>
              <a:t>™</a:t>
            </a:r>
            <a:r>
              <a:rPr lang="en-US" sz="2000" dirty="0"/>
              <a:t> </a:t>
            </a:r>
            <a:r>
              <a:rPr lang="en-US" sz="2000" dirty="0" smtClean="0"/>
              <a:t>results</a:t>
            </a:r>
            <a:endParaRPr lang="en-US" sz="2000" dirty="0"/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</a:rPr>
              <a:t>Medicare Provider </a:t>
            </a:r>
            <a:r>
              <a:rPr lang="en-US" sz="2000" dirty="0" smtClean="0">
                <a:solidFill>
                  <a:srgbClr val="000000"/>
                </a:solidFill>
              </a:rPr>
              <a:t>Utilization and Payment Data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600"/>
            <a:ext cx="4041775" cy="29718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400"/>
              </a:spcAft>
            </a:pPr>
            <a:r>
              <a:rPr lang="en-US" sz="2000" dirty="0"/>
              <a:t>CMS </a:t>
            </a:r>
            <a:r>
              <a:rPr lang="en-US" sz="2000" dirty="0" smtClean="0"/>
              <a:t>measure results and other information: </a:t>
            </a:r>
          </a:p>
          <a:p>
            <a:pPr lvl="1">
              <a:spcBef>
                <a:spcPct val="0"/>
              </a:spcBef>
              <a:spcAft>
                <a:spcPts val="400"/>
              </a:spcAft>
            </a:pPr>
            <a:r>
              <a:rPr lang="en-US" dirty="0" smtClean="0"/>
              <a:t>CMS Hospital Compare data </a:t>
            </a:r>
          </a:p>
          <a:p>
            <a:pPr lvl="1">
              <a:spcBef>
                <a:spcPct val="0"/>
              </a:spcBef>
              <a:spcAft>
                <a:spcPts val="400"/>
              </a:spcAft>
            </a:pPr>
            <a:r>
              <a:rPr lang="en-US" dirty="0" smtClean="0"/>
              <a:t>CMS Nursing Home Compare data</a:t>
            </a:r>
          </a:p>
          <a:p>
            <a:pPr lvl="1">
              <a:spcBef>
                <a:spcPct val="0"/>
              </a:spcBef>
              <a:spcAft>
                <a:spcPts val="400"/>
              </a:spcAft>
            </a:pPr>
            <a:r>
              <a:rPr lang="en-US" dirty="0" smtClean="0"/>
              <a:t>CMS Physician data</a:t>
            </a:r>
            <a:endParaRPr lang="en-US" sz="2000" dirty="0" smtClean="0"/>
          </a:p>
          <a:p>
            <a:pPr>
              <a:spcBef>
                <a:spcPct val="0"/>
              </a:spcBef>
              <a:spcAft>
                <a:spcPts val="400"/>
              </a:spcAft>
            </a:pPr>
            <a:r>
              <a:rPr lang="en-US" sz="2000" dirty="0" smtClean="0"/>
              <a:t>Other data using MONAHRQ’s Open Source Framework</a:t>
            </a:r>
            <a:endParaRPr lang="en-US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3"/>
          </p:nvPr>
        </p:nvSpPr>
        <p:spPr>
          <a:xfrm>
            <a:off x="457200" y="5791200"/>
            <a:ext cx="7696200" cy="639762"/>
          </a:xfrm>
        </p:spPr>
        <p:txBody>
          <a:bodyPr>
            <a:normAutofit/>
          </a:bodyPr>
          <a:lstStyle/>
          <a:p>
            <a:r>
              <a:rPr lang="en-US" sz="1400" b="0" dirty="0"/>
              <a:t>For a list of measure topics included in MONAHRQ, see the slide </a:t>
            </a:r>
            <a:r>
              <a:rPr lang="en-US" sz="1400" b="0" dirty="0" smtClean="0"/>
              <a:t>set, “What Types of Websites and Reports Can MONAHRQ Generate?”</a:t>
            </a:r>
            <a:endParaRPr lang="en-US" sz="1400" b="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8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Websites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458200" cy="4953000"/>
          </a:xfrm>
        </p:spPr>
        <p:txBody>
          <a:bodyPr anchor="t" anchorCtr="0"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2200" dirty="0" smtClean="0"/>
              <a:t>MONAHRQ can generate two types of websites designed for specific audiences.</a:t>
            </a:r>
          </a:p>
          <a:p>
            <a:pPr marL="3371850" lvl="2" indent="-548640">
              <a:spcBef>
                <a:spcPts val="1800"/>
              </a:spcBef>
              <a:spcAft>
                <a:spcPts val="13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b="0" dirty="0"/>
              <a:t>For use by medical clinicians, administrators, policymakers, </a:t>
            </a:r>
            <a:r>
              <a:rPr lang="en-US" sz="2000" b="0" dirty="0" smtClean="0"/>
              <a:t>researchers, </a:t>
            </a:r>
            <a:r>
              <a:rPr lang="en-US" sz="2000" b="0" dirty="0"/>
              <a:t>and analysts, with detailed </a:t>
            </a:r>
            <a:r>
              <a:rPr lang="en-US" sz="2000" b="0" dirty="0" smtClean="0"/>
              <a:t>statistics</a:t>
            </a:r>
          </a:p>
          <a:p>
            <a:pPr marL="1260475" lvl="2" indent="-548640">
              <a:spcBef>
                <a:spcPts val="1800"/>
              </a:spcBef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b="0" dirty="0" smtClean="0"/>
              <a:t>For </a:t>
            </a:r>
            <a:r>
              <a:rPr lang="en-US" sz="2000" b="0" dirty="0"/>
              <a:t>use by consumers and </a:t>
            </a:r>
            <a:r>
              <a:rPr lang="en-US" sz="2000" b="0" dirty="0" smtClean="0"/>
              <a:t>the </a:t>
            </a:r>
            <a:br>
              <a:rPr lang="en-US" sz="2000" b="0" dirty="0" smtClean="0"/>
            </a:br>
            <a:r>
              <a:rPr lang="en-US" sz="2000" b="0" dirty="0" smtClean="0"/>
              <a:t>general </a:t>
            </a:r>
            <a:r>
              <a:rPr lang="en-US" sz="2000" b="0" dirty="0"/>
              <a:t>public, with </a:t>
            </a:r>
            <a:r>
              <a:rPr lang="en-US" sz="2000" b="0" dirty="0" smtClean="0"/>
              <a:t>infographics</a:t>
            </a:r>
            <a:br>
              <a:rPr lang="en-US" sz="2000" b="0" dirty="0" smtClean="0"/>
            </a:br>
            <a:r>
              <a:rPr lang="en-US" sz="2000" b="0" dirty="0" smtClean="0"/>
              <a:t>and </a:t>
            </a:r>
            <a:r>
              <a:rPr lang="en-US" sz="2000" b="0" dirty="0"/>
              <a:t>guided </a:t>
            </a:r>
            <a:r>
              <a:rPr lang="en-US" sz="2000" b="0" dirty="0" smtClean="0"/>
              <a:t>education</a:t>
            </a:r>
            <a:endParaRPr lang="en-US" sz="2000" dirty="0" smtClean="0"/>
          </a:p>
        </p:txBody>
      </p:sp>
      <p:pic>
        <p:nvPicPr>
          <p:cNvPr id="8" name="Picture 7" descr="Image of sample website for use by medical professional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8117">
            <a:off x="898412" y="2371163"/>
            <a:ext cx="2430296" cy="259616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4" name="Picture 3" descr="Image of sample website for use by the general publ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4398">
            <a:off x="6208276" y="3822193"/>
            <a:ext cx="1952235" cy="284145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1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Examples of MONAHRQ Reports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600200"/>
            <a:ext cx="4040188" cy="4495799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latin typeface="Arial" charset="0"/>
              </a:rPr>
              <a:t>Individual hospital profiles, </a:t>
            </a:r>
            <a:r>
              <a:rPr lang="en-US" sz="1800" dirty="0">
                <a:latin typeface="Arial" charset="0"/>
              </a:rPr>
              <a:t>with an overall patient experience rating and a list of the highest cost DRGs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latin typeface="Arial" charset="0"/>
              </a:rPr>
              <a:t>Quality of care </a:t>
            </a:r>
            <a:r>
              <a:rPr lang="en-US" sz="1800" dirty="0" smtClean="0">
                <a:latin typeface="Arial" charset="0"/>
              </a:rPr>
              <a:t>comparisons </a:t>
            </a:r>
            <a:r>
              <a:rPr lang="en-US" sz="1800" dirty="0">
                <a:latin typeface="Arial" charset="0"/>
              </a:rPr>
              <a:t>across hospitals, including patient experience ratings 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latin typeface="Arial" charset="0"/>
              </a:rPr>
              <a:t>Emergency </a:t>
            </a:r>
            <a:r>
              <a:rPr lang="en-US" sz="1800" dirty="0" smtClean="0">
                <a:latin typeface="Arial" charset="0"/>
              </a:rPr>
              <a:t>department </a:t>
            </a:r>
            <a:r>
              <a:rPr lang="en-US" sz="1800" dirty="0">
                <a:latin typeface="Arial" charset="0"/>
              </a:rPr>
              <a:t>(ED) utilization </a:t>
            </a:r>
            <a:endParaRPr lang="en-US" sz="1800" dirty="0" smtClean="0">
              <a:latin typeface="Arial" charset="0"/>
            </a:endParaRPr>
          </a:p>
          <a:p>
            <a:pPr marL="285750" indent="-285750">
              <a:spcBef>
                <a:spcPts val="1200"/>
              </a:spcBef>
            </a:pPr>
            <a:r>
              <a:rPr lang="en-US" sz="1800" dirty="0"/>
              <a:t>Potentially avoidable hospitalizations by </a:t>
            </a:r>
            <a:r>
              <a:rPr lang="en-US" sz="1800" dirty="0" smtClean="0"/>
              <a:t>county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 use rates for conditions and procedures, by county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and/or region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41775" cy="4114800"/>
          </a:xfrm>
        </p:spPr>
        <p:txBody>
          <a:bodyPr>
            <a:normAutofit fontScale="92500"/>
          </a:bodyPr>
          <a:lstStyle/>
          <a:p>
            <a:pPr marL="285750" lvl="0" indent="-285750">
              <a:spcBef>
                <a:spcPts val="1200"/>
              </a:spcBef>
            </a:pPr>
            <a:r>
              <a:rPr lang="en-US" sz="1800" dirty="0" smtClean="0"/>
              <a:t>Estimated </a:t>
            </a:r>
            <a:r>
              <a:rPr lang="en-US" sz="1800" dirty="0"/>
              <a:t>cost savings by reducing avoidable hospital stays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Hospital utilization 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costs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for top diagnosis related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groups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Physician profiles, with hospital affiliation and medical group ratings based on patient experience surveys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ursing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home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profiles, plus reports on quality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care, inspection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staffing, and patient experience 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Annual and quarterly trending reports on utilization, showing changes over time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3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858000" cy="768350"/>
          </a:xfrm>
        </p:spPr>
        <p:txBody>
          <a:bodyPr>
            <a:noAutofit/>
          </a:bodyPr>
          <a:lstStyle/>
          <a:p>
            <a:r>
              <a:rPr lang="en-US" dirty="0"/>
              <a:t>What’s New in MONAHRQ 7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ICD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-10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compatibility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ability to import datasets with ICD-10 diagnosis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codes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Refined trending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show quarterly trends for nursing home utilization and hospital utilization 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CABG cost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 report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consumers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— show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cost,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utilization,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quality side-by-side regarding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coronary artery bypass grafting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 reports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medical groups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new reports can include CG-CAHPS (Clinician and Group Consumer Assessment of Healthcare Providers and Systems) and HEDIS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Expanded nursing home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new reports can include NH-CAHPS (Nursing Home Consumer Assessment of Healthcare Providers and Systems) results 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 infographic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several new options for consumer-friendly reports on nursing home quality and a range of hospital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topics;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each includes facts,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tips,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Ability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further customize the generated website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by managing webpage content within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MONAHRQ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Updated measures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datasets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embedded content management capabilities,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improved software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4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Setting Up </a:t>
            </a:r>
            <a:r>
              <a:rPr lang="en-US" dirty="0" smtClean="0"/>
              <a:t>MONAHRQ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247" y="1600201"/>
            <a:ext cx="82296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seven main steps to using MONAHRQ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1026" name="Picture 2" descr="Flow chart image showing the seven main steps to using MONAHRQ: Step 1: Install MONAHRQ; Step 2: Prepare libraries; Step 3: Define regions, hospitals, nursing homes, and physicians; Step 4: Create website; Step 5: Define and customize website; Step 6: Publish website; Step 7: Host Website. Under the 7 steps, the chart shows the following 3 libraries: Datasets Library, Measures Library, and Reports Library. 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266950"/>
            <a:ext cx="854075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</a:t>
            </a:r>
            <a:r>
              <a:rPr lang="en-US" dirty="0" smtClean="0"/>
              <a:t>MONAHRQ (Cont.)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200" dirty="0"/>
              <a:t>Step 1: </a:t>
            </a:r>
            <a:r>
              <a:rPr lang="en-US" sz="2200" dirty="0" smtClean="0"/>
              <a:t>Install MONAHRQ</a:t>
            </a:r>
          </a:p>
          <a:p>
            <a:pPr lvl="1">
              <a:spcAft>
                <a:spcPts val="1200"/>
              </a:spcAft>
            </a:pP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Prepare your environment with required software and MONAHRQ </a:t>
            </a: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en-US" sz="1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1" indent="-342900"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200" dirty="0" smtClean="0"/>
              <a:t>Step </a:t>
            </a:r>
            <a:r>
              <a:rPr lang="en-US" sz="2200" dirty="0"/>
              <a:t>2: </a:t>
            </a:r>
            <a:r>
              <a:rPr lang="en-US" sz="2200" dirty="0" smtClean="0"/>
              <a:t>Prepare </a:t>
            </a:r>
            <a:r>
              <a:rPr lang="en-US" sz="2200" dirty="0"/>
              <a:t>Libraries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900" dirty="0"/>
              <a:t>Datasets: Import and manage multiple versions of the same data file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900" dirty="0"/>
              <a:t>Measures: Customize measure attributes (title, description, etc.)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900" dirty="0"/>
              <a:t>Reports: Select and customize reports for the website you will </a:t>
            </a:r>
            <a:r>
              <a:rPr lang="en-US" sz="1900" dirty="0" smtClean="0"/>
              <a:t>generate</a:t>
            </a:r>
            <a:endParaRPr lang="en-US" sz="1900" dirty="0"/>
          </a:p>
          <a:p>
            <a:pPr marL="342900" lvl="1" indent="-342900"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200" dirty="0"/>
              <a:t>Step 3: </a:t>
            </a:r>
            <a:r>
              <a:rPr lang="en-US" sz="2200" dirty="0" smtClean="0"/>
              <a:t>Define Regions, Hospitals, Nursing Homes, and/or Physicians</a:t>
            </a:r>
            <a:endParaRPr lang="en-US" sz="2200" dirty="0"/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sz="1900" dirty="0"/>
              <a:t>Edit and manage </a:t>
            </a:r>
            <a:r>
              <a:rPr lang="en-US" sz="1900" dirty="0" smtClean="0"/>
              <a:t>provider type attributes </a:t>
            </a:r>
            <a:r>
              <a:rPr lang="en-US" sz="1900" dirty="0"/>
              <a:t>and assign </a:t>
            </a:r>
            <a:r>
              <a:rPr lang="en-US" sz="1900" dirty="0" smtClean="0"/>
              <a:t>to </a:t>
            </a:r>
            <a:r>
              <a:rPr lang="en-US" sz="1900" dirty="0"/>
              <a:t>regions</a:t>
            </a:r>
          </a:p>
          <a:p>
            <a:pPr marL="342900" lvl="1" indent="-342900">
              <a:spcAft>
                <a:spcPts val="12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200" dirty="0"/>
              <a:t>Step 4: </a:t>
            </a:r>
            <a:r>
              <a:rPr lang="en-US" sz="2200" dirty="0" smtClean="0"/>
              <a:t>Create </a:t>
            </a:r>
            <a:r>
              <a:rPr lang="en-US" sz="2200" dirty="0"/>
              <a:t>Website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sz="1900" dirty="0"/>
              <a:t>Use the Website Generation wizard to create and </a:t>
            </a:r>
            <a:r>
              <a:rPr lang="en-US" sz="1900" dirty="0" smtClean="0"/>
              <a:t>customize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4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ae2d5a4aff5fea9379fa9875bb6e1643dcdde7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4944</TotalTime>
  <Words>993</Words>
  <Application>Microsoft Office PowerPoint</Application>
  <PresentationFormat>On-screen Show (4:3)</PresentationFormat>
  <Paragraphs>114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Times New Roman</vt:lpstr>
      <vt:lpstr>Wingdings</vt:lpstr>
      <vt:lpstr>Office Theme</vt:lpstr>
      <vt:lpstr>Custom Design</vt:lpstr>
      <vt:lpstr>What Is MONAHRQ?</vt:lpstr>
      <vt:lpstr>What Is MONAHRQ? </vt:lpstr>
      <vt:lpstr>Who Uses MONAHRQ?</vt:lpstr>
      <vt:lpstr>What Does MONAHRQ Do?</vt:lpstr>
      <vt:lpstr>MONAHRQ Websites</vt:lpstr>
      <vt:lpstr>Examples of MONAHRQ Reports </vt:lpstr>
      <vt:lpstr>What’s New in MONAHRQ 7?</vt:lpstr>
      <vt:lpstr>Setting Up MONAHRQ</vt:lpstr>
      <vt:lpstr>Setting Up MONAHRQ (Cont.)</vt:lpstr>
      <vt:lpstr>Setting Up MONAHRQ (Cont. 2)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MONAHRQ?</dc:title>
  <dc:subject>What Is MONAHRQ?</dc:subject>
  <dc:creator>Agency for Healthcare Research and Quality</dc:creator>
  <cp:keywords>Agency for Healthcare Research and Quality; AHRQ; MONAHRQ; software; measurement; reporting; reports; website; measures; data; evidence-based; performance; hospitals; public; private; safety; quality; affordability; results; utilization; audience; customize; Host User Guide</cp:keywords>
  <dc:description>This document is in the public domain.</dc:description>
  <cp:lastModifiedBy>Stephanie Neuben</cp:lastModifiedBy>
  <cp:revision>233</cp:revision>
  <cp:lastPrinted>2014-05-09T18:11:31Z</cp:lastPrinted>
  <dcterms:created xsi:type="dcterms:W3CDTF">2013-09-03T18:05:51Z</dcterms:created>
  <dcterms:modified xsi:type="dcterms:W3CDTF">2016-06-23T21:05:13Z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