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13"/>
  </p:notesMasterIdLst>
  <p:handoutMasterIdLst>
    <p:handoutMasterId r:id="rId14"/>
  </p:handoutMasterIdLst>
  <p:sldIdLst>
    <p:sldId id="323" r:id="rId3"/>
    <p:sldId id="315" r:id="rId4"/>
    <p:sldId id="317" r:id="rId5"/>
    <p:sldId id="318" r:id="rId6"/>
    <p:sldId id="319" r:id="rId7"/>
    <p:sldId id="320" r:id="rId8"/>
    <p:sldId id="321" r:id="rId9"/>
    <p:sldId id="316" r:id="rId10"/>
    <p:sldId id="325" r:id="rId11"/>
    <p:sldId id="326" r:id="rId12"/>
  </p:sldIdLst>
  <p:sldSz cx="9144000" cy="6858000" type="screen4x3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297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ent Sandmeyer" initials="BAS" lastIdx="8" clrIdx="0"/>
  <p:cmAuthor id="1" name="Windows User" initials="WU" lastIdx="4" clrIdx="1"/>
  <p:cmAuthor id="2" name="Emily Henry" initials="EH" lastIdx="1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443"/>
    <a:srgbClr val="2438F4"/>
    <a:srgbClr val="396EA6"/>
    <a:srgbClr val="1F497D"/>
    <a:srgbClr val="1A53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9" autoAdjust="0"/>
    <p:restoredTop sz="94384" autoAdjust="0"/>
  </p:normalViewPr>
  <p:slideViewPr>
    <p:cSldViewPr>
      <p:cViewPr varScale="1">
        <p:scale>
          <a:sx n="70" d="100"/>
          <a:sy n="70" d="100"/>
        </p:scale>
        <p:origin x="1362" y="54"/>
      </p:cViewPr>
      <p:guideLst>
        <p:guide orient="horz" pos="2160"/>
        <p:guide pos="2880"/>
        <p:guide pos="2976"/>
      </p:guideLst>
    </p:cSldViewPr>
  </p:slideViewPr>
  <p:outlineViewPr>
    <p:cViewPr>
      <p:scale>
        <a:sx n="33" d="100"/>
        <a:sy n="33" d="100"/>
      </p:scale>
      <p:origin x="0" y="-96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E40ABE-DCA6-4B7A-B1BC-961182C98C1E}" type="datetimeFigureOut">
              <a:rPr lang="en-US" smtClean="0"/>
              <a:pPr/>
              <a:t>6/23/2016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3DE9D1-BBA0-4F2C-9FA0-7B37DDC69B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692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51F5C-5F11-4D3C-9DB8-B32B05FECA1E}" type="datetimeFigureOut">
              <a:rPr lang="en-US" smtClean="0"/>
              <a:t>6/23/2016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BBA898-0014-496A-B214-7AE5CAF314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8576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A898-0014-496A-B214-7AE5CAF3142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080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589"/>
              </a:spcAft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A898-0014-496A-B214-7AE5CAF3142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1834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A898-0014-496A-B214-7AE5CAF3142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9238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A898-0014-496A-B214-7AE5CAF3142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116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A898-0014-496A-B214-7AE5CAF3142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505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A898-0014-496A-B214-7AE5CAF3142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2655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3352800"/>
            <a:ext cx="7772400" cy="12954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76800"/>
            <a:ext cx="6400800" cy="7620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 and Date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F3CEA-830A-9C44-953D-5EFE6D8BE451}" type="datetime1">
              <a:rPr lang="en-US" smtClean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rgbClr val="396EA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C212F-8B41-7946-9AA9-E239101D52B0}" type="datetime1">
              <a:rPr lang="en-US" smtClean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396EA6"/>
                </a:solidFill>
              </a:defRPr>
            </a:lvl1pPr>
          </a:lstStyle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Author and Date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1281-A600-F44C-ABBC-E34A315F6141}" type="datetime1">
              <a:rPr lang="en-US" smtClean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977F-0695-4C57-AF40-70739867F6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96EA6"/>
                </a:solidFill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23554-6EC1-7345-B534-EEA537AACEF2}" type="datetime1">
              <a:rPr lang="en-US" smtClean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D6EF4-E3E2-C642-9B9B-68DFA4EA47F8}" type="datetime1">
              <a:rPr lang="en-US" smtClean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B4925-93B9-A54E-9E36-937D8B0514E8}" type="datetime1">
              <a:rPr lang="en-US" smtClean="0"/>
              <a:t>6/23/2016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A0EB-5D75-BD48-A059-11325616B902}" type="datetime1">
              <a:rPr lang="en-US" smtClean="0"/>
              <a:t>6/23/2016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85B8E-D84B-A543-AFE0-F0EE59AF739E}" type="datetime1">
              <a:rPr lang="en-US" smtClean="0"/>
              <a:t>6/23/2016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76356-EB2A-834E-8019-2F2E79703E6E}" type="datetime1">
              <a:rPr lang="en-US" smtClean="0"/>
              <a:t>6/23/2016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1F497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CDF94-8F23-2947-AA79-8DB82B81AAA4}" type="datetime1">
              <a:rPr lang="en-US" smtClean="0"/>
              <a:t>6/23/2016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96EA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E2F6D-542C-884D-835C-1BBBB234AE92}" type="datetime1">
              <a:rPr lang="en-US" smtClean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086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5F1C5-41AD-0343-916A-5594AAE9637E}" type="datetime1">
              <a:rPr lang="en-US" smtClean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 baseline="0">
          <a:solidFill>
            <a:srgbClr val="396EA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SzPct val="15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8138" algn="l" defTabSz="914400" rtl="0" eaLnBrk="1" latinLnBrk="0" hangingPunct="1">
        <a:spcBef>
          <a:spcPct val="20000"/>
        </a:spcBef>
        <a:buClr>
          <a:schemeClr val="tx2">
            <a:lumMod val="60000"/>
            <a:lumOff val="40000"/>
          </a:schemeClr>
        </a:buClr>
        <a:buSzPct val="80000"/>
        <a:buFont typeface="Arial" pitchFamily="34" charset="0"/>
        <a:buChar char="►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69963" indent="-284163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2004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953000"/>
            <a:ext cx="8229600" cy="117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Author and Date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D9F74-7C2A-5F4B-944A-87FFF25DB01F}" type="datetime1">
              <a:rPr lang="en-US" smtClean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2977F-0695-4C57-AF40-70739867F6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rgbClr val="396EA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ctr" defTabSz="914400" rtl="0" eaLnBrk="1" latinLnBrk="0" hangingPunct="1">
        <a:spcBef>
          <a:spcPct val="20000"/>
        </a:spcBef>
        <a:buFont typeface="Arial" pitchFamily="34" charset="0"/>
        <a:buNone/>
        <a:defRPr sz="2800" b="1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://www.ahrq.gov/professionals/systems/monahrq/resources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hrq.gov/professionals/systems/monahrq/resources/index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monahrq@ahrq.gov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monwealthfund.org/usr_doc/Colmers_pubreportingtransparency_988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s for the U.S. Department of Health and Human Services, the Agency for Healthcare Research and Quality (AHRQ; tagline &quot;Advancing Excellence in Health Care&quot;), and MONAHRQ (tagline: &quot;Input your data. Output your website.&quot;)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4747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52800"/>
            <a:ext cx="8229600" cy="1600200"/>
          </a:xfrm>
        </p:spPr>
        <p:txBody>
          <a:bodyPr/>
          <a:lstStyle/>
          <a:p>
            <a:r>
              <a:rPr lang="en-US" dirty="0">
                <a:solidFill>
                  <a:srgbClr val="396EA6"/>
                </a:solidFill>
                <a:latin typeface="Arial"/>
                <a:cs typeface="Arial"/>
              </a:rPr>
              <a:t>What Is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the </a:t>
            </a:r>
            <a:r>
              <a:rPr lang="en-US" dirty="0">
                <a:solidFill>
                  <a:srgbClr val="396EA6"/>
                </a:solidFill>
                <a:latin typeface="Arial"/>
                <a:cs typeface="Arial"/>
              </a:rPr>
              <a:t>Value of Health Care </a:t>
            </a:r>
            <a:br>
              <a:rPr lang="en-US" dirty="0">
                <a:solidFill>
                  <a:srgbClr val="396EA6"/>
                </a:solidFill>
                <a:latin typeface="Arial"/>
                <a:cs typeface="Arial"/>
              </a:rPr>
            </a:br>
            <a:r>
              <a:rPr lang="en-US" dirty="0">
                <a:solidFill>
                  <a:srgbClr val="396EA6"/>
                </a:solidFill>
                <a:latin typeface="Arial"/>
                <a:cs typeface="Arial"/>
              </a:rPr>
              <a:t>Measurement and Reporting?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July 2016</a:t>
            </a:r>
          </a:p>
          <a:p>
            <a:pPr algn="l"/>
            <a:r>
              <a:rPr lang="en-US" sz="2300" b="0" i="1" dirty="0">
                <a:latin typeface="Arial"/>
                <a:cs typeface="Arial"/>
              </a:rPr>
              <a:t>Note: This is one of </a:t>
            </a:r>
            <a:r>
              <a:rPr lang="en-US" sz="2300" b="0" i="1" dirty="0" smtClean="0">
                <a:latin typeface="Arial"/>
                <a:cs typeface="Arial"/>
              </a:rPr>
              <a:t>eight </a:t>
            </a:r>
            <a:r>
              <a:rPr lang="en-US" sz="2300" b="0" i="1" dirty="0">
                <a:latin typeface="Arial"/>
                <a:cs typeface="Arial"/>
              </a:rPr>
              <a:t>slide sets outlining MONAHRQ and its </a:t>
            </a:r>
            <a:r>
              <a:rPr lang="en-US" sz="2300" b="0" i="1" dirty="0" smtClean="0">
                <a:latin typeface="Arial"/>
                <a:cs typeface="Arial"/>
              </a:rPr>
              <a:t>value,</a:t>
            </a:r>
          </a:p>
          <a:p>
            <a:pPr algn="l"/>
            <a:r>
              <a:rPr lang="en-US" sz="2300" b="0" i="1" dirty="0" smtClean="0">
                <a:solidFill>
                  <a:srgbClr val="2438F4"/>
                </a:solidFill>
                <a:latin typeface="Arial"/>
                <a:cs typeface="Arial"/>
                <a:hlinkClick r:id="rId4"/>
              </a:rPr>
              <a:t>available at</a:t>
            </a:r>
            <a:r>
              <a:rPr lang="en-US" sz="2300" b="0" i="1" dirty="0">
                <a:solidFill>
                  <a:srgbClr val="2438F4"/>
                </a:solidFill>
                <a:latin typeface="Arial"/>
                <a:cs typeface="Arial"/>
                <a:hlinkClick r:id="rId4"/>
              </a:rPr>
              <a:t> </a:t>
            </a:r>
            <a:r>
              <a:rPr lang="en-US" sz="2300" b="0" i="1" u="sng" dirty="0" smtClean="0">
                <a:solidFill>
                  <a:srgbClr val="2438F4"/>
                </a:solidFill>
                <a:latin typeface="Arial"/>
                <a:cs typeface="Arial"/>
                <a:hlinkClick r:id="rId4"/>
              </a:rPr>
              <a:t>www.ahrq.gov/professionals/systems/monahrq/resources/</a:t>
            </a:r>
            <a:endParaRPr lang="en-US" sz="2300" b="0" i="1" u="sng" dirty="0">
              <a:solidFill>
                <a:srgbClr val="2438F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95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396EA6"/>
                </a:solidFill>
              </a:rPr>
              <a:t>For Further Information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>
                <a:hlinkClick r:id="rId3"/>
              </a:rPr>
              <a:t>Visit http://www.ahrq.gov/professionals/systems/monahrq/resources/</a:t>
            </a:r>
            <a:r>
              <a:rPr lang="en-US" sz="2000" dirty="0" smtClean="0"/>
              <a:t> </a:t>
            </a:r>
            <a:r>
              <a:rPr lang="en-US" sz="2000" dirty="0"/>
              <a:t>to access these additional slide sets</a:t>
            </a:r>
            <a:r>
              <a:rPr lang="en-US" sz="2000" dirty="0" smtClean="0"/>
              <a:t>: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/>
              <a:t>What Is MONAHRQ?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/>
              <a:t>Why </a:t>
            </a:r>
            <a:r>
              <a:rPr lang="en-US" sz="2000" dirty="0"/>
              <a:t>Use MONAHRQ for Health Care Reporting?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/>
              <a:t>How </a:t>
            </a:r>
            <a:r>
              <a:rPr lang="en-US" sz="2000" dirty="0" smtClean="0"/>
              <a:t>To </a:t>
            </a:r>
            <a:r>
              <a:rPr lang="en-US" sz="2000" dirty="0"/>
              <a:t>Get Started </a:t>
            </a:r>
            <a:r>
              <a:rPr lang="en-US" sz="2000" dirty="0" smtClean="0"/>
              <a:t>With </a:t>
            </a:r>
            <a:r>
              <a:rPr lang="en-US" sz="2000" dirty="0"/>
              <a:t>MONAHRQ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/>
              <a:t>What Types of </a:t>
            </a:r>
            <a:r>
              <a:rPr lang="en-US" sz="2000" dirty="0" smtClean="0"/>
              <a:t>Websites and Reports </a:t>
            </a:r>
            <a:r>
              <a:rPr lang="en-US" sz="2000" dirty="0"/>
              <a:t>Can MONAHRQ Generate?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/>
              <a:t>Who </a:t>
            </a:r>
            <a:r>
              <a:rPr lang="en-US" sz="2000" dirty="0" smtClean="0"/>
              <a:t>Can Use </a:t>
            </a:r>
            <a:r>
              <a:rPr lang="en-US" sz="2000" dirty="0"/>
              <a:t>MONAHRQ</a:t>
            </a:r>
            <a:r>
              <a:rPr lang="en-US" sz="2000" dirty="0" smtClean="0"/>
              <a:t>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/>
              <a:t>Using MONAHRQ’s Open Source Framework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>
                <a:cs typeface="Arial"/>
              </a:rPr>
              <a:t>Future Plans for MONAHRQ and How To Get Involved</a:t>
            </a:r>
            <a:endParaRPr lang="en-US" sz="2000" dirty="0"/>
          </a:p>
          <a:p>
            <a:pPr marL="0" indent="0">
              <a:spcBef>
                <a:spcPts val="2400"/>
              </a:spcBef>
              <a:buNone/>
            </a:pPr>
            <a:r>
              <a:rPr lang="en-US" sz="2000" dirty="0" smtClean="0"/>
              <a:t>To </a:t>
            </a:r>
            <a:r>
              <a:rPr lang="en-US" sz="2000" dirty="0"/>
              <a:t>receive updates about MONAHRQ, ask to join our listserv by emailing </a:t>
            </a:r>
            <a:r>
              <a:rPr lang="en-US" sz="2000" dirty="0">
                <a:hlinkClick r:id="rId4"/>
              </a:rPr>
              <a:t>monahrq@ahrq.gov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115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04800"/>
            <a:ext cx="6400800" cy="914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396EA6"/>
                </a:solidFill>
              </a:rPr>
              <a:t>What Is MONAHRQ?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993063" cy="5029200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ClrTx/>
              <a:buNone/>
            </a:pPr>
            <a:r>
              <a:rPr lang="en-US" sz="1800" dirty="0" smtClean="0"/>
              <a:t>Windows-based </a:t>
            </a:r>
            <a:r>
              <a:rPr lang="en-US" sz="1800" dirty="0"/>
              <a:t>software from </a:t>
            </a:r>
            <a:r>
              <a:rPr lang="en-US" sz="1800" dirty="0" smtClean="0"/>
              <a:t>the Agency for Healthcare Research and Quality (AHRQ) that can help you and your organization create your </a:t>
            </a:r>
            <a:r>
              <a:rPr lang="en-US" sz="1800" dirty="0"/>
              <a:t>own </a:t>
            </a:r>
            <a:r>
              <a:rPr lang="en-US" sz="1800" dirty="0" smtClean="0"/>
              <a:t>website-based, comparative health care performance </a:t>
            </a:r>
            <a:r>
              <a:rPr lang="en-US" sz="1800" dirty="0" smtClean="0"/>
              <a:t>reports</a:t>
            </a:r>
            <a:endParaRPr lang="en-US" sz="1800" dirty="0" smtClean="0"/>
          </a:p>
          <a:p>
            <a:pPr lvl="0">
              <a:spcBef>
                <a:spcPts val="600"/>
              </a:spcBef>
              <a:buClr>
                <a:srgbClr val="1F497D"/>
              </a:buClr>
            </a:pPr>
            <a:r>
              <a:rPr lang="en-US" sz="1600" b="1" dirty="0"/>
              <a:t>Evidence-based</a:t>
            </a:r>
            <a:r>
              <a:rPr lang="en-US" sz="1600" dirty="0"/>
              <a:t> – uses measures, data sources, and reporting techniques that are based on </a:t>
            </a:r>
            <a:r>
              <a:rPr lang="en-US" sz="1600" dirty="0" smtClean="0"/>
              <a:t>the latest research</a:t>
            </a:r>
            <a:endParaRPr lang="en-US" sz="1600" dirty="0"/>
          </a:p>
          <a:p>
            <a:pPr lvl="0">
              <a:spcBef>
                <a:spcPts val="600"/>
              </a:spcBef>
              <a:buClr>
                <a:srgbClr val="1F497D"/>
              </a:buClr>
            </a:pPr>
            <a:r>
              <a:rPr lang="en-US" sz="1600" b="1" dirty="0"/>
              <a:t>Quick</a:t>
            </a:r>
            <a:r>
              <a:rPr lang="en-US" sz="1600" dirty="0"/>
              <a:t> – generates </a:t>
            </a:r>
            <a:r>
              <a:rPr lang="en-US" sz="1600" dirty="0" smtClean="0"/>
              <a:t>websites and reports </a:t>
            </a:r>
            <a:r>
              <a:rPr lang="en-US" sz="1600" dirty="0"/>
              <a:t>in </a:t>
            </a:r>
            <a:r>
              <a:rPr lang="en-US" sz="1600" dirty="0" smtClean="0"/>
              <a:t>hours or days</a:t>
            </a:r>
            <a:r>
              <a:rPr lang="en-US" sz="1600" dirty="0"/>
              <a:t>, not months</a:t>
            </a:r>
          </a:p>
          <a:p>
            <a:pPr lvl="0">
              <a:spcBef>
                <a:spcPts val="600"/>
              </a:spcBef>
              <a:buClr>
                <a:srgbClr val="1F497D"/>
              </a:buClr>
            </a:pPr>
            <a:r>
              <a:rPr lang="en-US" sz="1600" b="1" dirty="0"/>
              <a:t>Easy</a:t>
            </a:r>
            <a:r>
              <a:rPr lang="en-US" sz="1600" dirty="0"/>
              <a:t> – designed to be intuitive so no training is needed to use it</a:t>
            </a:r>
          </a:p>
          <a:p>
            <a:pPr lvl="0">
              <a:spcBef>
                <a:spcPts val="600"/>
              </a:spcBef>
              <a:buClr>
                <a:srgbClr val="1F497D"/>
              </a:buClr>
            </a:pPr>
            <a:r>
              <a:rPr lang="en-US" sz="1600" b="1" dirty="0"/>
              <a:t>Flexible</a:t>
            </a:r>
            <a:r>
              <a:rPr lang="en-US" sz="1600" dirty="0"/>
              <a:t> – allows customization to ensure that the </a:t>
            </a:r>
            <a:r>
              <a:rPr lang="en-US" sz="1600" dirty="0" smtClean="0"/>
              <a:t>websites and reports </a:t>
            </a:r>
            <a:r>
              <a:rPr lang="en-US" sz="1600" dirty="0"/>
              <a:t>are relevant </a:t>
            </a:r>
          </a:p>
          <a:p>
            <a:pPr lvl="0">
              <a:spcBef>
                <a:spcPts val="600"/>
              </a:spcBef>
              <a:spcAft>
                <a:spcPts val="1800"/>
              </a:spcAft>
              <a:buClr>
                <a:srgbClr val="1F497D"/>
              </a:buClr>
            </a:pPr>
            <a:r>
              <a:rPr lang="en-US" sz="1600" b="1" dirty="0"/>
              <a:t>Free</a:t>
            </a:r>
            <a:r>
              <a:rPr lang="en-US" sz="1600" dirty="0"/>
              <a:t> – </a:t>
            </a:r>
            <a:r>
              <a:rPr lang="en-US" sz="1600" dirty="0" smtClean="0"/>
              <a:t>provided at no cost to </a:t>
            </a:r>
            <a:r>
              <a:rPr lang="en-US" sz="1600" dirty="0"/>
              <a:t>anyone who wants to produce health care </a:t>
            </a:r>
            <a:r>
              <a:rPr lang="en-US" sz="1600" dirty="0" smtClean="0"/>
              <a:t>performance websites and reports</a:t>
            </a:r>
            <a:endParaRPr lang="en-US" sz="1600" dirty="0"/>
          </a:p>
          <a:p>
            <a:pPr marL="0" indent="0">
              <a:spcAft>
                <a:spcPts val="1800"/>
              </a:spcAft>
              <a:buClrTx/>
              <a:buNone/>
            </a:pPr>
            <a:r>
              <a:rPr lang="en-US" sz="1800" b="1" dirty="0" smtClean="0"/>
              <a:t>The purpose of MONAHRQ </a:t>
            </a:r>
            <a:r>
              <a:rPr lang="en-US" sz="1800" dirty="0" smtClean="0"/>
              <a:t>is to help increase transparency by disseminating </a:t>
            </a:r>
            <a:r>
              <a:rPr lang="en-US" sz="1800" dirty="0"/>
              <a:t>evidence-based information </a:t>
            </a:r>
            <a:r>
              <a:rPr lang="en-US" sz="1800" dirty="0" smtClean="0"/>
              <a:t>that </a:t>
            </a:r>
            <a:r>
              <a:rPr lang="en-US" sz="1800" dirty="0"/>
              <a:t>is understandable </a:t>
            </a:r>
            <a:r>
              <a:rPr lang="en-US" sz="1800" dirty="0" smtClean="0"/>
              <a:t>and </a:t>
            </a:r>
            <a:r>
              <a:rPr lang="en-US" sz="1800" dirty="0"/>
              <a:t>useful for improving health care </a:t>
            </a:r>
            <a:r>
              <a:rPr lang="en-US" sz="1800" dirty="0" smtClean="0"/>
              <a:t>safety, quality, and affordability.</a:t>
            </a:r>
            <a:endParaRPr lang="en-US" sz="1800" i="1" dirty="0" smtClean="0"/>
          </a:p>
          <a:p>
            <a:pPr marL="0" indent="0" algn="ctr">
              <a:spcAft>
                <a:spcPts val="1200"/>
              </a:spcAft>
              <a:buClrTx/>
              <a:buNone/>
            </a:pPr>
            <a:r>
              <a:rPr lang="en-US" sz="1800" i="1" dirty="0" smtClean="0"/>
              <a:t>For more information, see the “</a:t>
            </a:r>
            <a:r>
              <a:rPr lang="en-US" sz="1800" b="1" i="1" dirty="0" smtClean="0"/>
              <a:t>What Is MONAHRQ?</a:t>
            </a:r>
            <a:r>
              <a:rPr lang="en-US" sz="1800" i="1" dirty="0" smtClean="0"/>
              <a:t>” presentation.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6248" y="6356350"/>
            <a:ext cx="2133600" cy="365125"/>
          </a:xfrm>
        </p:spPr>
        <p:txBody>
          <a:bodyPr/>
          <a:lstStyle/>
          <a:p>
            <a:pPr algn="r">
              <a:defRPr/>
            </a:pPr>
            <a:fld id="{DC00EC74-FF3C-46DE-BF98-C4032A8911A3}" type="slidenum">
              <a:rPr lang="en-US" smtClean="0"/>
              <a:pPr algn="r"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437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96EA6"/>
                </a:solidFill>
              </a:rPr>
              <a:t>What Can Measurement 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1200"/>
              </a:spcBef>
              <a:buFont typeface="Arial"/>
              <a:buChar char="•"/>
            </a:pPr>
            <a:r>
              <a:rPr lang="en-US" sz="2000" dirty="0"/>
              <a:t>Measurement is a way to understand what is happening in the health care system and identify opportunities for </a:t>
            </a:r>
            <a:r>
              <a:rPr lang="en-US" sz="2000" dirty="0" smtClean="0"/>
              <a:t>improvement.</a:t>
            </a:r>
            <a:endParaRPr lang="en-US" sz="2000" dirty="0"/>
          </a:p>
          <a:p>
            <a:pPr>
              <a:spcBef>
                <a:spcPts val="1200"/>
              </a:spcBef>
              <a:spcAft>
                <a:spcPts val="1200"/>
              </a:spcAft>
              <a:buFont typeface="Arial"/>
              <a:buChar char="•"/>
            </a:pPr>
            <a:r>
              <a:rPr lang="en-US" sz="2000" dirty="0"/>
              <a:t>A few examples of what MONAHRQ can help you measure:</a:t>
            </a:r>
          </a:p>
          <a:p>
            <a:pPr lvl="1">
              <a:spcAft>
                <a:spcPts val="1200"/>
              </a:spcAft>
              <a:buClr>
                <a:schemeClr val="tx2"/>
              </a:buClr>
            </a:pPr>
            <a:r>
              <a:rPr lang="en-US" sz="1800" dirty="0"/>
              <a:t>The performance of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hospitals, medical practices, and nursing homes,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as a way to assess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whether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providers do what they should to get </a:t>
            </a:r>
            <a:r>
              <a:rPr lang="en-US" sz="1800" dirty="0"/>
              <a:t>the best possible safety, quality, patient experience, and other outcomes</a:t>
            </a:r>
          </a:p>
          <a:p>
            <a:pPr lvl="1">
              <a:spcAft>
                <a:spcPts val="1200"/>
              </a:spcAft>
              <a:buClr>
                <a:schemeClr val="tx2"/>
              </a:buClr>
            </a:pPr>
            <a:r>
              <a:rPr lang="en-US" sz="1800" dirty="0"/>
              <a:t>How often a certain type of care is provided (e.g., utilization rate) or a key event happens (e.g., patients being readmitted to the hospital</a:t>
            </a:r>
            <a:r>
              <a:rPr lang="en-US" sz="1800" dirty="0" smtClean="0"/>
              <a:t>) </a:t>
            </a:r>
            <a:r>
              <a:rPr lang="en-US" sz="1800" dirty="0"/>
              <a:t>to assess whether the amount of care provided seems to be appropriate</a:t>
            </a:r>
          </a:p>
          <a:p>
            <a:pPr lvl="1">
              <a:spcAft>
                <a:spcPts val="1200"/>
              </a:spcAft>
              <a:buClr>
                <a:schemeClr val="tx2"/>
              </a:buClr>
            </a:pPr>
            <a:r>
              <a:rPr lang="en-US" sz="1800" dirty="0"/>
              <a:t>The cost of common types of care (e.g., average charges or payment levels) or how often avoidable events occur (e.g., rates of </a:t>
            </a:r>
            <a:r>
              <a:rPr lang="en-US" sz="1800" dirty="0" smtClean="0"/>
              <a:t>health care-associated </a:t>
            </a:r>
            <a:r>
              <a:rPr lang="en-US" sz="1800" dirty="0"/>
              <a:t>infections, patients being hospitalized for preventable conditions), and cost savings to identify opportunities to make health care more </a:t>
            </a:r>
            <a:r>
              <a:rPr lang="en-US" sz="1800" dirty="0" smtClean="0"/>
              <a:t>affordable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08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467600" cy="86836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396EA6"/>
                </a:solidFill>
              </a:rPr>
              <a:t>Why Is Measurement Important?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200" i="1" dirty="0" smtClean="0"/>
              <a:t>“You </a:t>
            </a:r>
            <a:r>
              <a:rPr lang="en-US" sz="3200" i="1" dirty="0"/>
              <a:t>can expect what you inspect."</a:t>
            </a:r>
            <a:r>
              <a:rPr lang="en-US" sz="3200" dirty="0"/>
              <a:t> </a:t>
            </a:r>
          </a:p>
          <a:p>
            <a:pPr marL="0" indent="0" algn="ctr">
              <a:spcAft>
                <a:spcPts val="1200"/>
              </a:spcAft>
              <a:buNone/>
            </a:pPr>
            <a:r>
              <a:rPr lang="en-US" sz="1600" i="1" dirty="0" smtClean="0"/>
              <a:t>W. Edwards Deming, business leader in quality improvement</a:t>
            </a:r>
            <a:endParaRPr lang="en-US" sz="1600" dirty="0" smtClean="0"/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/>
              <a:t>If you don’t measure, you don’t know if you are improving.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Measurement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enables understanding of where things stand, where improvement is needed, and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where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improvement has taken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place.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Measurement should focus on what is most important, reflect scientific evidence, and provide information that can inform actions to improve the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results.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Understanding allows action to be taken in the most effective and efficient way, resulting in quality improvement.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60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96EA6"/>
                </a:solidFill>
              </a:rPr>
              <a:t>What Is Reporting?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000" dirty="0"/>
              <a:t>Reporting means sharing the results from measurement in an understandable way </a:t>
            </a:r>
            <a:r>
              <a:rPr lang="en-US" sz="2000" dirty="0" smtClean="0"/>
              <a:t>that can </a:t>
            </a:r>
            <a:r>
              <a:rPr lang="en-US" sz="2000" dirty="0"/>
              <a:t>inform </a:t>
            </a:r>
            <a:r>
              <a:rPr lang="en-US" sz="2000" dirty="0" smtClean="0"/>
              <a:t>decisions.</a:t>
            </a:r>
            <a:endParaRPr lang="en-US" sz="2000" dirty="0"/>
          </a:p>
          <a:p>
            <a:pPr>
              <a:spcAft>
                <a:spcPts val="1200"/>
              </a:spcAft>
            </a:pPr>
            <a:r>
              <a:rPr lang="en-US" sz="2000" dirty="0"/>
              <a:t>Public reporting can inform individuals’ decisions about their care and motivate organizations to take action to </a:t>
            </a:r>
            <a:r>
              <a:rPr lang="en-US" sz="2000" dirty="0" smtClean="0"/>
              <a:t>improve.</a:t>
            </a:r>
            <a:endParaRPr lang="en-US" sz="2000" dirty="0"/>
          </a:p>
          <a:p>
            <a:pPr>
              <a:spcAft>
                <a:spcPts val="1200"/>
              </a:spcAft>
            </a:pPr>
            <a:r>
              <a:rPr lang="en-US" sz="2000" dirty="0"/>
              <a:t>Private reporting can provide valuable performance feedback within an </a:t>
            </a:r>
            <a:r>
              <a:rPr lang="en-US" sz="2000" dirty="0" smtClean="0"/>
              <a:t>organization.</a:t>
            </a:r>
            <a:endParaRPr lang="en-US" sz="2000" dirty="0"/>
          </a:p>
          <a:p>
            <a:pPr>
              <a:spcAft>
                <a:spcPts val="1200"/>
              </a:spcAft>
            </a:pPr>
            <a:r>
              <a:rPr lang="en-US" sz="2000" dirty="0"/>
              <a:t>With MONAHRQ, reporting can be public or private, or a combination of </a:t>
            </a:r>
            <a:r>
              <a:rPr lang="en-US" sz="2000" dirty="0" smtClean="0"/>
              <a:t>both.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51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96EA6"/>
                </a:solidFill>
              </a:rPr>
              <a:t>Why Is Reporting Important?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1200"/>
              </a:spcBef>
              <a:buFont typeface="Arial"/>
              <a:buChar char="•"/>
            </a:pPr>
            <a:r>
              <a:rPr lang="en-US" sz="2000" dirty="0"/>
              <a:t>Reporting on health care safety, </a:t>
            </a:r>
            <a:r>
              <a:rPr lang="en-US" sz="2000" dirty="0" smtClean="0"/>
              <a:t>quality, </a:t>
            </a:r>
            <a:r>
              <a:rPr lang="en-US" sz="2000" dirty="0"/>
              <a:t>and affordability motivates improvement by shining the light on problem areas and areas of </a:t>
            </a:r>
            <a:r>
              <a:rPr lang="en-US" sz="2000" dirty="0" smtClean="0"/>
              <a:t>success.</a:t>
            </a:r>
            <a:endParaRPr lang="en-US" sz="2000" dirty="0"/>
          </a:p>
          <a:p>
            <a:pPr>
              <a:spcBef>
                <a:spcPts val="1200"/>
              </a:spcBef>
              <a:buFont typeface="Arial"/>
              <a:buChar char="•"/>
            </a:pPr>
            <a:r>
              <a:rPr lang="en-US" sz="2000" dirty="0"/>
              <a:t>A growing number of </a:t>
            </a:r>
            <a:r>
              <a:rPr lang="en-US" sz="2000" dirty="0" smtClean="0"/>
              <a:t>State </a:t>
            </a:r>
            <a:r>
              <a:rPr lang="en-US" sz="2000" dirty="0"/>
              <a:t>and Federal laws require health care quality and cost reporting to the </a:t>
            </a:r>
            <a:r>
              <a:rPr lang="en-US" sz="2000" dirty="0" smtClean="0"/>
              <a:t>public.</a:t>
            </a:r>
            <a:endParaRPr lang="en-US" sz="2000" dirty="0"/>
          </a:p>
          <a:p>
            <a:pPr>
              <a:spcBef>
                <a:spcPts val="1200"/>
              </a:spcBef>
              <a:buFont typeface="Arial"/>
              <a:buChar char="•"/>
            </a:pPr>
            <a:r>
              <a:rPr lang="en-US" sz="2000" dirty="0"/>
              <a:t>Health care reporting allows for benchmarking across regions and </a:t>
            </a:r>
            <a:r>
              <a:rPr lang="en-US" sz="2000" dirty="0" smtClean="0"/>
              <a:t>organizations </a:t>
            </a:r>
            <a:r>
              <a:rPr lang="en-US" sz="2000" dirty="0"/>
              <a:t>and promotes competition in the health care </a:t>
            </a:r>
            <a:r>
              <a:rPr lang="en-US" sz="2000" dirty="0" smtClean="0"/>
              <a:t>market.</a:t>
            </a:r>
            <a:endParaRPr lang="en-US" sz="2000" dirty="0"/>
          </a:p>
          <a:p>
            <a:pPr>
              <a:spcBef>
                <a:spcPts val="1200"/>
              </a:spcBef>
              <a:spcAft>
                <a:spcPts val="3000"/>
              </a:spcAft>
              <a:buFont typeface="Arial"/>
              <a:buChar char="•"/>
            </a:pPr>
            <a:r>
              <a:rPr lang="en-US" sz="2000" dirty="0"/>
              <a:t>Public reporting allows </a:t>
            </a:r>
            <a:r>
              <a:rPr lang="en-US" sz="2000" dirty="0" smtClean="0"/>
              <a:t>patients </a:t>
            </a:r>
            <a:r>
              <a:rPr lang="en-US" sz="2000" dirty="0"/>
              <a:t>and </a:t>
            </a:r>
            <a:r>
              <a:rPr lang="en-US" sz="2000" dirty="0" smtClean="0"/>
              <a:t>health care</a:t>
            </a:r>
            <a:r>
              <a:rPr lang="en-US" sz="2000" dirty="0"/>
              <a:t> </a:t>
            </a:r>
            <a:r>
              <a:rPr lang="en-US" sz="2000" dirty="0" smtClean="0"/>
              <a:t>purchasing </a:t>
            </a:r>
            <a:r>
              <a:rPr lang="en-US" sz="2000" dirty="0"/>
              <a:t>organizations to make decisions based on collected data, which can incentivize higher quality and lower </a:t>
            </a:r>
            <a:r>
              <a:rPr lang="en-US" sz="2000" dirty="0" smtClean="0"/>
              <a:t>costs.</a:t>
            </a:r>
            <a:endParaRPr lang="en-US" sz="2000" i="1" dirty="0"/>
          </a:p>
          <a:p>
            <a:pPr marL="0" indent="0">
              <a:spcAft>
                <a:spcPts val="3000"/>
              </a:spcAft>
              <a:buNone/>
            </a:pPr>
            <a:r>
              <a:rPr lang="en-US" sz="1400" i="1" dirty="0"/>
              <a:t>Source: “Public Reporting and Transparency” </a:t>
            </a:r>
            <a:r>
              <a:rPr lang="en-US" sz="1400" i="1" dirty="0" smtClean="0"/>
              <a:t>(Calmers, </a:t>
            </a:r>
            <a:r>
              <a:rPr lang="en-US" sz="1400" i="1" dirty="0"/>
              <a:t>John M., 2007), </a:t>
            </a:r>
            <a:r>
              <a:rPr lang="en-US" sz="1400" i="1" dirty="0">
                <a:hlinkClick r:id="rId3"/>
              </a:rPr>
              <a:t>The Commonwealth Fund: http://</a:t>
            </a:r>
            <a:r>
              <a:rPr lang="en-US" sz="1400" i="1" dirty="0" smtClean="0">
                <a:hlinkClick r:id="rId3"/>
              </a:rPr>
              <a:t>www.commonwealthfund.org/usr_doc/Colmers_pubreportingtransparency_988.pdf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4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467600" cy="86836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396EA6"/>
                </a:solidFill>
              </a:rPr>
              <a:t>What Is the Rationale for MONAHRQ?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1200"/>
              </a:spcBef>
              <a:buFont typeface="Arial"/>
              <a:buChar char="•"/>
            </a:pPr>
            <a:r>
              <a:rPr lang="en-US" sz="2000" dirty="0"/>
              <a:t>Measurement and reporting </a:t>
            </a:r>
            <a:r>
              <a:rPr lang="en-US" sz="2000" dirty="0" smtClean="0"/>
              <a:t>are </a:t>
            </a:r>
            <a:r>
              <a:rPr lang="en-US" sz="2000" dirty="0"/>
              <a:t>universally needed, yet the process can be complicated and </a:t>
            </a:r>
            <a:r>
              <a:rPr lang="en-US" sz="2000" dirty="0" smtClean="0"/>
              <a:t>expensive.</a:t>
            </a:r>
            <a:endParaRPr lang="en-US" sz="2000" dirty="0"/>
          </a:p>
          <a:p>
            <a:pPr>
              <a:spcBef>
                <a:spcPts val="1200"/>
              </a:spcBef>
              <a:spcAft>
                <a:spcPts val="1200"/>
              </a:spcAft>
              <a:buFont typeface="Arial"/>
              <a:buChar char="•"/>
            </a:pPr>
            <a:r>
              <a:rPr lang="en-US" sz="2000" dirty="0"/>
              <a:t>A few </a:t>
            </a:r>
            <a:r>
              <a:rPr lang="en-US" sz="2000" dirty="0" smtClean="0"/>
              <a:t>examples of this process </a:t>
            </a:r>
            <a:r>
              <a:rPr lang="en-US" sz="2000" dirty="0"/>
              <a:t>include:</a:t>
            </a:r>
          </a:p>
          <a:p>
            <a:pPr lvl="1">
              <a:spcAft>
                <a:spcPts val="1200"/>
              </a:spcAft>
              <a:buClr>
                <a:schemeClr val="tx2"/>
              </a:buClr>
            </a:pPr>
            <a:r>
              <a:rPr lang="en-US" sz="1800" dirty="0"/>
              <a:t>Collecting, validating, and structuring data sources, then calculating measure results, utilization rates, etc.</a:t>
            </a:r>
          </a:p>
          <a:p>
            <a:pPr lvl="1">
              <a:spcAft>
                <a:spcPts val="1200"/>
              </a:spcAft>
              <a:buClr>
                <a:schemeClr val="tx2"/>
              </a:buClr>
            </a:pPr>
            <a:r>
              <a:rPr lang="en-US" sz="1800" dirty="0"/>
              <a:t>Understanding leading edge research in measurement, plus best practices in designing the most effective reports and websites for different audiences</a:t>
            </a:r>
          </a:p>
          <a:p>
            <a:pPr lvl="1">
              <a:spcAft>
                <a:spcPts val="1200"/>
              </a:spcAft>
              <a:buClr>
                <a:schemeClr val="tx2"/>
              </a:buClr>
            </a:pPr>
            <a:r>
              <a:rPr lang="en-US" sz="1800" dirty="0"/>
              <a:t>Creating layouts and structure, then applying IT knowledge and other skills to program and host the reports and websites</a:t>
            </a:r>
          </a:p>
          <a:p>
            <a:pPr>
              <a:spcBef>
                <a:spcPts val="1200"/>
              </a:spcBef>
              <a:buFont typeface="Arial"/>
              <a:buChar char="•"/>
            </a:pPr>
            <a:r>
              <a:rPr lang="en-US" sz="2000" dirty="0"/>
              <a:t>MONAHRQ software was developed as a public good to enable organizations to more easily use evidence-based measures and data to report on health care quality and </a:t>
            </a:r>
            <a:r>
              <a:rPr lang="en-US" sz="2000" dirty="0" smtClean="0"/>
              <a:t>cost.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77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Customizable, Evidence-Based Design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229600" cy="4191000"/>
          </a:xfrm>
        </p:spPr>
        <p:txBody>
          <a:bodyPr>
            <a:normAutofit lnSpcReduction="10000"/>
          </a:bodyPr>
          <a:lstStyle/>
          <a:p>
            <a:pPr>
              <a:spcAft>
                <a:spcPts val="1200"/>
              </a:spcAft>
            </a:pPr>
            <a:r>
              <a:rPr lang="en-US" sz="2000" dirty="0" smtClean="0"/>
              <a:t>The default approach reflects the latest evidence and research to ensure that websites and reports you generate with MONAHRQ:</a:t>
            </a:r>
          </a:p>
          <a:p>
            <a:pPr lvl="1">
              <a:spcAft>
                <a:spcPts val="1200"/>
              </a:spcAft>
              <a:buClr>
                <a:schemeClr val="tx2"/>
              </a:buClr>
            </a:pPr>
            <a:r>
              <a:rPr lang="en-US" sz="1800" dirty="0" smtClean="0"/>
              <a:t>Include measures that are trusted, nationally recognized, and higher impact because they are consistent with measures others use</a:t>
            </a:r>
          </a:p>
          <a:p>
            <a:pPr lvl="1">
              <a:spcAft>
                <a:spcPts val="1200"/>
              </a:spcAft>
              <a:buClr>
                <a:schemeClr val="tx2"/>
              </a:buClr>
            </a:pPr>
            <a:r>
              <a:rPr lang="en-US" sz="1800" dirty="0" smtClean="0"/>
              <a:t>Apply design and layout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approaches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that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reflect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leading edge of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knowledge about what is most effective for different audiences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spcAft>
                <a:spcPts val="1200"/>
              </a:spcAft>
            </a:pPr>
            <a:r>
              <a:rPr lang="en-US" sz="2000" dirty="0" smtClean="0"/>
              <a:t>MONAHRQ allows you to customize many elements:</a:t>
            </a:r>
          </a:p>
          <a:p>
            <a:pPr lvl="1">
              <a:spcAft>
                <a:spcPts val="1200"/>
              </a:spcAft>
              <a:buClr>
                <a:schemeClr val="tx2"/>
              </a:buClr>
            </a:pPr>
            <a:r>
              <a:rPr lang="en-US" sz="1800" dirty="0" smtClean="0"/>
              <a:t>Customize the website theme color, images, and content, as well as measure names, descriptions, and display elements</a:t>
            </a:r>
          </a:p>
          <a:p>
            <a:pPr lvl="1">
              <a:spcAft>
                <a:spcPts val="1200"/>
              </a:spcAft>
              <a:buClr>
                <a:schemeClr val="tx2"/>
              </a:buClr>
            </a:pPr>
            <a:r>
              <a:rPr lang="en-US" sz="1800" dirty="0" smtClean="0"/>
              <a:t>The Host User Guide offers guidance about the tradeoffs of varying from the research- and evidence-based approach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6248" y="6356350"/>
            <a:ext cx="2133600" cy="365125"/>
          </a:xfrm>
        </p:spPr>
        <p:txBody>
          <a:bodyPr/>
          <a:lstStyle/>
          <a:p>
            <a:pPr algn="r">
              <a:defRPr/>
            </a:pPr>
            <a:fld id="{DC00EC74-FF3C-46DE-BF98-C4032A8911A3}" type="slidenum">
              <a:rPr lang="en-US" smtClean="0"/>
              <a:pPr algn="r"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104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04800"/>
            <a:ext cx="6629400" cy="76835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396EA6"/>
                </a:solidFill>
              </a:rPr>
              <a:t>Example: </a:t>
            </a:r>
            <a:br>
              <a:rPr lang="en-US" dirty="0" smtClean="0">
                <a:solidFill>
                  <a:srgbClr val="396EA6"/>
                </a:solidFill>
              </a:rPr>
            </a:br>
            <a:r>
              <a:rPr lang="en-US" dirty="0" smtClean="0">
                <a:solidFill>
                  <a:srgbClr val="396EA6"/>
                </a:solidFill>
              </a:rPr>
              <a:t>How Data Can Lead to Action</a:t>
            </a:r>
            <a:endParaRPr lang="en-US" dirty="0">
              <a:solidFill>
                <a:srgbClr val="396EA6"/>
              </a:solidFill>
            </a:endParaRPr>
          </a:p>
        </p:txBody>
      </p:sp>
      <p:pic>
        <p:nvPicPr>
          <p:cNvPr id="3" name="Picture 2" descr="Image contains:&#10;Hospital inpatient and emergency department data are already collected (picture of clipboard below this that reads &quot;Data in charts and EMRs on care for patients who have surgery&quot;), [arrow pointing to] Tracking results can reveal where improvement is needed (picture of computer with screen showing HUG screen) [arrow pointing to] Hospitals change procedures to reduce problems before and after surgery (picture of paper flip chart underneath that lists three items with check marks: Antibiotics, Patient temperature, and Pressure socks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422400"/>
            <a:ext cx="9053513" cy="505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6248" y="6356350"/>
            <a:ext cx="2133600" cy="365125"/>
          </a:xfrm>
        </p:spPr>
        <p:txBody>
          <a:bodyPr/>
          <a:lstStyle/>
          <a:p>
            <a:pPr algn="r">
              <a:defRPr/>
            </a:pPr>
            <a:fld id="{DC00EC74-FF3C-46DE-BF98-C4032A8911A3}" type="slidenum">
              <a:rPr lang="en-US" smtClean="0"/>
              <a:pPr algn="r"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48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b2f99ab7c2d28ccbd058d57259038ff3834e8a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2233</TotalTime>
  <Words>955</Words>
  <Application>Microsoft Office PowerPoint</Application>
  <PresentationFormat>On-screen Show (4:3)</PresentationFormat>
  <Paragraphs>81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Courier New</vt:lpstr>
      <vt:lpstr>Symbol</vt:lpstr>
      <vt:lpstr>Times New Roman</vt:lpstr>
      <vt:lpstr>Office Theme</vt:lpstr>
      <vt:lpstr>Custom Design</vt:lpstr>
      <vt:lpstr>What Is the Value of Health Care  Measurement and Reporting?</vt:lpstr>
      <vt:lpstr>What Is MONAHRQ?</vt:lpstr>
      <vt:lpstr>What Can Measurement Do?</vt:lpstr>
      <vt:lpstr>Why Is Measurement Important?</vt:lpstr>
      <vt:lpstr>What Is Reporting?</vt:lpstr>
      <vt:lpstr>Why Is Reporting Important?</vt:lpstr>
      <vt:lpstr>What Is the Rationale for MONAHRQ?</vt:lpstr>
      <vt:lpstr>Customizable, Evidence-Based Design </vt:lpstr>
      <vt:lpstr>Example:  How Data Can Lead to Action</vt:lpstr>
      <vt:lpstr>For Further Information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The Value of Health Care Measurement and Reporting?</dc:title>
  <dc:subject>What Is The Value of Health Care Measurement and Reporting?</dc:subject>
  <dc:creator>Agency for Healthcare Research and Quality</dc:creator>
  <cp:keywords>Agency for Healthcare Research and Quality; AHRQ; MONAHRQ; software; measurement; reporting; reports; website; measures; data; evidence-based; performance; hospitals; public; private; safety; quality; affordability; results; utilization; audience; customize; Host User Guide</cp:keywords>
  <dc:description>This document is in the public domain.</dc:description>
  <cp:lastModifiedBy>Stephanie Neuben</cp:lastModifiedBy>
  <cp:revision>211</cp:revision>
  <dcterms:created xsi:type="dcterms:W3CDTF">2013-09-03T18:05:51Z</dcterms:created>
  <dcterms:modified xsi:type="dcterms:W3CDTF">2016-06-23T20:38:44Z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</Properties>
</file>