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9"/>
  </p:notesMasterIdLst>
  <p:handoutMasterIdLst>
    <p:handoutMasterId r:id="rId10"/>
  </p:handoutMasterIdLst>
  <p:sldIdLst>
    <p:sldId id="338" r:id="rId3"/>
    <p:sldId id="334" r:id="rId4"/>
    <p:sldId id="321" r:id="rId5"/>
    <p:sldId id="337" r:id="rId6"/>
    <p:sldId id="336" r:id="rId7"/>
    <p:sldId id="33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ent Sandmeyer" initials="BAS" lastIdx="14" clrIdx="0"/>
  <p:cmAuthor id="1" name="Tian, Wen (AHRQ/CDOM)" initials="TW" lastIdx="2" clrIdx="1"/>
  <p:cmAuthor id="2" name="Windows User" initials="WU" lastIdx="3" clrIdx="2"/>
  <p:cmAuthor id="3" name="Emily Henry" initials="EH" lastIdx="14" clrIdx="3"/>
  <p:cmAuthor id="4" name="Rob Timmons" initials="RT" lastIdx="1" clrIdx="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6EA6"/>
    <a:srgbClr val="2438F4"/>
    <a:srgbClr val="1A53B0"/>
    <a:srgbClr val="F794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9" autoAdjust="0"/>
    <p:restoredTop sz="94384" autoAdjust="0"/>
  </p:normalViewPr>
  <p:slideViewPr>
    <p:cSldViewPr>
      <p:cViewPr varScale="1">
        <p:scale>
          <a:sx n="132" d="100"/>
          <a:sy n="132" d="100"/>
        </p:scale>
        <p:origin x="20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7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1776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E40ABE-DCA6-4B7A-B1BC-961182C98C1E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3DE9D1-BBA0-4F2C-9FA0-7B37DDC69B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692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51F5C-5F11-4D3C-9DB8-B32B05FECA1E}" type="datetimeFigureOut">
              <a:rPr lang="en-US" smtClean="0"/>
              <a:t>6/24/2016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BA898-0014-496A-B214-7AE5CAF314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8576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A898-0014-496A-B214-7AE5CAF314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080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589"/>
              </a:spcAft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352800"/>
            <a:ext cx="7772400" cy="1295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76800"/>
            <a:ext cx="6400800" cy="762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 and 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4265-A4C3-B548-B231-ADDC296B495B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1FD8-5C2B-1A44-9725-6957C54F16FD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Author and Date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ADE43-45F2-714B-9512-9DDE4BE6BD46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977F-0695-4C57-AF40-70739867F6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FC8C8-78CF-7842-A1AC-401AE4B81EAF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B30A-E152-8D43-93D6-6146E860788F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02DA-B4C7-F64F-973E-D2B9D04B4E80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C24A-33C1-654A-9E08-A5468D41EA54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A979-8FD5-D94E-9493-7E635315116E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A2412-A65B-AE42-81D1-063ADF4726DA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84712-8E39-024F-9126-73B259666B5C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8B51-08B8-6B43-8FC0-884E9553DCFA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086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98B19-F477-8C42-AD8F-0885B1BA7BA2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 baseline="0">
          <a:solidFill>
            <a:srgbClr val="396EA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15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spcBef>
          <a:spcPct val="20000"/>
        </a:spcBef>
        <a:buClr>
          <a:schemeClr val="tx2">
            <a:lumMod val="60000"/>
            <a:lumOff val="40000"/>
          </a:schemeClr>
        </a:buClr>
        <a:buSzPct val="80000"/>
        <a:buFont typeface="Arial" pitchFamily="34" charset="0"/>
        <a:buChar char="►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284163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2004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953000"/>
            <a:ext cx="8229600" cy="117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Author and 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79C4C-018F-6A4F-8933-B1DD8099522D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977F-0695-4C57-AF40-70739867F6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ctr" defTabSz="914400" rtl="0" eaLnBrk="1" latinLnBrk="0" hangingPunct="1">
        <a:spcBef>
          <a:spcPct val="20000"/>
        </a:spcBef>
        <a:buFont typeface="Arial" pitchFamily="34" charset="0"/>
        <a:buNone/>
        <a:defRPr sz="2800" b="1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://www.ahrq.gov/professionals/systems/monahrq/resources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professionals/systems/monahrq/opensource/index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ONAHRQ@ahrq.gov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professionals/systems/monahrq/resource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onahrq@ahrq.g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s for the U.S. Department of Health and Human Services, the Agency for Healthcare Research and Quality (AHRQ; tagline &quot;Advancing Excellence in Health Care&quot;), and MONAHRQ (tagline: &quot;Input your data. Output your website.&quot;)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4747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52800"/>
            <a:ext cx="8229600" cy="1600200"/>
          </a:xfrm>
        </p:spPr>
        <p:txBody>
          <a:bodyPr/>
          <a:lstStyle/>
          <a:p>
            <a:r>
              <a:rPr lang="en-US" dirty="0">
                <a:solidFill>
                  <a:srgbClr val="396EA6"/>
                </a:solidFill>
                <a:latin typeface="Arial"/>
                <a:cs typeface="Arial"/>
              </a:rPr>
              <a:t>Using MONAHRQ’s Open Source </a:t>
            </a:r>
            <a:r>
              <a:rPr lang="en-US" dirty="0" smtClean="0">
                <a:solidFill>
                  <a:srgbClr val="396EA6"/>
                </a:solidFill>
                <a:latin typeface="Arial"/>
                <a:cs typeface="Arial"/>
              </a:rPr>
              <a:t>Framework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July 2016</a:t>
            </a:r>
          </a:p>
          <a:p>
            <a:pPr algn="l"/>
            <a:r>
              <a:rPr lang="en-US" sz="2300" b="0" i="1" dirty="0">
                <a:latin typeface="Arial"/>
                <a:cs typeface="Arial"/>
              </a:rPr>
              <a:t>Note: This is one of </a:t>
            </a:r>
            <a:r>
              <a:rPr lang="en-US" sz="2300" b="0" i="1" dirty="0" smtClean="0">
                <a:latin typeface="Arial"/>
                <a:cs typeface="Arial"/>
              </a:rPr>
              <a:t>eight </a:t>
            </a:r>
            <a:r>
              <a:rPr lang="en-US" sz="2300" b="0" i="1" dirty="0">
                <a:latin typeface="Arial"/>
                <a:cs typeface="Arial"/>
              </a:rPr>
              <a:t>slide sets outlining MONAHRQ and its </a:t>
            </a:r>
            <a:r>
              <a:rPr lang="en-US" sz="2300" b="0" i="1" dirty="0" smtClean="0">
                <a:latin typeface="Arial"/>
                <a:cs typeface="Arial"/>
              </a:rPr>
              <a:t>value,</a:t>
            </a:r>
          </a:p>
          <a:p>
            <a:pPr algn="l"/>
            <a:r>
              <a:rPr lang="en-US" sz="2300" b="0" i="1" dirty="0" smtClean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available at</a:t>
            </a:r>
            <a:r>
              <a:rPr lang="en-US" sz="2300" b="0" i="1" dirty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 </a:t>
            </a:r>
            <a:r>
              <a:rPr lang="en-US" sz="2300" b="0" i="1" u="sng" dirty="0" smtClean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www.ahrq.gov/professionals/systems/monahrq/resources/</a:t>
            </a:r>
            <a:endParaRPr lang="en-US" sz="2300" b="0" i="1" u="sng" dirty="0">
              <a:solidFill>
                <a:srgbClr val="2438F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95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6400800" cy="914400"/>
          </a:xfrm>
        </p:spPr>
        <p:txBody>
          <a:bodyPr>
            <a:noAutofit/>
          </a:bodyPr>
          <a:lstStyle/>
          <a:p>
            <a:r>
              <a:rPr lang="en-US" dirty="0" smtClean="0"/>
              <a:t>What Is MONAHRQ’s Open Source Framework?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7993063" cy="4724400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en-US" sz="2000" dirty="0" smtClean="0"/>
              <a:t>The Open Source Framework is a method for users to add new data sources and reports to their MONAHRQ-generated website.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Users with specific interests and technical ability can:</a:t>
            </a:r>
          </a:p>
          <a:p>
            <a:pPr lvl="1">
              <a:spcBef>
                <a:spcPts val="1800"/>
              </a:spcBef>
            </a:pPr>
            <a:r>
              <a:rPr lang="en-US" sz="1800" dirty="0" smtClean="0"/>
              <a:t>Import new </a:t>
            </a:r>
            <a:r>
              <a:rPr lang="en-US" sz="1800" dirty="0"/>
              <a:t>data </a:t>
            </a:r>
            <a:r>
              <a:rPr lang="en-US" sz="1800" dirty="0" smtClean="0"/>
              <a:t>sources in a structure that the user has formatted to be compatible with MONAHRQ</a:t>
            </a:r>
          </a:p>
          <a:p>
            <a:pPr lvl="1">
              <a:spcBef>
                <a:spcPts val="1800"/>
              </a:spcBef>
            </a:pPr>
            <a:r>
              <a:rPr lang="en-US" sz="1800" dirty="0" smtClean="0"/>
              <a:t>Design </a:t>
            </a:r>
            <a:r>
              <a:rPr lang="en-US" sz="1800" dirty="0"/>
              <a:t>new reports that can be </a:t>
            </a:r>
            <a:r>
              <a:rPr lang="en-US" sz="1800" dirty="0" smtClean="0"/>
              <a:t>included in the website that the user generates using MONAHRQ</a:t>
            </a:r>
            <a:endParaRPr lang="en-US" sz="1800" dirty="0"/>
          </a:p>
          <a:p>
            <a:pPr>
              <a:spcBef>
                <a:spcPts val="1800"/>
              </a:spcBef>
            </a:pPr>
            <a:r>
              <a:rPr lang="en-US" sz="2000" dirty="0" smtClean="0"/>
              <a:t>The Framework provides </a:t>
            </a:r>
            <a:r>
              <a:rPr lang="en-US" sz="2000" dirty="0"/>
              <a:t>opportunities for innovation and sharing of novel approaches that meet a broader range of health care performance assessment and reporting </a:t>
            </a:r>
            <a:r>
              <a:rPr lang="en-US" sz="2000" dirty="0" smtClean="0"/>
              <a:t>needs.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6248" y="6356350"/>
            <a:ext cx="2133600" cy="365125"/>
          </a:xfrm>
        </p:spPr>
        <p:txBody>
          <a:bodyPr/>
          <a:lstStyle/>
          <a:p>
            <a:pPr algn="r">
              <a:defRPr/>
            </a:pPr>
            <a:fld id="{DC00EC74-FF3C-46DE-BF98-C4032A8911A3}" type="slidenum">
              <a:rPr lang="en-US" smtClean="0"/>
              <a:pPr algn="r"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13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How MONAHRQ’s Open Source Framework Can Be Used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2000" dirty="0" smtClean="0"/>
              <a:t>Users with technical skills can use the Open Source Framework to address a range of reporting needs.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Local measure results and utilization data for other types of health care organizations – health plans, medical groups, hospices, SNFs, etc. – can be formatted to be “readable” by MONAHRQ.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Templates to report those new data sources can be created, customized, and then incorporated into </a:t>
            </a:r>
            <a:r>
              <a:rPr lang="en-US" sz="2000" dirty="0"/>
              <a:t>a</a:t>
            </a:r>
            <a:r>
              <a:rPr lang="en-US" sz="2000" dirty="0" smtClean="0"/>
              <a:t> MONAHRQ-generated website.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The possibilities are broad, limited only by the user’s available data sources and interest areas.</a:t>
            </a:r>
            <a:endParaRPr lang="en-US" sz="2400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581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Setting Up </a:t>
            </a:r>
            <a:r>
              <a:rPr lang="en-US" dirty="0" smtClean="0"/>
              <a:t>MONAHRQ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247" y="1600201"/>
            <a:ext cx="8229600" cy="53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There are seven main steps to using MONAHRQ</a:t>
            </a:r>
            <a:r>
              <a:rPr lang="en-US" sz="2400" dirty="0" smtClean="0"/>
              <a:t>:</a:t>
            </a:r>
            <a:endParaRPr lang="en-US" sz="2400" dirty="0"/>
          </a:p>
        </p:txBody>
      </p:sp>
      <p:pic>
        <p:nvPicPr>
          <p:cNvPr id="73" name="Picture 2" descr="Flow chart image showing the seven main steps to using MONAHRQ. Step 1: Install MONAHRQ. Step 2: Prepare libraries. Step 3: Define regions, hospitals, nursing homes, and physicians. Step 4: Create website. Step 5: Define and customize website. Step 6: Publish website. Step 7: Host website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09800"/>
            <a:ext cx="8540750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6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6248400" cy="76835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Technical Support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534400" cy="495300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ClrTx/>
              <a:buNone/>
            </a:pPr>
            <a:r>
              <a:rPr lang="en-US" sz="2200" dirty="0" smtClean="0"/>
              <a:t>For detailed instructions and further information about using the </a:t>
            </a:r>
            <a:r>
              <a:rPr lang="en-US" sz="2200" dirty="0" smtClean="0">
                <a:hlinkClick r:id="rId3"/>
              </a:rPr>
              <a:t>MONAHRQ Open Source Framework, go to: </a:t>
            </a:r>
            <a:r>
              <a:rPr lang="en-US" sz="2200" dirty="0">
                <a:solidFill>
                  <a:srgbClr val="FF0000"/>
                </a:solidFill>
                <a:hlinkClick r:id="rId3"/>
              </a:rPr>
              <a:t>http://www.ahrq.gov/professionals/systems/monahrq/opensource/</a:t>
            </a:r>
            <a:r>
              <a:rPr lang="en-US" sz="2200" dirty="0" smtClean="0">
                <a:solidFill>
                  <a:srgbClr val="FF0000"/>
                </a:solidFill>
                <a:hlinkClick r:id="rId3"/>
              </a:rPr>
              <a:t>index.html</a:t>
            </a:r>
            <a:endParaRPr lang="en-US" sz="2200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2400"/>
              </a:spcBef>
              <a:spcAft>
                <a:spcPts val="1200"/>
              </a:spcAft>
              <a:buClrTx/>
              <a:buNone/>
            </a:pPr>
            <a:r>
              <a:rPr lang="en-US" sz="2200" dirty="0" smtClean="0"/>
              <a:t>This </a:t>
            </a:r>
            <a:r>
              <a:rPr lang="en-US" sz="2200" dirty="0"/>
              <a:t>is </a:t>
            </a:r>
            <a:r>
              <a:rPr lang="en-US" sz="2200" dirty="0" smtClean="0"/>
              <a:t>a new feature in </a:t>
            </a:r>
            <a:r>
              <a:rPr lang="en-US" sz="2200" dirty="0"/>
              <a:t>MONAHRQ and </a:t>
            </a:r>
            <a:r>
              <a:rPr lang="en-US" sz="2200" dirty="0" smtClean="0"/>
              <a:t>requires users to have some technical knowledge and skill. </a:t>
            </a:r>
          </a:p>
          <a:p>
            <a:pPr marL="0" indent="0">
              <a:spcBef>
                <a:spcPts val="2400"/>
              </a:spcBef>
              <a:spcAft>
                <a:spcPts val="1200"/>
              </a:spcAft>
              <a:buClrTx/>
              <a:buNone/>
            </a:pPr>
            <a:r>
              <a:rPr lang="en-US" sz="2200" dirty="0" smtClean="0"/>
              <a:t>The MONAHRQ team is very interested </a:t>
            </a:r>
            <a:r>
              <a:rPr lang="en-US" sz="2200" dirty="0"/>
              <a:t>in learning </a:t>
            </a:r>
            <a:r>
              <a:rPr lang="en-US" sz="2200" dirty="0" smtClean="0"/>
              <a:t>from users about </a:t>
            </a:r>
            <a:r>
              <a:rPr lang="en-US" sz="2200" dirty="0"/>
              <a:t>how to improve </a:t>
            </a:r>
            <a:r>
              <a:rPr lang="en-US" sz="2200" dirty="0" smtClean="0"/>
              <a:t>the Open Source Framework feature.</a:t>
            </a:r>
            <a:endParaRPr lang="en-US" sz="2200" dirty="0"/>
          </a:p>
          <a:p>
            <a:pPr marL="0" indent="0">
              <a:spcBef>
                <a:spcPts val="2400"/>
              </a:spcBef>
              <a:spcAft>
                <a:spcPts val="1200"/>
              </a:spcAft>
              <a:buClrTx/>
              <a:buNone/>
            </a:pPr>
            <a:r>
              <a:rPr lang="en-US" sz="2200" dirty="0" smtClean="0"/>
              <a:t>If you have questions </a:t>
            </a:r>
            <a:r>
              <a:rPr lang="en-US" sz="2200" dirty="0"/>
              <a:t>or comments about </a:t>
            </a:r>
            <a:r>
              <a:rPr lang="en-US" sz="2200" dirty="0" smtClean="0"/>
              <a:t>using the MONAHRQ </a:t>
            </a:r>
            <a:r>
              <a:rPr lang="en-US" sz="2200" dirty="0"/>
              <a:t>Open Source Framework</a:t>
            </a:r>
            <a:r>
              <a:rPr lang="en-US" sz="2200" dirty="0" smtClean="0"/>
              <a:t>, </a:t>
            </a:r>
            <a:r>
              <a:rPr lang="en-US" sz="2200" dirty="0"/>
              <a:t>contact MONAHRQ Technical Assistance at </a:t>
            </a:r>
            <a:r>
              <a:rPr lang="en-US" sz="2200" dirty="0" smtClean="0">
                <a:hlinkClick r:id="rId4"/>
              </a:rPr>
              <a:t>MONAHRQ@ahrq.gov</a:t>
            </a:r>
            <a:r>
              <a:rPr lang="en-US" sz="2200" dirty="0" smtClean="0"/>
              <a:t>. </a:t>
            </a:r>
            <a:endParaRPr lang="en-US" sz="22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72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For Further Information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2000" dirty="0" smtClean="0">
                <a:hlinkClick r:id="rId3"/>
              </a:rPr>
              <a:t>Visit http://www.ahrq.gov/professionals/systems/monahrq/resources/</a:t>
            </a:r>
            <a:r>
              <a:rPr lang="en-US" sz="2000" dirty="0" smtClean="0"/>
              <a:t> </a:t>
            </a:r>
            <a:r>
              <a:rPr lang="en-US" sz="2000" dirty="0"/>
              <a:t>to access these additional slide sets</a:t>
            </a:r>
            <a:r>
              <a:rPr lang="en-US" sz="2000" dirty="0" smtClean="0"/>
              <a:t>:</a:t>
            </a:r>
          </a:p>
          <a:p>
            <a:r>
              <a:rPr lang="en-US" sz="2000" dirty="0" smtClean="0"/>
              <a:t>What </a:t>
            </a:r>
            <a:r>
              <a:rPr lang="en-US" sz="2000" dirty="0"/>
              <a:t>is the Value of </a:t>
            </a:r>
            <a:r>
              <a:rPr lang="en-US" sz="2000" dirty="0" smtClean="0"/>
              <a:t>Health Care Measurement </a:t>
            </a:r>
            <a:r>
              <a:rPr lang="en-US" sz="2000" dirty="0"/>
              <a:t>and Reporting</a:t>
            </a:r>
            <a:r>
              <a:rPr lang="en-US" sz="2000" dirty="0" smtClean="0"/>
              <a:t>?</a:t>
            </a:r>
            <a:endParaRPr lang="en-US" sz="2000" dirty="0"/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What Is MONAHRQ?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Why </a:t>
            </a:r>
            <a:r>
              <a:rPr lang="en-US" sz="2000" dirty="0"/>
              <a:t>Use MONAHRQ for Health Care Reporting?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How </a:t>
            </a:r>
            <a:r>
              <a:rPr lang="en-US" sz="2000" dirty="0" smtClean="0"/>
              <a:t>To </a:t>
            </a:r>
            <a:r>
              <a:rPr lang="en-US" sz="2000" dirty="0"/>
              <a:t>Get Started </a:t>
            </a:r>
            <a:r>
              <a:rPr lang="en-US" sz="2000" dirty="0" smtClean="0"/>
              <a:t>With </a:t>
            </a:r>
            <a:r>
              <a:rPr lang="en-US" sz="2000" dirty="0"/>
              <a:t>MONAHRQ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What Types of </a:t>
            </a:r>
            <a:r>
              <a:rPr lang="en-US" sz="2000" dirty="0" smtClean="0"/>
              <a:t>Websites and Reports </a:t>
            </a:r>
            <a:r>
              <a:rPr lang="en-US" sz="2000" dirty="0"/>
              <a:t>Can MONAHRQ Generate?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Who </a:t>
            </a:r>
            <a:r>
              <a:rPr lang="en-US" sz="2000" dirty="0" smtClean="0"/>
              <a:t>Can Use </a:t>
            </a:r>
            <a:r>
              <a:rPr lang="en-US" sz="2000" dirty="0"/>
              <a:t>MONAHRQ</a:t>
            </a:r>
            <a:r>
              <a:rPr lang="en-US" sz="2000" dirty="0" smtClean="0"/>
              <a:t>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Future Plans for MONAHRQ and How To Get Involved</a:t>
            </a:r>
            <a:endParaRPr lang="en-US" sz="2000" dirty="0"/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To </a:t>
            </a:r>
            <a:r>
              <a:rPr lang="en-US" sz="2000" dirty="0"/>
              <a:t>receive updates about MONAHRQ, ask to join our listserv by emailing </a:t>
            </a:r>
            <a:r>
              <a:rPr lang="en-US" sz="2000" dirty="0">
                <a:hlinkClick r:id="rId4"/>
              </a:rPr>
              <a:t>monahrq@ahrq.gov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11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3360</TotalTime>
  <Words>408</Words>
  <Application>Microsoft Office PowerPoint</Application>
  <PresentationFormat>On-screen Show (4:3)</PresentationFormat>
  <Paragraphs>42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Courier New</vt:lpstr>
      <vt:lpstr>Symbol</vt:lpstr>
      <vt:lpstr>Times New Roman</vt:lpstr>
      <vt:lpstr>Office Theme</vt:lpstr>
      <vt:lpstr>Custom Design</vt:lpstr>
      <vt:lpstr>Using MONAHRQ’s Open Source Framework</vt:lpstr>
      <vt:lpstr>What Is MONAHRQ’s Open Source Framework?</vt:lpstr>
      <vt:lpstr>How MONAHRQ’s Open Source Framework Can Be Used</vt:lpstr>
      <vt:lpstr>Setting Up MONAHRQ</vt:lpstr>
      <vt:lpstr>Technical Support</vt:lpstr>
      <vt:lpstr>For Further Information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MONAHRQ’s Open Source Framework</dc:title>
  <dc:subject>Using MONAHRQ’s Open Source Framework</dc:subject>
  <dc:creator>Agency for Healthcare Research and Quality</dc:creator>
  <cp:keywords>MONAHRQ; Agency for Healthcare Research and Quality; AHRQ; U.S. Department of Health and Human Services; HHS; software; website; health care; reports; data; templates; open source framework; seven steps; technical assistance;</cp:keywords>
  <dc:description>This document is in the public domain.</dc:description>
  <cp:lastModifiedBy>Ledford, Dara</cp:lastModifiedBy>
  <cp:revision>185</cp:revision>
  <dcterms:created xsi:type="dcterms:W3CDTF">2013-09-03T18:05:51Z</dcterms:created>
  <dcterms:modified xsi:type="dcterms:W3CDTF">2016-06-24T18:30:17Z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