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25"/>
  </p:notesMasterIdLst>
  <p:handoutMasterIdLst>
    <p:handoutMasterId r:id="rId26"/>
  </p:handoutMasterIdLst>
  <p:sldIdLst>
    <p:sldId id="386" r:id="rId3"/>
    <p:sldId id="385" r:id="rId4"/>
    <p:sldId id="364" r:id="rId5"/>
    <p:sldId id="359" r:id="rId6"/>
    <p:sldId id="362" r:id="rId7"/>
    <p:sldId id="374" r:id="rId8"/>
    <p:sldId id="375" r:id="rId9"/>
    <p:sldId id="313" r:id="rId10"/>
    <p:sldId id="352" r:id="rId11"/>
    <p:sldId id="354" r:id="rId12"/>
    <p:sldId id="312" r:id="rId13"/>
    <p:sldId id="353" r:id="rId14"/>
    <p:sldId id="376" r:id="rId15"/>
    <p:sldId id="378" r:id="rId16"/>
    <p:sldId id="383" r:id="rId17"/>
    <p:sldId id="384" r:id="rId18"/>
    <p:sldId id="377" r:id="rId19"/>
    <p:sldId id="379" r:id="rId20"/>
    <p:sldId id="380" r:id="rId21"/>
    <p:sldId id="365" r:id="rId22"/>
    <p:sldId id="387" r:id="rId23"/>
    <p:sldId id="38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vek Kumar" initials="VK" lastIdx="7" clrIdx="0">
    <p:extLst/>
  </p:cmAuthor>
  <p:cmAuthor id="2" name="Emily Henry" initials="EH" lastIdx="12" clrIdx="1"/>
  <p:cmAuthor id="3" name="Brent Sandmeyer" initials="BAS" lastIdx="9" clrIdx="2"/>
  <p:cmAuthor id="4" name="Windows User" initials="WU" lastIdx="3" clrIdx="3"/>
  <p:cmAuthor id="5" name="Rob Timmons" initials="RT" lastIdx="3" clrIdx="4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6EA6"/>
    <a:srgbClr val="2438F4"/>
    <a:srgbClr val="1A53B0"/>
    <a:srgbClr val="F794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383" autoAdjust="0"/>
  </p:normalViewPr>
  <p:slideViewPr>
    <p:cSldViewPr>
      <p:cViewPr varScale="1">
        <p:scale>
          <a:sx n="115" d="100"/>
          <a:sy n="115" d="100"/>
        </p:scale>
        <p:origin x="147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27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5" d="100"/>
        <a:sy n="145" d="100"/>
      </p:scale>
      <p:origin x="0" y="2248"/>
    </p:cViewPr>
  </p:sorterViewPr>
  <p:notesViewPr>
    <p:cSldViewPr>
      <p:cViewPr varScale="1">
        <p:scale>
          <a:sx n="75" d="100"/>
          <a:sy n="75" d="100"/>
        </p:scale>
        <p:origin x="-1776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E40ABE-DCA6-4B7A-B1BC-961182C98C1E}" type="datetimeFigureOut">
              <a:rPr lang="en-US" smtClean="0"/>
              <a:pPr/>
              <a:t>6/28/2016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3DE9D1-BBA0-4F2C-9FA0-7B37DDC69B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692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51F5C-5F11-4D3C-9DB8-B32B05FECA1E}" type="datetimeFigureOut">
              <a:rPr lang="en-US" smtClean="0"/>
              <a:t>6/28/2016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BA898-0014-496A-B214-7AE5CAF314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8576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A898-0014-496A-B214-7AE5CAF3142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080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3977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3977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3977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3977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3977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8143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1042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3977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3977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589"/>
              </a:spcAft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3977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589"/>
              </a:spcAft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3977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397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3352800"/>
            <a:ext cx="7772400" cy="1295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76800"/>
            <a:ext cx="6400800" cy="7620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 and Date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4265-A4C3-B548-B231-ADDC296B495B}" type="datetime1">
              <a:rPr lang="en-US" smtClean="0"/>
              <a:t>6/28/2016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8B51-08B8-6B43-8FC0-884E9553DCFA}" type="datetime1">
              <a:rPr lang="en-US" smtClean="0"/>
              <a:t>6/28/2016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1FD8-5C2B-1A44-9725-6957C54F16FD}" type="datetime1">
              <a:rPr lang="en-US" smtClean="0"/>
              <a:t>6/28/2016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_3_text_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85800" y="1600200"/>
            <a:ext cx="7467600" cy="4724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738" y="152400"/>
            <a:ext cx="5097237" cy="10731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1C462-1A73-4388-ADFE-2DB5F999EE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638800" y="1600200"/>
            <a:ext cx="3352800" cy="1219200"/>
          </a:xfrm>
          <a:solidFill>
            <a:schemeClr val="tx1">
              <a:alpha val="95000"/>
            </a:schemeClr>
          </a:solidFill>
          <a:ln w="57150" cap="sq" cmpd="sng">
            <a:solidFill>
              <a:srgbClr val="FFC000"/>
            </a:solidFill>
          </a:ln>
        </p:spPr>
        <p:txBody>
          <a:bodyPr anchor="ctr" anchorCtr="0"/>
          <a:lstStyle>
            <a:lvl1pPr marL="0" indent="0">
              <a:buFontTx/>
              <a:buNone/>
              <a:defRPr lang="en-US" sz="1800" b="1" i="0" baseline="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74320">
              <a:spcBef>
                <a:spcPts val="0"/>
              </a:spcBef>
              <a:buClr>
                <a:srgbClr val="000000"/>
              </a:buClr>
              <a:buFont typeface="Arial" pitchFamily="34" charset="0"/>
              <a:buChar char="•"/>
              <a:defRPr sz="1600" b="1" i="0" baseline="0">
                <a:solidFill>
                  <a:srgbClr val="000000"/>
                </a:solidFill>
                <a:effectLst/>
              </a:defRPr>
            </a:lvl2pPr>
          </a:lstStyle>
          <a:p>
            <a:pPr marL="0" lvl="0" indent="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95000"/>
              <a:buFontTx/>
              <a:buNone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5638800" y="3162300"/>
            <a:ext cx="3352800" cy="1219200"/>
          </a:xfrm>
          <a:solidFill>
            <a:schemeClr val="tx1">
              <a:alpha val="95000"/>
            </a:schemeClr>
          </a:solidFill>
          <a:ln w="57150" cap="sq" cmpd="sng">
            <a:solidFill>
              <a:srgbClr val="FFC000"/>
            </a:solidFill>
          </a:ln>
        </p:spPr>
        <p:txBody>
          <a:bodyPr anchor="ctr" anchorCtr="0"/>
          <a:lstStyle>
            <a:lvl1pPr marL="0" indent="0">
              <a:buFontTx/>
              <a:buNone/>
              <a:defRPr lang="en-US" sz="1800" b="1" i="0" baseline="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74320">
              <a:spcBef>
                <a:spcPts val="0"/>
              </a:spcBef>
              <a:buClr>
                <a:srgbClr val="000000"/>
              </a:buClr>
              <a:buFont typeface="Arial" pitchFamily="34" charset="0"/>
              <a:buChar char="•"/>
              <a:defRPr sz="1600" b="1" i="0" baseline="0">
                <a:solidFill>
                  <a:srgbClr val="000000"/>
                </a:solidFill>
                <a:effectLst/>
              </a:defRPr>
            </a:lvl2pPr>
          </a:lstStyle>
          <a:p>
            <a:pPr marL="0" lvl="0" indent="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95000"/>
              <a:buFontTx/>
              <a:buNone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638800" y="4724400"/>
            <a:ext cx="3352800" cy="1219200"/>
          </a:xfrm>
          <a:solidFill>
            <a:schemeClr val="tx1">
              <a:alpha val="95000"/>
            </a:schemeClr>
          </a:solidFill>
          <a:ln w="57150" cap="sq" cmpd="sng">
            <a:solidFill>
              <a:srgbClr val="FFC000"/>
            </a:solidFill>
          </a:ln>
        </p:spPr>
        <p:txBody>
          <a:bodyPr anchor="ctr" anchorCtr="0"/>
          <a:lstStyle>
            <a:lvl1pPr marL="0" indent="0">
              <a:buFontTx/>
              <a:buNone/>
              <a:defRPr lang="en-US" sz="1800" b="1" i="0" baseline="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74320">
              <a:spcBef>
                <a:spcPts val="0"/>
              </a:spcBef>
              <a:buClr>
                <a:srgbClr val="000000"/>
              </a:buClr>
              <a:buFont typeface="Arial" pitchFamily="34" charset="0"/>
              <a:buChar char="•"/>
              <a:defRPr sz="1600" b="1" i="0" baseline="0">
                <a:solidFill>
                  <a:srgbClr val="000000"/>
                </a:solidFill>
                <a:effectLst/>
              </a:defRPr>
            </a:lvl2pPr>
          </a:lstStyle>
          <a:p>
            <a:pPr marL="0" lvl="0" indent="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95000"/>
              <a:buFontTx/>
              <a:buNone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21189"/>
      </p:ext>
    </p:extLst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Author and Date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ADE43-45F2-714B-9512-9DDE4BE6BD46}" type="datetime1">
              <a:rPr lang="en-US" smtClean="0"/>
              <a:t>6/28/2016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977F-0695-4C57-AF40-70739867F6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FC8C8-78CF-7842-A1AC-401AE4B81EAF}" type="datetime1">
              <a:rPr lang="en-US" smtClean="0"/>
              <a:t>6/28/2016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B30A-E152-8D43-93D6-6146E860788F}" type="datetime1">
              <a:rPr lang="en-US" smtClean="0"/>
              <a:t>6/28/2016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96EA6"/>
                </a:solidFill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02DA-B4C7-F64F-973E-D2B9D04B4E80}" type="datetime1">
              <a:rPr lang="en-US" smtClean="0"/>
              <a:t>6/28/2016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29600" cy="220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810001"/>
            <a:ext cx="8229600" cy="144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02DA-B4C7-F64F-973E-D2B9D04B4E80}" type="datetime1">
              <a:rPr lang="en-US" smtClean="0"/>
              <a:t>6/28/2016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5257800"/>
            <a:ext cx="8229600" cy="99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626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C24A-33C1-654A-9E08-A5468D41EA54}" type="datetime1">
              <a:rPr lang="en-US" smtClean="0"/>
              <a:t>6/28/2016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3A979-8FD5-D94E-9493-7E635315116E}" type="datetime1">
              <a:rPr lang="en-US" smtClean="0"/>
              <a:t>6/28/2016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A2412-A65B-AE42-81D1-063ADF4726DA}" type="datetime1">
              <a:rPr lang="en-US" smtClean="0"/>
              <a:t>6/28/2016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84712-8E39-024F-9126-73B259666B5C}" type="datetime1">
              <a:rPr lang="en-US" smtClean="0"/>
              <a:t>6/28/2016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086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98B19-F477-8C42-AD8F-0885B1BA7BA2}" type="datetime1">
              <a:rPr lang="en-US" smtClean="0"/>
              <a:t>6/28/2016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4" r:id="rId5"/>
    <p:sldLayoutId id="2147483653" r:id="rId6"/>
    <p:sldLayoutId id="2147483654" r:id="rId7"/>
    <p:sldLayoutId id="2147483655" r:id="rId8"/>
    <p:sldLayoutId id="2147483657" r:id="rId9"/>
    <p:sldLayoutId id="2147483658" r:id="rId10"/>
    <p:sldLayoutId id="2147483659" r:id="rId11"/>
    <p:sldLayoutId id="2147483663" r:id="rId1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 baseline="0">
          <a:solidFill>
            <a:srgbClr val="396EA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15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8138" algn="l" defTabSz="914400" rtl="0" eaLnBrk="1" latinLnBrk="0" hangingPunct="1">
        <a:spcBef>
          <a:spcPct val="20000"/>
        </a:spcBef>
        <a:buClr>
          <a:schemeClr val="tx2">
            <a:lumMod val="60000"/>
            <a:lumOff val="40000"/>
          </a:schemeClr>
        </a:buClr>
        <a:buSzPct val="80000"/>
        <a:buFont typeface="Arial" pitchFamily="34" charset="0"/>
        <a:buChar char="►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69963" indent="-284163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2004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953000"/>
            <a:ext cx="8229600" cy="117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Author and Date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79C4C-018F-6A4F-8933-B1DD8099522D}" type="datetime1">
              <a:rPr lang="en-US" smtClean="0"/>
              <a:t>6/28/2016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977F-0695-4C57-AF40-70739867F6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ctr" defTabSz="914400" rtl="0" eaLnBrk="1" latinLnBrk="0" hangingPunct="1">
        <a:spcBef>
          <a:spcPct val="20000"/>
        </a:spcBef>
        <a:buFont typeface="Arial" pitchFamily="34" charset="0"/>
        <a:buNone/>
        <a:defRPr sz="2800" b="1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www.ahrq.gov/professionals/systems/monahrq/resources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/downloads/monahrq/ppt/Open_Source_Framework.pptx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MONAHRQ@ahrq.gov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hrq.gov/downloads/monahrq/pdf/MONAHRQ_6_build2_Quick_Start_Guide.pdf" TargetMode="External"/><Relationship Id="rId5" Type="http://schemas.openxmlformats.org/officeDocument/2006/relationships/hyperlink" Target="http://www.ahrq.gov/downloads/monahrq/pdf/MONAHRQ_v7_HostUserGuide.pdf" TargetMode="External"/><Relationship Id="rId4" Type="http://schemas.openxmlformats.org/officeDocument/2006/relationships/hyperlink" Target="http://monahrq.ahrq.gov/professionals/systems/monahrq/index.htm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/professionals/systems/monahrq/resources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monahrq@ahrq.gov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s for the U.S. Department of Health and Human Services, the Agency for Healthcare Research and Quality (AHRQ; tagline &quot;Advancing Excellence in Health Care&quot;), and MONAHRQ (tagline: &quot;Input your data. Output your website.&quot;)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4747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52800"/>
            <a:ext cx="8229600" cy="1600200"/>
          </a:xfrm>
        </p:spPr>
        <p:txBody>
          <a:bodyPr/>
          <a:lstStyle/>
          <a:p>
            <a:r>
              <a:rPr lang="en-US" dirty="0">
                <a:solidFill>
                  <a:srgbClr val="396EA6"/>
                </a:solidFill>
                <a:latin typeface="Arial"/>
                <a:cs typeface="Arial"/>
              </a:rPr>
              <a:t>What Types of Websites and Reports Can MONAHRQ </a:t>
            </a:r>
            <a:r>
              <a:rPr lang="en-US" dirty="0" smtClean="0">
                <a:solidFill>
                  <a:srgbClr val="396EA6"/>
                </a:solidFill>
                <a:latin typeface="Arial"/>
                <a:cs typeface="Arial"/>
              </a:rPr>
              <a:t>Generate?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July 2016</a:t>
            </a:r>
          </a:p>
          <a:p>
            <a:pPr algn="l"/>
            <a:r>
              <a:rPr lang="en-US" sz="2300" b="0" i="1" dirty="0">
                <a:latin typeface="Arial"/>
                <a:cs typeface="Arial"/>
              </a:rPr>
              <a:t>Note: This is one of </a:t>
            </a:r>
            <a:r>
              <a:rPr lang="en-US" sz="2300" b="0" i="1" dirty="0" smtClean="0">
                <a:latin typeface="Arial"/>
                <a:cs typeface="Arial"/>
              </a:rPr>
              <a:t>eight </a:t>
            </a:r>
            <a:r>
              <a:rPr lang="en-US" sz="2300" b="0" i="1" dirty="0">
                <a:latin typeface="Arial"/>
                <a:cs typeface="Arial"/>
              </a:rPr>
              <a:t>slide sets outlining MONAHRQ and its </a:t>
            </a:r>
            <a:r>
              <a:rPr lang="en-US" sz="2300" b="0" i="1" dirty="0" smtClean="0">
                <a:latin typeface="Arial"/>
                <a:cs typeface="Arial"/>
              </a:rPr>
              <a:t>value,</a:t>
            </a:r>
          </a:p>
          <a:p>
            <a:pPr algn="l"/>
            <a:r>
              <a:rPr lang="en-US" sz="2300" b="0" i="1" dirty="0" smtClean="0">
                <a:solidFill>
                  <a:srgbClr val="2438F4"/>
                </a:solidFill>
                <a:latin typeface="Arial"/>
                <a:cs typeface="Arial"/>
                <a:hlinkClick r:id="rId4"/>
              </a:rPr>
              <a:t>available at</a:t>
            </a:r>
            <a:r>
              <a:rPr lang="en-US" sz="2300" b="0" i="1" dirty="0">
                <a:solidFill>
                  <a:srgbClr val="2438F4"/>
                </a:solidFill>
                <a:latin typeface="Arial"/>
                <a:cs typeface="Arial"/>
                <a:hlinkClick r:id="rId4"/>
              </a:rPr>
              <a:t> </a:t>
            </a:r>
            <a:r>
              <a:rPr lang="en-US" sz="2300" b="0" i="1" u="sng" dirty="0" smtClean="0">
                <a:solidFill>
                  <a:srgbClr val="2438F4"/>
                </a:solidFill>
                <a:latin typeface="Arial"/>
                <a:cs typeface="Arial"/>
                <a:hlinkClick r:id="rId4"/>
              </a:rPr>
              <a:t>www.ahrq.gov/professionals/systems/monahrq/resources/</a:t>
            </a:r>
            <a:endParaRPr lang="en-US" sz="2300" b="0" i="1" u="sng" dirty="0">
              <a:solidFill>
                <a:srgbClr val="2438F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63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cs typeface="Garamond"/>
              </a:rPr>
              <a:t>Examples of MONAHRQ Reports — Hospitals (3)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91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Inpatient Hospital and Emergency Department (ED) Utilization </a:t>
            </a:r>
            <a:r>
              <a:rPr lang="en-US" sz="1800" dirty="0"/>
              <a:t>— </a:t>
            </a:r>
            <a:r>
              <a:rPr lang="en-US" sz="1800" dirty="0" smtClean="0"/>
              <a:t>Includes detailed </a:t>
            </a:r>
            <a:r>
              <a:rPr lang="en-US" sz="1800" dirty="0"/>
              <a:t>information about discharges, estimated costs by hospital, </a:t>
            </a:r>
            <a:r>
              <a:rPr lang="en-US" sz="1800" dirty="0" smtClean="0"/>
              <a:t>rates </a:t>
            </a:r>
            <a:r>
              <a:rPr lang="en-US" sz="1800" dirty="0"/>
              <a:t>for conditions and </a:t>
            </a:r>
            <a:r>
              <a:rPr lang="en-US" sz="1800" dirty="0" smtClean="0"/>
              <a:t>procedures, </a:t>
            </a:r>
            <a:r>
              <a:rPr lang="en-US" sz="1800" dirty="0"/>
              <a:t>and comparison </a:t>
            </a:r>
            <a:r>
              <a:rPr lang="en-US" sz="1800" dirty="0" smtClean="0"/>
              <a:t>ratings</a:t>
            </a:r>
            <a:endParaRPr lang="en-US" sz="1800" dirty="0"/>
          </a:p>
        </p:txBody>
      </p:sp>
      <p:pic>
        <p:nvPicPr>
          <p:cNvPr id="3" name="Picture 2" descr="Image of an example of MONAHRQ Inpatient Hospital and Emergency Department Utilization reports" title="Screenshot of Inpatient Hospital and Emergency Department Utilization report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362202"/>
            <a:ext cx="5847103" cy="39941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F1C462-1A73-4388-ADFE-2DB5F999EED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9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cs typeface="Garamond"/>
              </a:rPr>
              <a:t>Examples of MONAHRQ Reports — Hospitals (4)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121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Potentially Avoidable Hospital Stays and Cost Savings </a:t>
            </a:r>
            <a:r>
              <a:rPr lang="en-US" sz="1800" dirty="0"/>
              <a:t>— I</a:t>
            </a:r>
            <a:r>
              <a:rPr lang="en-US" sz="1800" dirty="0" smtClean="0"/>
              <a:t>ncludes </a:t>
            </a:r>
            <a:r>
              <a:rPr lang="en-US" sz="1800" dirty="0"/>
              <a:t>comparison ratings, the rates of potentially avoidable hospital stays by health topic and by county, plus </a:t>
            </a:r>
            <a:r>
              <a:rPr lang="en-US" sz="1800" dirty="0" smtClean="0"/>
              <a:t>estimated </a:t>
            </a:r>
            <a:r>
              <a:rPr lang="en-US" sz="1800" dirty="0"/>
              <a:t>cost savings if the rates are </a:t>
            </a:r>
            <a:r>
              <a:rPr lang="en-US" sz="1800" dirty="0" smtClean="0"/>
              <a:t>reduced</a:t>
            </a:r>
            <a:endParaRPr lang="en-US" sz="1800" dirty="0"/>
          </a:p>
        </p:txBody>
      </p:sp>
      <p:pic>
        <p:nvPicPr>
          <p:cNvPr id="5" name="Picture 4" descr="Image of an example of a MONAHRQ Potentially Avoidable Hospital Stays and Cost Savings report" title="Screenshot of Potentially Avoidable Hospital Stays and Cost Savings Repor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2286000"/>
            <a:ext cx="4724400" cy="41612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F1C462-1A73-4388-ADFE-2DB5F999EED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93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cs typeface="Garamond"/>
              </a:rPr>
              <a:t>Examples of MONAHRQ Reports — Hospitals (5)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68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Discharge and Cost Rates </a:t>
            </a:r>
            <a:r>
              <a:rPr lang="en-US" sz="1800" dirty="0"/>
              <a:t>— </a:t>
            </a:r>
            <a:r>
              <a:rPr lang="en-US" sz="1800" dirty="0" smtClean="0"/>
              <a:t>Includes </a:t>
            </a:r>
            <a:r>
              <a:rPr lang="en-US" sz="1800" dirty="0"/>
              <a:t>comparison ratings, hospital discharges, discharge rates, and estimated costs by </a:t>
            </a:r>
            <a:r>
              <a:rPr lang="en-US" sz="1800" dirty="0" smtClean="0"/>
              <a:t>county</a:t>
            </a:r>
            <a:endParaRPr lang="en-US" sz="1800" dirty="0"/>
          </a:p>
        </p:txBody>
      </p:sp>
      <p:pic>
        <p:nvPicPr>
          <p:cNvPr id="1026" name="Picture 1" descr="The image displays a summary table of discharge rates and costs by a list of conditions." title="Screenshot of MONAHRQ Discharge and Cost Rates Report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99" y="1981200"/>
            <a:ext cx="7001101" cy="42672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F1C462-1A73-4388-ADFE-2DB5F999EED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005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cs typeface="Garamond"/>
              </a:rPr>
              <a:t>Examples of MONAHRQ Reports — Nursing Homes (1)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68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/>
              <a:t>Nursing Home Quality of Care </a:t>
            </a:r>
            <a:r>
              <a:rPr lang="en-US" sz="1800" dirty="0" smtClean="0"/>
              <a:t>— Includes quality of care indicators for long-stay and short-stay residents</a:t>
            </a:r>
            <a:endParaRPr lang="en-US" sz="1800" dirty="0"/>
          </a:p>
        </p:txBody>
      </p:sp>
      <p:pic>
        <p:nvPicPr>
          <p:cNvPr id="5" name="Picture 4" descr="Image of an example of MONAHRQ Nursing Home Quality of Care report" title="Screenshot of Nursing Home Quality of Care repor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763" y="2057400"/>
            <a:ext cx="3517457" cy="45325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F1C462-1A73-4388-ADFE-2DB5F999EED3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320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cs typeface="Garamond"/>
              </a:rPr>
              <a:t>Examples of MONAHRQ Reports — Nursing Homes (2)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68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/>
              <a:t>Nursing Home Health Inspections </a:t>
            </a:r>
            <a:r>
              <a:rPr lang="en-US" sz="1800" dirty="0" smtClean="0"/>
              <a:t>— Includes inspection dates and results</a:t>
            </a:r>
            <a:endParaRPr lang="en-US" sz="1800" dirty="0"/>
          </a:p>
        </p:txBody>
      </p:sp>
      <p:pic>
        <p:nvPicPr>
          <p:cNvPr id="6" name="Picture 5" descr="Image of an example of MONAHRQ Nursing Home Health Inspections report" title="Screenshot of MONAHRQ Nursing Home Health Inspection result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752600"/>
            <a:ext cx="5334000" cy="47072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F1C462-1A73-4388-ADFE-2DB5F999EED3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785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cs typeface="Garamond"/>
              </a:rPr>
              <a:t>Examples of MONAHRQ Reports — Nursing Homes (3)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68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/>
              <a:t>Nursing Home Staffing </a:t>
            </a:r>
            <a:r>
              <a:rPr lang="en-US" sz="1800" dirty="0" smtClean="0"/>
              <a:t>— Includes </a:t>
            </a:r>
            <a:r>
              <a:rPr lang="en-US" sz="1800" dirty="0"/>
              <a:t>number of nursing home staff available to care for residents during their stay</a:t>
            </a:r>
          </a:p>
        </p:txBody>
      </p:sp>
      <p:pic>
        <p:nvPicPr>
          <p:cNvPr id="3" name="Picture 2" descr="Image of an example of MONAHRQ Nursing Home Staffing report" title="Screenshot of MONAHRQ Nursing Home Staffing repor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2049744"/>
            <a:ext cx="4557450" cy="47148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F1C462-1A73-4388-ADFE-2DB5F999EED3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809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cs typeface="Garamond"/>
              </a:rPr>
              <a:t>Examples of MONAHRQ Reports — Nursing Homes (4)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6858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1800" b="1" dirty="0" smtClean="0"/>
              <a:t>Nursing Home Profile Report </a:t>
            </a:r>
            <a:r>
              <a:rPr lang="en-US" sz="1800" dirty="0" smtClean="0"/>
              <a:t>— Contains </a:t>
            </a:r>
            <a:r>
              <a:rPr lang="en-US" sz="1800" dirty="0"/>
              <a:t>useful information for </a:t>
            </a:r>
            <a:r>
              <a:rPr lang="en-US" sz="1800" dirty="0" smtClean="0"/>
              <a:t>each nursing home </a:t>
            </a:r>
            <a:r>
              <a:rPr lang="en-US" sz="1800" dirty="0"/>
              <a:t>including the address, a description (if provided by you</a:t>
            </a:r>
            <a:r>
              <a:rPr lang="en-US" sz="1800" dirty="0" smtClean="0"/>
              <a:t>), </a:t>
            </a:r>
            <a:r>
              <a:rPr lang="en-US" sz="1800" dirty="0"/>
              <a:t>and a map of its location</a:t>
            </a:r>
          </a:p>
        </p:txBody>
      </p:sp>
      <p:pic>
        <p:nvPicPr>
          <p:cNvPr id="5" name="Picture 4" descr="Image of an example of MONAHRQ Nursing Home Profile report" title="Screenshot of MONAHRQ Nursing Home Profile Report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111375"/>
            <a:ext cx="4414554" cy="4114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F1C462-1A73-4388-ADFE-2DB5F999EED3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195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cs typeface="Garamond"/>
              </a:rPr>
              <a:t>Examples of MONAHRQ Reports — Physicians &amp; Others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91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Profiles of Physicians and Other Health Professionals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—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ame, gender, specialty, hospital affiliation, group practice, location, CG-CAHPS scores, and HEDIS measure results at the group level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Picture 4" descr="Image of an example of MONAHRQ Profiles of Physicians and Other Health Professionals report" title="Screenshot of MONAHRQ Profiles of Physicians and Other Health Professionals report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259582"/>
            <a:ext cx="4191000" cy="444953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F1C462-1A73-4388-ADFE-2DB5F999EED3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0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cs typeface="Garamond"/>
              </a:rPr>
              <a:t>Examples of MONAHRQ Reports — Trending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114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Trending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—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nnual and quarterly utilization rates by county and region for hospitals and emergency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departments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Picture 2" descr="Image of an example of MONAHRQ Trending report" title="Screenshot of a MONAHRQ Trending Repor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2286000"/>
            <a:ext cx="6838950" cy="42291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F1C462-1A73-4388-ADFE-2DB5F999EED3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95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Data Sources Used to Generate Reports Using MONAHRQ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91000" cy="5562600"/>
          </a:xfrm>
        </p:spPr>
        <p:txBody>
          <a:bodyPr>
            <a:no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Hospitals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en-US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Hospital-Level AHRQ Quality Indicators*</a:t>
            </a:r>
          </a:p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en-US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Area-Level AHRQ Quality Indicators*</a:t>
            </a:r>
          </a:p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en-US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CMS Hospital Compare data</a:t>
            </a:r>
          </a:p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en-US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Inpatient Hospital Discharge Data* </a:t>
            </a:r>
          </a:p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en-US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Emergency Department (ED) Treat-and-Release Data*</a:t>
            </a:r>
          </a:p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en-US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Provider of Services (POS) file*</a:t>
            </a:r>
          </a:p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en-US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Medicare Payment Data for Top 100 DRGs </a:t>
            </a:r>
          </a:p>
          <a:p>
            <a:pPr marL="0" lvl="0" indent="0">
              <a:spcBef>
                <a:spcPts val="600"/>
              </a:spcBef>
              <a:buClrTx/>
              <a:buSzTx/>
              <a:buNone/>
            </a:pPr>
            <a:r>
              <a:rPr lang="en-US" sz="1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* Supplied by Host User’s organization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0" y="1447800"/>
            <a:ext cx="4191000" cy="5486400"/>
          </a:xfrm>
        </p:spPr>
        <p:txBody>
          <a:bodyPr>
            <a:no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Nursing Homes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CMS Nursing Home Compare data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NH-CAHPS:* Nursing home patient experience survey results </a:t>
            </a:r>
          </a:p>
          <a:p>
            <a:pPr marL="0" indent="0">
              <a:spcBef>
                <a:spcPts val="0"/>
              </a:spcBef>
              <a:buClrTx/>
              <a:buSzTx/>
              <a:buNone/>
            </a:pP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Physicians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&amp; Other Health Care Professionals</a:t>
            </a:r>
          </a:p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en-US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CMS Physician Compare information </a:t>
            </a:r>
          </a:p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en-US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CG-CAHPS:* Clinician group patient experience survey results (AHRQ data)</a:t>
            </a:r>
          </a:p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en-US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HEDIS* (Healthcare Effectiveness Data and Information Set) data (Host User data</a:t>
            </a:r>
            <a:r>
              <a:rPr lang="en-US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endParaRPr lang="en-US" sz="1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18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6400800" cy="9144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396EA6"/>
                </a:solidFill>
              </a:rPr>
              <a:t>What Is MONAHRQ?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93063" cy="5029200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ClrTx/>
              <a:buNone/>
            </a:pPr>
            <a:r>
              <a:rPr lang="en-US" sz="1800" dirty="0" smtClean="0"/>
              <a:t>Windows-based </a:t>
            </a:r>
            <a:r>
              <a:rPr lang="en-US" sz="1800" dirty="0"/>
              <a:t>software from </a:t>
            </a:r>
            <a:r>
              <a:rPr lang="en-US" sz="1800" dirty="0" smtClean="0"/>
              <a:t>the Agency for Healthcare Research and Quality (AHRQ) that can help you and your organization create your </a:t>
            </a:r>
            <a:r>
              <a:rPr lang="en-US" sz="1800" dirty="0"/>
              <a:t>own </a:t>
            </a:r>
            <a:r>
              <a:rPr lang="en-US" sz="1800" dirty="0" smtClean="0"/>
              <a:t>website-based, comparative health care performance reports</a:t>
            </a:r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Evidence-based</a:t>
            </a:r>
            <a:r>
              <a:rPr lang="en-US" sz="1600" dirty="0"/>
              <a:t> – uses measures, data sources, and reporting techniques that are based on </a:t>
            </a:r>
            <a:r>
              <a:rPr lang="en-US" sz="1600" dirty="0" smtClean="0"/>
              <a:t>the latest research</a:t>
            </a:r>
            <a:endParaRPr lang="en-US" sz="1600" dirty="0"/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Quick</a:t>
            </a:r>
            <a:r>
              <a:rPr lang="en-US" sz="1600" dirty="0"/>
              <a:t> – generates </a:t>
            </a:r>
            <a:r>
              <a:rPr lang="en-US" sz="1600" dirty="0" smtClean="0"/>
              <a:t>websites and reports </a:t>
            </a:r>
            <a:r>
              <a:rPr lang="en-US" sz="1600" dirty="0"/>
              <a:t>in </a:t>
            </a:r>
            <a:r>
              <a:rPr lang="en-US" sz="1600" dirty="0" smtClean="0"/>
              <a:t>hours or days</a:t>
            </a:r>
            <a:r>
              <a:rPr lang="en-US" sz="1600" dirty="0"/>
              <a:t>, not months</a:t>
            </a:r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Easy</a:t>
            </a:r>
            <a:r>
              <a:rPr lang="en-US" sz="1600" dirty="0"/>
              <a:t> – designed to be intuitive so no training is needed to use it</a:t>
            </a:r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Flexible</a:t>
            </a:r>
            <a:r>
              <a:rPr lang="en-US" sz="1600" dirty="0"/>
              <a:t> – allows customization to ensure that the </a:t>
            </a:r>
            <a:r>
              <a:rPr lang="en-US" sz="1600" dirty="0" smtClean="0"/>
              <a:t>websites and reports </a:t>
            </a:r>
            <a:r>
              <a:rPr lang="en-US" sz="1600" dirty="0"/>
              <a:t>are relevant </a:t>
            </a:r>
          </a:p>
          <a:p>
            <a:pPr lvl="0">
              <a:spcBef>
                <a:spcPts val="600"/>
              </a:spcBef>
              <a:spcAft>
                <a:spcPts val="1800"/>
              </a:spcAft>
              <a:buClr>
                <a:srgbClr val="1F497D"/>
              </a:buClr>
            </a:pPr>
            <a:r>
              <a:rPr lang="en-US" sz="1600" b="1" dirty="0"/>
              <a:t>Free</a:t>
            </a:r>
            <a:r>
              <a:rPr lang="en-US" sz="1600" dirty="0"/>
              <a:t> – </a:t>
            </a:r>
            <a:r>
              <a:rPr lang="en-US" sz="1600" dirty="0" smtClean="0"/>
              <a:t>provided at no cost to </a:t>
            </a:r>
            <a:r>
              <a:rPr lang="en-US" sz="1600" dirty="0"/>
              <a:t>anyone who wants to produce health care </a:t>
            </a:r>
            <a:r>
              <a:rPr lang="en-US" sz="1600" dirty="0" smtClean="0"/>
              <a:t>performance websites and reports</a:t>
            </a:r>
            <a:endParaRPr lang="en-US" sz="1600" dirty="0"/>
          </a:p>
          <a:p>
            <a:pPr marL="0" indent="0">
              <a:spcAft>
                <a:spcPts val="1800"/>
              </a:spcAft>
              <a:buClrTx/>
              <a:buNone/>
            </a:pPr>
            <a:r>
              <a:rPr lang="en-US" sz="1800" b="1" dirty="0" smtClean="0"/>
              <a:t>The purpose of MONAHRQ </a:t>
            </a:r>
            <a:r>
              <a:rPr lang="en-US" sz="1800" dirty="0" smtClean="0"/>
              <a:t>is to help increase transparency by disseminating </a:t>
            </a:r>
            <a:r>
              <a:rPr lang="en-US" sz="1800" dirty="0"/>
              <a:t>evidence-based information </a:t>
            </a:r>
            <a:r>
              <a:rPr lang="en-US" sz="1800" dirty="0" smtClean="0"/>
              <a:t>that </a:t>
            </a:r>
            <a:r>
              <a:rPr lang="en-US" sz="1800" dirty="0"/>
              <a:t>is understandable </a:t>
            </a:r>
            <a:r>
              <a:rPr lang="en-US" sz="1800" dirty="0" smtClean="0"/>
              <a:t>and </a:t>
            </a:r>
            <a:r>
              <a:rPr lang="en-US" sz="1800" dirty="0"/>
              <a:t>useful for improving health care </a:t>
            </a:r>
            <a:r>
              <a:rPr lang="en-US" sz="1800" dirty="0" smtClean="0"/>
              <a:t>safety, quality, and affordability.</a:t>
            </a:r>
            <a:endParaRPr lang="en-US" sz="1800" i="1" dirty="0" smtClean="0"/>
          </a:p>
          <a:p>
            <a:pPr marL="0" indent="0" algn="ctr">
              <a:spcAft>
                <a:spcPts val="1200"/>
              </a:spcAft>
              <a:buClrTx/>
              <a:buNone/>
            </a:pPr>
            <a:r>
              <a:rPr lang="en-US" sz="1800" i="1" dirty="0" smtClean="0"/>
              <a:t>For more information, see the “</a:t>
            </a:r>
            <a:r>
              <a:rPr lang="en-US" sz="1800" b="1" i="1" dirty="0" smtClean="0"/>
              <a:t>What Is MONAHRQ?</a:t>
            </a:r>
            <a:r>
              <a:rPr lang="en-US" sz="1800" i="1" dirty="0" smtClean="0"/>
              <a:t>” presentation.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6248" y="6356350"/>
            <a:ext cx="2133600" cy="365125"/>
          </a:xfrm>
        </p:spPr>
        <p:txBody>
          <a:bodyPr/>
          <a:lstStyle/>
          <a:p>
            <a:pPr algn="r">
              <a:defRPr/>
            </a:pPr>
            <a:fld id="{DC00EC74-FF3C-46DE-BF98-C4032A8911A3}" type="slidenum">
              <a:rPr lang="en-US" smtClean="0"/>
              <a:pPr algn="r"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68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cs typeface="Garamond"/>
              </a:rPr>
              <a:t>Customization Features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88913"/>
            <a:ext cx="8382000" cy="5334000"/>
          </a:xfrm>
        </p:spPr>
        <p:txBody>
          <a:bodyPr>
            <a:noAutofit/>
          </a:bodyPr>
          <a:lstStyle/>
          <a:p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Content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management capabilities: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customize and update your website, add new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pages,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change the navigational structure without using an external content management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system</a:t>
            </a:r>
          </a:p>
          <a:p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Customizable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design and report content: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choose a website theme, colors, logo, image, and fonts; and for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reports,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choose the audience type, title, description, footer, filters, and results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columns</a:t>
            </a:r>
          </a:p>
          <a:p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Reusable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design and report templates: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use your customized templates with updated data or in different combinations to create as many MONAHRQ-generated websites as you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need</a:t>
            </a:r>
          </a:p>
          <a:p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Geographic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filtering and mapping: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select a geographic area and use the default map or your own Google Maps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API</a:t>
            </a:r>
          </a:p>
          <a:p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Integrated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user feedback form: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customize a topic list for website visitors to select from and email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feedback</a:t>
            </a:r>
          </a:p>
          <a:p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Search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engine optimization: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integrate keywords and track analytics </a:t>
            </a:r>
          </a:p>
          <a:p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Open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source framework: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develop and innovate with the MONAHRQ software by adding new data sources,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measures,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reports (see </a:t>
            </a:r>
            <a:r>
              <a:rPr lang="en-US" sz="1800" dirty="0" smtClean="0">
                <a:hlinkClick r:id="rId3"/>
              </a:rPr>
              <a:t>MONAHRQ’s </a:t>
            </a:r>
            <a:r>
              <a:rPr lang="en-US" sz="1800" dirty="0">
                <a:hlinkClick r:id="rId3"/>
              </a:rPr>
              <a:t>Open Source </a:t>
            </a:r>
            <a:r>
              <a:rPr lang="en-US" sz="1800" dirty="0" smtClean="0">
                <a:hlinkClick r:id="rId3"/>
              </a:rPr>
              <a:t>Framework </a:t>
            </a:r>
            <a:r>
              <a:rPr lang="en-US" sz="1800" dirty="0" smtClean="0"/>
              <a:t>slide set)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F1C462-1A73-4388-ADFE-2DB5F999EED3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058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Support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534400" cy="495300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ClrTx/>
              <a:buNone/>
            </a:pPr>
            <a:r>
              <a:rPr lang="en-US" sz="2000" dirty="0" smtClean="0"/>
              <a:t>For questions or comments about using MONAHRQ, contact MONAHRQ Technical Assistance at </a:t>
            </a:r>
            <a:r>
              <a:rPr lang="en-US" sz="2000" dirty="0" smtClean="0">
                <a:hlinkClick r:id="rId3"/>
              </a:rPr>
              <a:t>MONAHRQ@ahrq.gov</a:t>
            </a:r>
            <a:r>
              <a:rPr lang="en-US" sz="2000" dirty="0" smtClean="0"/>
              <a:t>. </a:t>
            </a:r>
          </a:p>
          <a:p>
            <a:pPr marL="0" indent="0">
              <a:spcBef>
                <a:spcPts val="2400"/>
              </a:spcBef>
              <a:spcAft>
                <a:spcPts val="1200"/>
              </a:spcAft>
              <a:buClrTx/>
              <a:buNone/>
            </a:pPr>
            <a:r>
              <a:rPr lang="en-US" sz="2000" dirty="0" smtClean="0"/>
              <a:t>For more detailed instructions and further information about using MONAHRQ to generate websites and reports, please </a:t>
            </a:r>
            <a:r>
              <a:rPr lang="en-US" sz="2000" dirty="0" smtClean="0">
                <a:hlinkClick r:id="rId4"/>
              </a:rPr>
              <a:t>visit http://monahrq.ahrq.gov/professionals/systems/monahrq/index.html</a:t>
            </a:r>
            <a:endParaRPr lang="en-US" sz="2000" dirty="0" smtClean="0"/>
          </a:p>
          <a:p>
            <a:pPr>
              <a:spcAft>
                <a:spcPts val="1200"/>
              </a:spcAft>
            </a:pPr>
            <a:r>
              <a:rPr lang="en-US" sz="2000" dirty="0" smtClean="0">
                <a:hlinkClick r:id="rId5"/>
              </a:rPr>
              <a:t>MONAHRQ </a:t>
            </a:r>
            <a:r>
              <a:rPr lang="en-US" sz="2000" dirty="0">
                <a:hlinkClick r:id="rId5"/>
              </a:rPr>
              <a:t>7</a:t>
            </a:r>
            <a:r>
              <a:rPr lang="en-US" sz="2000" dirty="0" smtClean="0">
                <a:hlinkClick r:id="rId5"/>
              </a:rPr>
              <a:t> Host User Guide: </a:t>
            </a:r>
            <a:r>
              <a:rPr lang="en-US" sz="2000" dirty="0">
                <a:hlinkClick r:id="rId5"/>
              </a:rPr>
              <a:t>A comprehensive guide to using MONAHRQ, creating your website and </a:t>
            </a:r>
            <a:r>
              <a:rPr lang="en-US" sz="2000" dirty="0" smtClean="0">
                <a:hlinkClick r:id="rId5"/>
              </a:rPr>
              <a:t>reports, </a:t>
            </a:r>
            <a:r>
              <a:rPr lang="en-US" sz="2000" dirty="0">
                <a:hlinkClick r:id="rId5"/>
              </a:rPr>
              <a:t>and troubleshooting </a:t>
            </a:r>
            <a:r>
              <a:rPr lang="en-US" sz="2000" dirty="0" smtClean="0">
                <a:solidFill>
                  <a:srgbClr val="FF0000"/>
                </a:solidFill>
                <a:hlinkClick r:id="rId5"/>
              </a:rPr>
              <a:t>http://www.ahrq.gov/downloads/monahrq/pdf/MONAHRQ_v7_HostUserGuide.pdf</a:t>
            </a:r>
            <a:endParaRPr lang="en-US" sz="2000" dirty="0" smtClean="0">
              <a:solidFill>
                <a:srgbClr val="FF0000"/>
              </a:solidFill>
            </a:endParaRPr>
          </a:p>
          <a:p>
            <a:pPr>
              <a:spcAft>
                <a:spcPts val="1200"/>
              </a:spcAft>
            </a:pPr>
            <a:r>
              <a:rPr lang="en-US" sz="2000" dirty="0" smtClean="0"/>
              <a:t>MONAHRQ </a:t>
            </a:r>
            <a:r>
              <a:rPr lang="en-US" sz="2000" dirty="0"/>
              <a:t>7</a:t>
            </a:r>
            <a:r>
              <a:rPr lang="en-US" sz="2000" dirty="0" smtClean="0"/>
              <a:t> Quick Start Guide: </a:t>
            </a:r>
            <a:r>
              <a:rPr lang="en-US" sz="2000" dirty="0"/>
              <a:t>An overview of the steps to create </a:t>
            </a:r>
            <a:r>
              <a:rPr lang="en-US" sz="2000" dirty="0" smtClean="0"/>
              <a:t>websites </a:t>
            </a:r>
            <a:r>
              <a:rPr lang="en-US" sz="2000" dirty="0"/>
              <a:t>and reports using </a:t>
            </a:r>
            <a:r>
              <a:rPr lang="en-US" sz="2000" dirty="0" smtClean="0"/>
              <a:t>MONAHRQ </a:t>
            </a:r>
            <a:r>
              <a:rPr lang="en-US" sz="2000" dirty="0" smtClean="0">
                <a:solidFill>
                  <a:srgbClr val="FF0000"/>
                </a:solidFill>
                <a:hlinkClick r:id="rId6"/>
              </a:rPr>
              <a:t>http://www.ahrq.gov/downloads/monahrq/pdf/MONAHRQ_7_Quick_Start_Guide.pdf</a:t>
            </a:r>
            <a:r>
              <a:rPr lang="en-US" sz="2000" dirty="0" smtClean="0">
                <a:solidFill>
                  <a:srgbClr val="FF0000"/>
                </a:solidFill>
              </a:rPr>
              <a:t>	</a:t>
            </a:r>
            <a:endParaRPr lang="en-US" sz="200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02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For Further Information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2000" dirty="0" smtClean="0">
                <a:hlinkClick r:id="rId3"/>
              </a:rPr>
              <a:t>Visit http://www.ahrq.gov/professionals/systems/monahrq/resources/</a:t>
            </a:r>
            <a:r>
              <a:rPr lang="en-US" sz="2000" dirty="0" smtClean="0"/>
              <a:t> </a:t>
            </a:r>
            <a:r>
              <a:rPr lang="en-US" sz="2000" dirty="0"/>
              <a:t>to access these additional slide sets</a:t>
            </a:r>
            <a:r>
              <a:rPr lang="en-US" sz="2000" dirty="0" smtClean="0"/>
              <a:t>:</a:t>
            </a:r>
          </a:p>
          <a:p>
            <a:r>
              <a:rPr lang="en-US" sz="2000" dirty="0" smtClean="0"/>
              <a:t>What </a:t>
            </a:r>
            <a:r>
              <a:rPr lang="en-US" sz="2000" dirty="0"/>
              <a:t>is the Value of </a:t>
            </a:r>
            <a:r>
              <a:rPr lang="en-US" sz="2000" dirty="0" smtClean="0"/>
              <a:t>Health Care Measurement </a:t>
            </a:r>
            <a:r>
              <a:rPr lang="en-US" sz="2000" dirty="0"/>
              <a:t>and Reporting?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What Is MONAHRQ?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Why </a:t>
            </a:r>
            <a:r>
              <a:rPr lang="en-US" sz="2000" dirty="0"/>
              <a:t>Use MONAHRQ for Health Care Reporting?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/>
              <a:t>How </a:t>
            </a:r>
            <a:r>
              <a:rPr lang="en-US" sz="2000" dirty="0" smtClean="0"/>
              <a:t>To </a:t>
            </a:r>
            <a:r>
              <a:rPr lang="en-US" sz="2000" dirty="0"/>
              <a:t>Get Started </a:t>
            </a:r>
            <a:r>
              <a:rPr lang="en-US" sz="2000" dirty="0" smtClean="0"/>
              <a:t>With </a:t>
            </a:r>
            <a:r>
              <a:rPr lang="en-US" sz="2000" dirty="0"/>
              <a:t>MONAHRQ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Who Can Use </a:t>
            </a:r>
            <a:r>
              <a:rPr lang="en-US" sz="2000" dirty="0"/>
              <a:t>MONAHRQ</a:t>
            </a:r>
            <a:r>
              <a:rPr lang="en-US" sz="2000" dirty="0" smtClean="0"/>
              <a:t>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Using MONAHRQ’s Open Source Framework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Future Plans for MONAHRQ and How To Get Involved</a:t>
            </a:r>
            <a:endParaRPr lang="en-US" sz="2000" dirty="0"/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 smtClean="0"/>
              <a:t>To </a:t>
            </a:r>
            <a:r>
              <a:rPr lang="en-US" sz="2000" dirty="0"/>
              <a:t>receive updates about MONAHRQ, ask to join our listserv by emailing </a:t>
            </a:r>
            <a:r>
              <a:rPr lang="en-US" sz="2000" dirty="0">
                <a:hlinkClick r:id="rId4"/>
              </a:rPr>
              <a:t>monahrq@ahrq.gov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115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Customize Websites and Reports By Audience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57200" y="1492370"/>
            <a:ext cx="3962400" cy="533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Consumers/General Public</a:t>
            </a: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3962400" cy="51054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Evidence-based consumer website template, with default reports based on relevance to consumers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Designed to be understandable for consumers, patients and family members, general public, and others less familiar with medical or statistical concepts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Features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guided education,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infographics,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maps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Includes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side-by-side cost and quality display for coronary artery bypass grafting and hip and knee replacement procedures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876800" y="1492370"/>
            <a:ext cx="3810000" cy="533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Health Care Professionals</a:t>
            </a:r>
            <a:endParaRPr lang="en-US" sz="20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3"/>
          </p:nvPr>
        </p:nvSpPr>
        <p:spPr>
          <a:xfrm>
            <a:off x="4876800" y="2133600"/>
            <a:ext cx="3840480" cy="4337859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Evidence-based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website template that includes default reports based on relevance to health care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professionals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Includes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statistical information useful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for clinicians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other health care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leaders, policymakers, researchers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or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analysts, and people more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familiar with medical or statistical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concepts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Reports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can be public or private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866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cs typeface="Garamond"/>
              </a:rPr>
              <a:t>Topics That Can Be Included in MONAHRQ Reports — Hospitals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525963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Timely and effective care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Heart care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Pneumonia care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Surgical care effectiveness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Emergency department efficiency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Flu prevention care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Stroke care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Children’s asthma care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Blood clot prevention and treatment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Pregnancy and delivery 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care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Patient experience (CAHPS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Readmissions, complications, and 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deaths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Death rates within 30 days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Readmission rates within 30 days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Surgical complications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Health care-associated infections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1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1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876800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Medicare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spending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Use of medical imaging</a:t>
            </a:r>
          </a:p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AHRQ Prevention Quality Indicators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Hospital admission rates for the conditions that could be prevented through good outpatient care, such as: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asthma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high blood pressure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low birth 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weight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661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467600" cy="868362"/>
          </a:xfrm>
        </p:spPr>
        <p:txBody>
          <a:bodyPr>
            <a:normAutofit fontScale="90000"/>
          </a:bodyPr>
          <a:lstStyle/>
          <a:p>
            <a:r>
              <a:rPr lang="en-US" dirty="0">
                <a:cs typeface="Garamond"/>
              </a:rPr>
              <a:t>Topics That Can Be Included in MONAHRQ Reports — Hospitals </a:t>
            </a:r>
            <a:r>
              <a:rPr lang="en-US" sz="2400" dirty="0">
                <a:cs typeface="Garamond"/>
              </a:rPr>
              <a:t>(cont.)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52596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AHRQ Inpatient Quality Indicators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Mortality rates for certain conditions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Mortality rates for certain procedures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Hospital-level procedure utilization rates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Area-level utilization rates (e.g., by county or custom-defined region)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Volume of </a:t>
            </a:r>
            <a:r>
              <a:rPr 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procedures</a:t>
            </a:r>
            <a:endParaRPr lang="en-US" sz="15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648200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Patient safety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Potential complications and errors resulting from a hospital admission for an adult, such as: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Pressure ulcers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Foreign object left in after surgery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Pediatric care quality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Potential complications and errors resulting from a hospital admission for children and adolescents, such as: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Neonatal mortality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Postoperative </a:t>
            </a:r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sepsis</a:t>
            </a:r>
            <a:endParaRPr lang="en-US" sz="1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39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848600" cy="868362"/>
          </a:xfrm>
        </p:spPr>
        <p:txBody>
          <a:bodyPr>
            <a:normAutofit fontScale="90000"/>
          </a:bodyPr>
          <a:lstStyle/>
          <a:p>
            <a:r>
              <a:rPr lang="en-US" dirty="0">
                <a:cs typeface="Garamond"/>
              </a:rPr>
              <a:t>Topics That Can Be Included in MONAHRQ Reports — Nursing Homes</a:t>
            </a:r>
            <a:endParaRPr lang="en-US" dirty="0"/>
          </a:p>
        </p:txBody>
      </p:sp>
      <p:sp>
        <p:nvSpPr>
          <p:cNvPr id="12" name="Content Placeholder 11"/>
          <p:cNvSpPr txBox="1">
            <a:spLocks noGrp="1"/>
          </p:cNvSpPr>
          <p:nvPr>
            <p:ph sz="half" idx="1"/>
          </p:nvPr>
        </p:nvSpPr>
        <p:spPr>
          <a:xfrm>
            <a:off x="838200" y="1600200"/>
            <a:ext cx="6477000" cy="400109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Quality of care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For long-stay residents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For short-stay residents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Rated by patient experience, based on 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NH-CAHPS</a:t>
            </a:r>
            <a:endParaRPr lang="en-US" sz="22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Health inspections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Overall results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Date of inspection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Number of deficiencies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Fire safety 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results</a:t>
            </a:r>
          </a:p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Staffing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Staffing hours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Staffing 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ratios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947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cs typeface="Garamond"/>
              </a:rPr>
              <a:t>Topics That Can Be Included in MONAHRQ Reports — Physicians</a:t>
            </a:r>
            <a:endParaRPr lang="en-US" dirty="0"/>
          </a:p>
        </p:txBody>
      </p:sp>
      <p:sp>
        <p:nvSpPr>
          <p:cNvPr id="12" name="Content Placeholder 11"/>
          <p:cNvSpPr txBox="1">
            <a:spLocks noGrp="1"/>
          </p:cNvSpPr>
          <p:nvPr>
            <p:ph sz="half" idx="1"/>
          </p:nvPr>
        </p:nvSpPr>
        <p:spPr>
          <a:xfrm>
            <a:off x="533400" y="1600200"/>
            <a:ext cx="4038600" cy="333014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Profiles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Name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Gender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Specialty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Medical group name, address, and patient experience ratings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Hospital affiliation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Medical school name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Group practice or individual’s current 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location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88620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Profiles can be created for any type of health care professional enrolled in Medicare, such as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Physicians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General practitioners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Nurse practitioners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Social workers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Other medical professionals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26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cs typeface="Garamond"/>
              </a:rPr>
              <a:t>Examples of MONAHRQ Reports — Hospitals (1)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990601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800" b="1" dirty="0"/>
              <a:t>Hospital Profile </a:t>
            </a:r>
            <a:r>
              <a:rPr lang="en-US" sz="1800" dirty="0" smtClean="0"/>
              <a:t>— Provides </a:t>
            </a:r>
            <a:r>
              <a:rPr lang="en-US" sz="1800" dirty="0"/>
              <a:t>a hospital overview (e.g., location, beds, website address), quality ratings, and utilization data for each </a:t>
            </a:r>
            <a:r>
              <a:rPr lang="en-US" sz="1800" dirty="0" smtClean="0"/>
              <a:t>hospital</a:t>
            </a:r>
            <a:endParaRPr lang="en-US" sz="1800" dirty="0"/>
          </a:p>
        </p:txBody>
      </p:sp>
      <p:pic>
        <p:nvPicPr>
          <p:cNvPr id="5" name="Picture 4" descr="Image of an example of a MONAHRQ Hospital Profile report" title="Screenshot of MONAHRQ Hospital Profile Report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518" y="2032824"/>
            <a:ext cx="5498963" cy="43091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F1C462-1A73-4388-ADFE-2DB5F999EED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085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cs typeface="Garamond"/>
              </a:rPr>
              <a:t>Examples of MONAHRQ Reports — Hospitals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68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Quality of Hospital Care </a:t>
            </a:r>
            <a:r>
              <a:rPr lang="en-US" sz="1800" dirty="0"/>
              <a:t>— </a:t>
            </a:r>
            <a:r>
              <a:rPr lang="en-US" sz="1800" dirty="0" smtClean="0"/>
              <a:t>Includes </a:t>
            </a:r>
            <a:r>
              <a:rPr lang="en-US" sz="1800" dirty="0"/>
              <a:t>comparison ratings by hospital and health topic, plus quality statistics for a wide range of </a:t>
            </a:r>
            <a:r>
              <a:rPr lang="en-US" sz="1800" dirty="0" smtClean="0"/>
              <a:t>measures</a:t>
            </a:r>
            <a:endParaRPr lang="en-US" sz="1800" dirty="0"/>
          </a:p>
        </p:txBody>
      </p:sp>
      <p:pic>
        <p:nvPicPr>
          <p:cNvPr id="10" name="Picture 9" descr="Image of an example of a MONAHRQ Quality of Hospital Care report" title="Screenshot of a MONAHRQ Quality of Hospital Care Report"/>
          <p:cNvPicPr>
            <a:picLocks noChangeAspect="1"/>
          </p:cNvPicPr>
          <p:nvPr/>
        </p:nvPicPr>
        <p:blipFill rotWithShape="1">
          <a:blip r:embed="rId3"/>
          <a:srcRect b="20257"/>
          <a:stretch/>
        </p:blipFill>
        <p:spPr>
          <a:xfrm>
            <a:off x="1085850" y="1981200"/>
            <a:ext cx="6972300" cy="4724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F1C462-1A73-4388-ADFE-2DB5F999EED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24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6072</TotalTime>
  <Words>1449</Words>
  <Application>Microsoft Office PowerPoint</Application>
  <PresentationFormat>On-screen Show (4:3)</PresentationFormat>
  <Paragraphs>195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Courier New</vt:lpstr>
      <vt:lpstr>Garamond</vt:lpstr>
      <vt:lpstr>Symbol</vt:lpstr>
      <vt:lpstr>Times New Roman</vt:lpstr>
      <vt:lpstr>Office Theme</vt:lpstr>
      <vt:lpstr>Custom Design</vt:lpstr>
      <vt:lpstr>What Types of Websites and Reports Can MONAHRQ Generate?</vt:lpstr>
      <vt:lpstr>What Is MONAHRQ?</vt:lpstr>
      <vt:lpstr>Customize Websites and Reports By Audience</vt:lpstr>
      <vt:lpstr>Topics That Can Be Included in MONAHRQ Reports — Hospitals</vt:lpstr>
      <vt:lpstr>Topics That Can Be Included in MONAHRQ Reports — Hospitals (cont.)</vt:lpstr>
      <vt:lpstr>Topics That Can Be Included in MONAHRQ Reports — Nursing Homes</vt:lpstr>
      <vt:lpstr>Topics That Can Be Included in MONAHRQ Reports — Physicians</vt:lpstr>
      <vt:lpstr>Examples of MONAHRQ Reports — Hospitals (1)</vt:lpstr>
      <vt:lpstr>Examples of MONAHRQ Reports — Hospitals (2)</vt:lpstr>
      <vt:lpstr>Examples of MONAHRQ Reports — Hospitals (3)</vt:lpstr>
      <vt:lpstr>Examples of MONAHRQ Reports — Hospitals (4)</vt:lpstr>
      <vt:lpstr>Examples of MONAHRQ Reports — Hospitals (5)</vt:lpstr>
      <vt:lpstr>Examples of MONAHRQ Reports — Nursing Homes (1)</vt:lpstr>
      <vt:lpstr>Examples of MONAHRQ Reports — Nursing Homes (2)</vt:lpstr>
      <vt:lpstr>Examples of MONAHRQ Reports — Nursing Homes (3)</vt:lpstr>
      <vt:lpstr>Examples of MONAHRQ Reports — Nursing Homes (4)</vt:lpstr>
      <vt:lpstr>Examples of MONAHRQ Reports — Physicians &amp; Others</vt:lpstr>
      <vt:lpstr>Examples of MONAHRQ Reports — Trending</vt:lpstr>
      <vt:lpstr>Data Sources Used to Generate Reports Using MONAHRQ</vt:lpstr>
      <vt:lpstr>Customization Features</vt:lpstr>
      <vt:lpstr>Technical Support</vt:lpstr>
      <vt:lpstr>For Further Information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Types of Websites and Reports Can MONAHRQ Generate?</dc:title>
  <dc:subject>MONAHRQ</dc:subject>
  <dc:creator>Agency for Healthcare Research and Quality</dc:creator>
  <cp:keywords>MONAHRQ; AHRQ; Agency for Healthcare Research and Quality; Department of Health and Human Services; HHS; software; websites; reports; evidence-based; measures; data; reporting; quality; audience; consumers; general public; hospital quality; utilization; profile; avoidable stays; inpatient patient safety; pediatric care; quality indicators; prevention quality indicators; public; private; patient experience; emergency department; ED; cost; discharge; cost rates; data sources; customize; library; technical assistance; Host User Guide; Quick Start Guide;</cp:keywords>
  <dc:description>This document is in the public domain.</dc:description>
  <cp:lastModifiedBy>Stephanie Neuben</cp:lastModifiedBy>
  <cp:revision>285</cp:revision>
  <dcterms:created xsi:type="dcterms:W3CDTF">2013-09-03T18:05:51Z</dcterms:created>
  <dcterms:modified xsi:type="dcterms:W3CDTF">2016-06-28T18:53:59Z</dcterms:modified>
  <cp:contentStatus>Public Domain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