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335" r:id="rId3"/>
    <p:sldId id="332" r:id="rId4"/>
    <p:sldId id="318" r:id="rId5"/>
    <p:sldId id="317" r:id="rId6"/>
    <p:sldId id="310" r:id="rId7"/>
    <p:sldId id="336" r:id="rId8"/>
    <p:sldId id="337" r:id="rId9"/>
    <p:sldId id="313" r:id="rId10"/>
    <p:sldId id="329" r:id="rId11"/>
    <p:sldId id="312" r:id="rId12"/>
    <p:sldId id="311" r:id="rId13"/>
    <p:sldId id="338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ent Sandmeyer" initials="BAS" lastIdx="7" clrIdx="0"/>
  <p:cmAuthor id="1" name="Windows User" initials="WU" lastIdx="5" clrIdx="1"/>
  <p:cmAuthor id="2" name="Emily Henry" initials="EH" lastIdx="1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EA6"/>
    <a:srgbClr val="2438F4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9" autoAdjust="0"/>
    <p:restoredTop sz="94384" autoAdjust="0"/>
  </p:normalViewPr>
  <p:slideViewPr>
    <p:cSldViewPr>
      <p:cViewPr varScale="1">
        <p:scale>
          <a:sx n="132" d="100"/>
          <a:sy n="132" d="100"/>
        </p:scale>
        <p:origin x="20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77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02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98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89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57200" y="5562600"/>
            <a:ext cx="769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987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57200" y="5562600"/>
            <a:ext cx="769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926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20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1"/>
            <a:ext cx="8229600" cy="144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5257800"/>
            <a:ext cx="8229600" cy="99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27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3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396E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ahrq.gov/professionals/systems/monahrq/resources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hrq.gov/professionals/systems/monahrq/contact/index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index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/>
          <a:lstStyle/>
          <a:p>
            <a:r>
              <a:rPr lang="en-US" dirty="0">
                <a:latin typeface="Arial"/>
                <a:cs typeface="Arial"/>
              </a:rPr>
              <a:t>Why Use MONAHRQ for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Health Care Reporting</a:t>
            </a:r>
            <a:r>
              <a:rPr lang="en-US" dirty="0" smtClean="0">
                <a:latin typeface="Arial"/>
                <a:cs typeface="Arial"/>
              </a:rPr>
              <a:t>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7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934200" cy="76835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How Is MONAHRQ Evolving?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4724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/>
              <a:t>MONAHRQ was first released in 2010 and has evolved over time to: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Respond to a rapidly </a:t>
            </a:r>
            <a:r>
              <a:rPr lang="en-US" sz="1800" dirty="0"/>
              <a:t>changing health care </a:t>
            </a:r>
            <a:r>
              <a:rPr lang="en-US" sz="1800" dirty="0" smtClean="0"/>
              <a:t>environment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Capitalize </a:t>
            </a:r>
            <a:r>
              <a:rPr lang="en-US" sz="1800" dirty="0"/>
              <a:t>on opportunities to create more </a:t>
            </a:r>
            <a:r>
              <a:rPr lang="en-US" sz="1800" dirty="0" smtClean="0"/>
              <a:t>value by adding data sources, measures, and other features enabled by advances in technology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The current version of MONAHRQ is </a:t>
            </a:r>
            <a:r>
              <a:rPr lang="en-US" sz="2000" dirty="0"/>
              <a:t>7</a:t>
            </a:r>
            <a:r>
              <a:rPr lang="en-US" sz="2000" dirty="0" smtClean="0"/>
              <a:t>, which was released in July 2016 and is the final iteration of the software. No subsequent versions will be released in 2017.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To make the most of MONAHRQ’s flexibility, see the slide set: “Using MONAHRQ’s Open Source Framework.”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68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7162800" cy="768350"/>
          </a:xfrm>
        </p:spPr>
        <p:txBody>
          <a:bodyPr>
            <a:noAutofit/>
          </a:bodyPr>
          <a:lstStyle/>
          <a:p>
            <a:r>
              <a:rPr lang="en-US" dirty="0"/>
              <a:t>What Support Is Available for People Who Use MONAHRQ?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48768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A comprehensive Host User Guide </a:t>
            </a:r>
          </a:p>
          <a:p>
            <a:pPr>
              <a:spcAft>
                <a:spcPts val="1200"/>
              </a:spcAft>
            </a:pPr>
            <a:r>
              <a:rPr lang="en-US" sz="1800" dirty="0" smtClean="0">
                <a:hlinkClick r:id="rId3"/>
              </a:rPr>
              <a:t>Available at http://www.ahrq.gov/professionals/systems/monahrq/resources/</a:t>
            </a: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00" dirty="0" smtClean="0"/>
              <a:t>Also built into the software itself, so you can get right to the information you need when you are using MONAHRQ</a:t>
            </a:r>
          </a:p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Quick Start Guide, Fact Sheet, and Other Materials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1800" dirty="0">
                <a:hlinkClick r:id="rId3"/>
              </a:rPr>
              <a:t>Available </a:t>
            </a:r>
            <a:r>
              <a:rPr lang="en-US" sz="1800" dirty="0" smtClean="0">
                <a:hlinkClick r:id="rId3"/>
              </a:rPr>
              <a:t>at </a:t>
            </a:r>
            <a:r>
              <a:rPr lang="en-US" sz="1800" dirty="0">
                <a:hlinkClick r:id="rId3"/>
              </a:rPr>
              <a:t>http://www.ahrq.gov/professionals/systems/monahrq/resources</a:t>
            </a:r>
            <a:r>
              <a:rPr lang="en-US" sz="1800" dirty="0" smtClean="0">
                <a:hlinkClick r:id="rId3"/>
              </a:rPr>
              <a:t>/</a:t>
            </a:r>
            <a:endParaRPr lang="en-US" sz="1800" dirty="0" smtClean="0"/>
          </a:p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Personalized technical assistance and connection with other Host Users</a:t>
            </a:r>
          </a:p>
          <a:p>
            <a:pPr>
              <a:spcAft>
                <a:spcPts val="1200"/>
              </a:spcAft>
            </a:pPr>
            <a:r>
              <a:rPr lang="en-US" sz="1800" dirty="0" smtClean="0">
                <a:hlinkClick r:id="rId4"/>
              </a:rPr>
              <a:t>Technical assistance from the MONAHRQ team: http://www.ahrq.gov/professionals/systems/monahrq/contact/index.html</a:t>
            </a: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00" dirty="0" smtClean="0"/>
              <a:t>Opportunities to connect with other Host Users on webinars or calls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09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What </a:t>
            </a:r>
            <a:r>
              <a:rPr lang="en-US" sz="2000" dirty="0"/>
              <a:t>is the Value of </a:t>
            </a:r>
            <a:r>
              <a:rPr lang="en-US" sz="2000" dirty="0" smtClean="0"/>
              <a:t>Health Care Measurement </a:t>
            </a:r>
            <a:r>
              <a:rPr lang="en-US" sz="2000" dirty="0"/>
              <a:t>and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How To </a:t>
            </a:r>
            <a:r>
              <a:rPr lang="en-US" sz="2000" dirty="0"/>
              <a:t>Get Started </a:t>
            </a:r>
            <a:r>
              <a:rPr lang="en-US" sz="2000" dirty="0" smtClean="0"/>
              <a:t>With </a:t>
            </a:r>
            <a:r>
              <a:rPr lang="en-US" sz="20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What Types of </a:t>
            </a:r>
            <a:r>
              <a:rPr lang="en-US" sz="2000" dirty="0" smtClean="0"/>
              <a:t>Websites and Reports </a:t>
            </a:r>
            <a:r>
              <a:rPr lang="en-US" sz="20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Who </a:t>
            </a:r>
            <a:r>
              <a:rPr lang="en-US" sz="2000" dirty="0" smtClean="0"/>
              <a:t>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Using MONAHRQ’s Open Source Framework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Future Plans for MONAHRQ and How To Get Involved</a:t>
            </a:r>
            <a:endParaRPr lang="en-US" sz="20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reports.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</a:t>
            </a:r>
            <a:r>
              <a:rPr lang="en-US" sz="1600" dirty="0" smtClean="0"/>
              <a:t>provided 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  <a:p>
            <a:pPr marL="0" indent="0" algn="ctr"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information, see the “</a:t>
            </a:r>
            <a:r>
              <a:rPr lang="en-US" sz="1800" b="1" i="1" dirty="0" smtClean="0"/>
              <a:t>What Is MONAHRQ?</a:t>
            </a:r>
            <a:r>
              <a:rPr lang="en-US" sz="1800" i="1" dirty="0" smtClean="0"/>
              <a:t>”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32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Reasons Why People Use MONAHRQ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meet transparency requirements 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help earn performance-based payment and other incentives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efficiently create effective websites and reports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validate data and check for errors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share health care performance and quality improvement information internally and/or externally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align efforts using evidence-based, nationally recognized measures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What’s Involved in Measuring and Reporting on Health Care?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People use MONAHRQ because it is an </a:t>
            </a:r>
            <a:r>
              <a:rPr lang="en-US" sz="1800" b="1" dirty="0"/>
              <a:t>evidence-based, low-cost </a:t>
            </a:r>
            <a:r>
              <a:rPr lang="en-US" sz="1800" dirty="0"/>
              <a:t>way to produce effective health care </a:t>
            </a:r>
            <a:r>
              <a:rPr lang="en-US" sz="1800" dirty="0" smtClean="0"/>
              <a:t>websites and reports.</a:t>
            </a:r>
            <a:endParaRPr lang="en-US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Without MONAHRQ, the typical steps during the measurement and reporting process can be </a:t>
            </a:r>
            <a:r>
              <a:rPr lang="en-US" sz="1800" b="1" dirty="0"/>
              <a:t>complex, time </a:t>
            </a:r>
            <a:r>
              <a:rPr lang="en-US" sz="1800" b="1" dirty="0" smtClean="0"/>
              <a:t>consuming, </a:t>
            </a:r>
            <a:r>
              <a:rPr lang="en-US" sz="1800" b="1" dirty="0"/>
              <a:t>and </a:t>
            </a:r>
            <a:r>
              <a:rPr lang="en-US" sz="1800" b="1" dirty="0" smtClean="0"/>
              <a:t>expensive</a:t>
            </a:r>
            <a:r>
              <a:rPr lang="en-US" sz="1800" dirty="0" smtClean="0"/>
              <a:t>.</a:t>
            </a:r>
            <a:endParaRPr lang="en-US" sz="1800" b="1" dirty="0"/>
          </a:p>
        </p:txBody>
      </p:sp>
      <p:pic>
        <p:nvPicPr>
          <p:cNvPr id="1026" name="Picture 2" descr="Image of flowchart showing typical steps during the measurement and reporting process without MONAHRQ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19400"/>
            <a:ext cx="8486775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25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77000" cy="768350"/>
          </a:xfrm>
        </p:spPr>
        <p:txBody>
          <a:bodyPr>
            <a:noAutofit/>
          </a:bodyPr>
          <a:lstStyle/>
          <a:p>
            <a:r>
              <a:rPr lang="en-US" dirty="0" smtClean="0"/>
              <a:t>Options for Creating Health Care Performance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472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ClrTx/>
              <a:buNone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Use national reports from the Federal Government or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others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Reports may be free but difficult to customize to meet your unique needs </a:t>
            </a:r>
          </a:p>
          <a:p>
            <a:pPr marL="0" indent="0">
              <a:spcBef>
                <a:spcPts val="1200"/>
              </a:spcBef>
              <a:buClrTx/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Create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your own websites and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reports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Requires significant staff time, financial resources, and technical knowledge; may not be consistent with other reporting entities </a:t>
            </a:r>
          </a:p>
          <a:p>
            <a:pPr marL="0" indent="0">
              <a:spcBef>
                <a:spcPts val="1200"/>
              </a:spcBef>
              <a:buClrTx/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MONAHRQ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Easily use measures and data to generate websites and reports on health care safety, quality, and affordability; reports reflect the latest research; allows for extensive customization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67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Websites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458200" cy="4953000"/>
          </a:xfrm>
        </p:spPr>
        <p:txBody>
          <a:bodyPr anchor="t" anchorCtr="0">
            <a:normAutofit lnSpcReduction="10000"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/>
              <a:t>MONAHRQ can generate two types of websites designed for specific audiences</a:t>
            </a:r>
          </a:p>
          <a:p>
            <a:pPr marL="3371850" lvl="2" indent="-548640">
              <a:spcBef>
                <a:spcPts val="1800"/>
              </a:spcBef>
              <a:spcAft>
                <a:spcPts val="84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400" b="0" dirty="0"/>
              <a:t>For use by medical clinicians, administrators, policymakers, </a:t>
            </a:r>
            <a:r>
              <a:rPr lang="en-US" sz="2400" b="0" dirty="0" smtClean="0"/>
              <a:t>researchers, </a:t>
            </a:r>
            <a:r>
              <a:rPr lang="en-US" sz="2400" b="0" dirty="0"/>
              <a:t>and analysts, with detailed </a:t>
            </a:r>
            <a:r>
              <a:rPr lang="en-US" sz="2400" b="0" dirty="0" smtClean="0"/>
              <a:t>statistics</a:t>
            </a:r>
            <a:endParaRPr lang="en-US" sz="2200" b="0" dirty="0" smtClean="0"/>
          </a:p>
          <a:p>
            <a:pPr marL="1260475" lvl="2" indent="-548640">
              <a:spcBef>
                <a:spcPts val="1800"/>
              </a:spcBef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400" b="0" dirty="0"/>
              <a:t>For use by consumers and </a:t>
            </a:r>
            <a:r>
              <a:rPr lang="en-US" sz="2400" b="0" dirty="0" smtClean="0"/>
              <a:t>the </a:t>
            </a:r>
            <a:br>
              <a:rPr lang="en-US" sz="2400" b="0" dirty="0" smtClean="0"/>
            </a:br>
            <a:r>
              <a:rPr lang="en-US" sz="2400" b="0" dirty="0" smtClean="0"/>
              <a:t>general </a:t>
            </a:r>
            <a:r>
              <a:rPr lang="en-US" sz="2400" b="0" dirty="0"/>
              <a:t>public, with </a:t>
            </a:r>
            <a:r>
              <a:rPr lang="en-US" sz="2400" b="0" dirty="0" smtClean="0"/>
              <a:t>infographics</a:t>
            </a:r>
            <a:br>
              <a:rPr lang="en-US" sz="2400" b="0" dirty="0" smtClean="0"/>
            </a:br>
            <a:r>
              <a:rPr lang="en-US" sz="2400" b="0" dirty="0" smtClean="0"/>
              <a:t>and </a:t>
            </a:r>
            <a:r>
              <a:rPr lang="en-US" sz="2400" b="0" dirty="0"/>
              <a:t>guided </a:t>
            </a:r>
            <a:r>
              <a:rPr lang="en-US" sz="2400" b="0" dirty="0" smtClean="0"/>
              <a:t>education</a:t>
            </a:r>
            <a:endParaRPr lang="en-US" sz="2400" dirty="0" smtClean="0"/>
          </a:p>
        </p:txBody>
      </p:sp>
      <p:pic>
        <p:nvPicPr>
          <p:cNvPr id="8" name="Picture 7" descr="Image of sample website for use by medical professional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8117">
            <a:off x="965716" y="2328243"/>
            <a:ext cx="2271819" cy="2426868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4" name="Picture 3" descr="Image of sample website for use by the general publ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4398">
            <a:off x="6323594" y="3888633"/>
            <a:ext cx="1846904" cy="268814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6</a:t>
            </a:fld>
            <a:r>
              <a:rPr lang="en-US" dirty="0" smtClean="0"/>
              <a:t>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Examples of MONAHRQ Reports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562100"/>
            <a:ext cx="4040188" cy="4533900"/>
          </a:xfrm>
        </p:spPr>
        <p:txBody>
          <a:bodyPr>
            <a:normAutofit/>
          </a:bodyPr>
          <a:lstStyle/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Individual hospital profiles,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with an overall patient experience rating and a list of the highest cost DRGs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Quality of care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comparisons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across hospitals, including patient experience ratings 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Emergency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department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(ED) utilization </a:t>
            </a:r>
            <a:endParaRPr lang="en-US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  <a:p>
            <a:pPr marL="28575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Potentially avoidable hospitalizations by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county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 use rates for conditions and procedures, by county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and/or region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243" y="1562100"/>
            <a:ext cx="4041775" cy="4114800"/>
          </a:xfrm>
        </p:spPr>
        <p:txBody>
          <a:bodyPr>
            <a:normAutofit fontScale="92500"/>
          </a:bodyPr>
          <a:lstStyle/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Estimated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cost savings by reducing avoidable hospital stays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Hospital utilization 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costs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for top diagnosis related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groups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Physician profiles, with hospital affiliation and medical group ratings based on patient experience surveys</a:t>
            </a:r>
          </a:p>
          <a:p>
            <a:pPr marL="285750" indent="-285750">
              <a:spcBef>
                <a:spcPts val="1200"/>
              </a:spcBef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ursing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home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profiles, plus reports on quality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care, inspection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results, staffing, and patient experience </a:t>
            </a:r>
          </a:p>
          <a:p>
            <a:pPr marL="285750" lvl="0" indent="-285750">
              <a:spcBef>
                <a:spcPts val="1200"/>
              </a:spcBef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Annual and quarterly trending reports on utilization, showing changes over time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8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What Else Can You Do With MONAHRQ?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1"/>
            <a:ext cx="8458200" cy="4984749"/>
          </a:xfrm>
        </p:spPr>
        <p:txBody>
          <a:bodyPr>
            <a:noAutofit/>
          </a:bodyPr>
          <a:lstStyle/>
          <a:p>
            <a:pPr marL="285750" indent="-285750">
              <a:spcBef>
                <a:spcPts val="108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Establish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datasets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library from your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data in addition to Federal data and other sources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spcBef>
                <a:spcPts val="108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Select for reporting an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array of hospital measures (quality, utilization, patient experience, cost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), nursing home measures (quality, health inspections, staffing, patient experience), and physician information (profiles, admitting, medical group practice, patient experience)</a:t>
            </a:r>
          </a:p>
          <a:p>
            <a:pPr marL="285750" indent="-285750">
              <a:spcBef>
                <a:spcPts val="108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Customize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measure information (title, description, etc.), report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details,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your website “look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feel,”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then save to easily re-use them later</a:t>
            </a:r>
          </a:p>
          <a:p>
            <a:pPr marL="285750" indent="-285750">
              <a:spcBef>
                <a:spcPts val="108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Optimize your MONAHRQ-generated website so it can be found by search engines, and get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feedback from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people who use your website and reports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spcBef>
                <a:spcPts val="1080"/>
              </a:spcBef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asily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update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websites and reports and include new measures </a:t>
            </a:r>
          </a:p>
          <a:p>
            <a:pPr marL="285750" indent="-285750">
              <a:spcBef>
                <a:spcPts val="108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Open Source Framework to import new data sources and design new reports to customize your MONAHRQ reports 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41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MONAHRQ </a:t>
            </a:r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2999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2200" b="1" dirty="0" smtClean="0"/>
              <a:t>MONAHRQ </a:t>
            </a:r>
            <a:r>
              <a:rPr lang="en-US" sz="2200" b="1" dirty="0"/>
              <a:t>is </a:t>
            </a:r>
            <a:r>
              <a:rPr lang="en-US" sz="2200" b="1" u="sng" dirty="0"/>
              <a:t>not</a:t>
            </a:r>
            <a:r>
              <a:rPr lang="en-US" sz="2200" b="1" dirty="0"/>
              <a:t> intended </a:t>
            </a:r>
            <a:r>
              <a:rPr lang="en-US" sz="2200" b="1" dirty="0" smtClean="0"/>
              <a:t>to do certain things</a:t>
            </a:r>
            <a:endParaRPr lang="en-US" sz="2200" dirty="0" smtClean="0"/>
          </a:p>
          <a:p>
            <a:pPr marL="285750" indent="-285750">
              <a:spcBef>
                <a:spcPts val="108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software is not a tool for detailed statistical analysis and calculation using raw data </a:t>
            </a:r>
          </a:p>
          <a:p>
            <a:pPr marL="285750" indent="-285750">
              <a:spcBef>
                <a:spcPts val="108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software cannot create or replace electronic medical records or patient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registries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3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6ec1cabe0f7edc351f098f7442a5cdd7c5af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3455</TotalTime>
  <Words>1003</Words>
  <Application>Microsoft Office PowerPoint</Application>
  <PresentationFormat>On-screen Show (4:3)</PresentationFormat>
  <Paragraphs>104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Symbol</vt:lpstr>
      <vt:lpstr>Times New Roman</vt:lpstr>
      <vt:lpstr>Wingdings</vt:lpstr>
      <vt:lpstr>Office Theme</vt:lpstr>
      <vt:lpstr>Custom Design</vt:lpstr>
      <vt:lpstr>Why Use MONAHRQ for Health Care Reporting?</vt:lpstr>
      <vt:lpstr>What Is MONAHRQ?</vt:lpstr>
      <vt:lpstr>Reasons Why People Use MONAHRQ</vt:lpstr>
      <vt:lpstr>What’s Involved in Measuring and Reporting on Health Care?</vt:lpstr>
      <vt:lpstr>Options for Creating Health Care Performance Reports</vt:lpstr>
      <vt:lpstr>MONAHRQ Websites</vt:lpstr>
      <vt:lpstr>Examples of MONAHRQ Reports </vt:lpstr>
      <vt:lpstr>What Else Can You Do With MONAHRQ?</vt:lpstr>
      <vt:lpstr>MONAHRQ Limitations</vt:lpstr>
      <vt:lpstr>How Is MONAHRQ Evolving?</vt:lpstr>
      <vt:lpstr>What Support Is Available for People Who Use MONAHRQ?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Use MONAHRQ for Health Care Reporting?</dc:title>
  <dc:subject>MONAHRQ for Health Care Reporting</dc:subject>
  <dc:creator>Agency for Healthcare Research and Quailty</dc:creator>
  <cp:keywords>MONAHRQ; AHRQ; Agency for Healthcare Research and Quality; Department of Health and Human Services; HHS; health care; reporting; quality; affordability; safety; data; website; software; library; evidence-based; audience; results; utilization rates; measurement; measures; clinicians; policymakers; researchers; analysts; consumer; general public; hospital profile; patient experience; emergency department; DRGs; avoidable; hospitalizations; conditions; procedures; cost; Host User; Host User Guide; Quick Start Guide; Fact Sheet; search engine optimization;</cp:keywords>
  <dc:description>This document is in the public domain.</dc:description>
  <cp:lastModifiedBy>Ledford, Dara</cp:lastModifiedBy>
  <cp:revision>224</cp:revision>
  <dcterms:created xsi:type="dcterms:W3CDTF">2013-09-03T18:05:51Z</dcterms:created>
  <dcterms:modified xsi:type="dcterms:W3CDTF">2016-06-24T16:38:05Z</dcterms:modified>
  <cp:contentStatus>Public Domain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