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3"/>
  </p:notesMasterIdLst>
  <p:handoutMasterIdLst>
    <p:handoutMasterId r:id="rId24"/>
  </p:handoutMasterIdLst>
  <p:sldIdLst>
    <p:sldId id="387" r:id="rId3"/>
    <p:sldId id="386" r:id="rId4"/>
    <p:sldId id="373" r:id="rId5"/>
    <p:sldId id="374" r:id="rId6"/>
    <p:sldId id="314" r:id="rId7"/>
    <p:sldId id="367" r:id="rId8"/>
    <p:sldId id="315" r:id="rId9"/>
    <p:sldId id="368" r:id="rId10"/>
    <p:sldId id="379" r:id="rId11"/>
    <p:sldId id="385" r:id="rId12"/>
    <p:sldId id="380" r:id="rId13"/>
    <p:sldId id="320" r:id="rId14"/>
    <p:sldId id="316" r:id="rId15"/>
    <p:sldId id="369" r:id="rId16"/>
    <p:sldId id="317" r:id="rId17"/>
    <p:sldId id="370" r:id="rId18"/>
    <p:sldId id="318" r:id="rId19"/>
    <p:sldId id="371" r:id="rId20"/>
    <p:sldId id="319" r:id="rId21"/>
    <p:sldId id="38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mily Henry" initials="EH" lastIdx="10" clrIdx="0"/>
  <p:cmAuthor id="1" name="Brent Sandmeyer" initials="BAS" lastIdx="8" clrIdx="1"/>
  <p:cmAuthor id="2" name="Windows User" initials="WU" lastIdx="2" clrIdx="2"/>
  <p:cmAuthor id="3" name="Rob Timmons" initials="RT" lastIdx="1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6EA6"/>
    <a:srgbClr val="2438F4"/>
    <a:srgbClr val="1A53B0"/>
    <a:srgbClr val="F794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3" autoAdjust="0"/>
    <p:restoredTop sz="86435" autoAdjust="0"/>
  </p:normalViewPr>
  <p:slideViewPr>
    <p:cSldViewPr>
      <p:cViewPr varScale="1">
        <p:scale>
          <a:sx n="118" d="100"/>
          <a:sy n="118" d="100"/>
        </p:scale>
        <p:origin x="96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93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177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40ABE-DCA6-4B7A-B1BC-961182C98C1E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DE9D1-BBA0-4F2C-9FA0-7B37DDC69B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69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51F5C-5F11-4D3C-9DB8-B32B05FECA1E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BA898-0014-496A-B214-7AE5CAF314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8576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080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89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89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697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352800"/>
            <a:ext cx="7772400" cy="1295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76800"/>
            <a:ext cx="64008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4265-A4C3-B548-B231-ADDC296B495B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8B51-08B8-6B43-8FC0-884E9553DCFA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1FD8-5C2B-1A44-9725-6957C54F16FD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Author and Date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ADE43-45F2-714B-9512-9DDE4BE6BD46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977F-0695-4C57-AF40-70739867F6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96EA6"/>
                </a:solidFill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C8C8-78CF-7842-A1AC-401AE4B81EAF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396EA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B30A-E152-8D43-93D6-6146E860788F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96EA6"/>
                </a:solidFill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02DA-B4C7-F64F-973E-D2B9D04B4E80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96EA6"/>
                </a:solidFill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00401"/>
            <a:ext cx="82296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02DA-B4C7-F64F-973E-D2B9D04B4E80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4724400"/>
            <a:ext cx="82296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129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96EA6"/>
                </a:solidFill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C24A-33C1-654A-9E08-A5468D41EA54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96EA6"/>
                </a:solidFill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A979-8FD5-D94E-9493-7E635315116E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2412-A65B-AE42-81D1-063ADF4726DA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84712-8E39-024F-9126-73B259666B5C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98B19-F477-8C42-AD8F-0885B1BA7BA2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3" r:id="rId5"/>
    <p:sldLayoutId id="2147483653" r:id="rId6"/>
    <p:sldLayoutId id="2147483654" r:id="rId7"/>
    <p:sldLayoutId id="2147483655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rgbClr val="396EA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chemeClr val="tx2">
            <a:lumMod val="60000"/>
            <a:lumOff val="40000"/>
          </a:schemeClr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953000"/>
            <a:ext cx="8229600" cy="117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79C4C-018F-6A4F-8933-B1DD8099522D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977F-0695-4C57-AF40-70739867F6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None/>
        <a:defRPr sz="2800" b="1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ahrq.gov/professionals/systems/monahrq/resources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qualityindicators.ahrq.gov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professionals/systems/monahrq/resources/MONAHRQ_v7_DecisionGuide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monahrq.ahrq.gov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MONAHRQ@ahrq.gov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hrq.gov/downloads/monahrq/pdf/MONAHRQ_7_Quick_Start_Guide.pdf" TargetMode="External"/><Relationship Id="rId5" Type="http://schemas.openxmlformats.org/officeDocument/2006/relationships/hyperlink" Target="http://www.ahrq.gov/downloads/monahrq/pdf/MONAHRQ_v7_HostUserGuide.pdf" TargetMode="External"/><Relationship Id="rId4" Type="http://schemas.openxmlformats.org/officeDocument/2006/relationships/hyperlink" Target="http://monahrq.ahrq.gov/professionals/systems/monahrq/index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professionals/systems/monahrq/resources/index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onahrq@ahrq.go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onahrq.ahrq.gov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professionals/systems/monahrq/software/index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onahrq.ahrq.gov/MONAHRQ_v7_DecisionGuide.pdf" TargetMode="External"/><Relationship Id="rId4" Type="http://schemas.openxmlformats.org/officeDocument/2006/relationships/hyperlink" Target="http://monahrq.ahrq.gov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onahrq.ahrq.gov/monahrq_data.shtml" TargetMode="External"/><Relationship Id="rId2" Type="http://schemas.openxmlformats.org/officeDocument/2006/relationships/hyperlink" Target="https://data.medicare.gov/data/hospital-compar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ata.medicare.gov/" TargetMode="External"/><Relationship Id="rId4" Type="http://schemas.openxmlformats.org/officeDocument/2006/relationships/hyperlink" Target="https://data.medicare.gov/data/nursing-home-compar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s for the U.S. Department of Health and Human Services, the Agency for Healthcare Research and Quality (AHRQ; tagline &quot;Advancing Excellence in Health Care&quot;), and MONAHRQ (tagline: &quot;Input your data. Output your website.&quot;)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747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2800"/>
            <a:ext cx="82296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396EA6"/>
                </a:solidFill>
                <a:latin typeface="Arial"/>
                <a:cs typeface="Arial"/>
              </a:rPr>
              <a:t>How To Get Started With MONAHRQ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July 2016</a:t>
            </a:r>
          </a:p>
          <a:p>
            <a:pPr algn="l"/>
            <a:r>
              <a:rPr lang="en-US" sz="2300" b="0" i="1" dirty="0">
                <a:latin typeface="Arial"/>
                <a:cs typeface="Arial"/>
              </a:rPr>
              <a:t>Note: This is one of </a:t>
            </a:r>
            <a:r>
              <a:rPr lang="en-US" sz="2300" b="0" i="1" dirty="0" smtClean="0">
                <a:latin typeface="Arial"/>
                <a:cs typeface="Arial"/>
              </a:rPr>
              <a:t>eight </a:t>
            </a:r>
            <a:r>
              <a:rPr lang="en-US" sz="2300" b="0" i="1" dirty="0">
                <a:latin typeface="Arial"/>
                <a:cs typeface="Arial"/>
              </a:rPr>
              <a:t>slide sets outlining MONAHRQ and its </a:t>
            </a:r>
            <a:r>
              <a:rPr lang="en-US" sz="2300" b="0" i="1" dirty="0" smtClean="0">
                <a:latin typeface="Arial"/>
                <a:cs typeface="Arial"/>
              </a:rPr>
              <a:t>value,</a:t>
            </a:r>
          </a:p>
          <a:p>
            <a:pPr algn="l"/>
            <a:r>
              <a:rPr lang="en-US" sz="2300" b="0" i="1" dirty="0" smtClean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available at</a:t>
            </a:r>
            <a:r>
              <a:rPr lang="en-US" sz="2300" b="0" i="1" dirty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 </a:t>
            </a:r>
            <a:r>
              <a:rPr lang="en-US" sz="2300" b="0" i="1" u="sng" dirty="0" smtClean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www.ahrq.gov/professionals/systems/monahrq/resources/</a:t>
            </a:r>
            <a:endParaRPr lang="en-US" sz="2300" b="0" i="1" u="sng" dirty="0">
              <a:solidFill>
                <a:srgbClr val="2438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69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MONAHRQ Data Sources (continued)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/>
          </a:bodyPr>
          <a:lstStyle/>
          <a:p>
            <a:pPr lvl="0">
              <a:spcBef>
                <a:spcPts val="2400"/>
              </a:spcBef>
            </a:pPr>
            <a:r>
              <a:rPr lang="en-US" sz="2000" b="1" dirty="0" smtClean="0"/>
              <a:t>AHRQ Quality Indicator (QI) Results</a:t>
            </a:r>
            <a:r>
              <a:rPr lang="en-US" sz="2000" dirty="0" smtClean="0"/>
              <a:t>. </a:t>
            </a:r>
            <a:r>
              <a:rPr lang="en-US" sz="2000" dirty="0"/>
              <a:t>MONAHRQ allows Host Users to calculate </a:t>
            </a:r>
            <a:r>
              <a:rPr lang="en-US" sz="2000" dirty="0" smtClean="0"/>
              <a:t>AHRQ QIs using their own </a:t>
            </a:r>
            <a:r>
              <a:rPr lang="en-US" sz="2000" dirty="0"/>
              <a:t>inpatient </a:t>
            </a:r>
            <a:r>
              <a:rPr lang="en-US" sz="2000" dirty="0" smtClean="0"/>
              <a:t>hospital discharge data. </a:t>
            </a:r>
            <a:r>
              <a:rPr lang="en-US" sz="2000" dirty="0"/>
              <a:t>AHRQ provides two tools to calculate the AHRQ QIs: </a:t>
            </a:r>
            <a:r>
              <a:rPr lang="en-US" sz="2000" dirty="0" smtClean="0"/>
              <a:t>QI Windows</a:t>
            </a:r>
            <a:r>
              <a:rPr lang="en-US" sz="2000" baseline="30000" dirty="0" smtClean="0"/>
              <a:t>®</a:t>
            </a:r>
            <a:r>
              <a:rPr lang="en-US" sz="2000" dirty="0" smtClean="0"/>
              <a:t> software (WinQI</a:t>
            </a:r>
            <a:r>
              <a:rPr lang="en-US" sz="2000" dirty="0"/>
              <a:t>) and </a:t>
            </a:r>
            <a:r>
              <a:rPr lang="en-US" sz="2000" dirty="0" smtClean="0"/>
              <a:t>SAS QI</a:t>
            </a:r>
            <a:r>
              <a:rPr lang="en-US" sz="2000" baseline="30000" dirty="0" smtClean="0"/>
              <a:t>®</a:t>
            </a:r>
            <a:r>
              <a:rPr lang="en-US" sz="2000" dirty="0" smtClean="0"/>
              <a:t> software. </a:t>
            </a:r>
            <a:r>
              <a:rPr lang="en-US" sz="2000" dirty="0" smtClean="0">
                <a:hlinkClick r:id="rId2"/>
              </a:rPr>
              <a:t>More information about calculating AHRQ QIs can be found at http://qualityindicators.ahrq.gov</a:t>
            </a:r>
            <a:r>
              <a:rPr lang="en-US" sz="2000" dirty="0" smtClean="0"/>
              <a:t>. </a:t>
            </a:r>
          </a:p>
          <a:p>
            <a:pPr lvl="0">
              <a:spcBef>
                <a:spcPts val="2400"/>
              </a:spcBef>
            </a:pP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H-CAHPS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(Consumer Assessment of Healthcare Providers and Systems) Survey Data: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Hospital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patient experience survey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results, provided by CMS</a:t>
            </a:r>
          </a:p>
          <a:p>
            <a:pPr lvl="0">
              <a:spcBef>
                <a:spcPts val="2400"/>
              </a:spcBef>
            </a:pP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NH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-CAHPS: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ursing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home patient experience survey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results, provided by the Host User</a:t>
            </a:r>
          </a:p>
          <a:p>
            <a:pPr lvl="0">
              <a:spcBef>
                <a:spcPts val="2400"/>
              </a:spcBef>
            </a:pP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CG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-CAHPS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Clinician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group patient experience survey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results, provided by the Host User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31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MONAHRQ Data Sources (continued 2)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 lnSpcReduction="10000"/>
          </a:bodyPr>
          <a:lstStyle/>
          <a:p>
            <a:pPr lvl="0">
              <a:spcBef>
                <a:spcPts val="2400"/>
              </a:spcBef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HEDIS (Healthcare Effectiveness Data and Information Set)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Data.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Includes measures developed by NCQA, used by purchasers, health plans, and others for transparency and improvement.</a:t>
            </a:r>
          </a:p>
          <a:p>
            <a:pPr lvl="0">
              <a:spcBef>
                <a:spcPts val="2400"/>
              </a:spcBef>
            </a:pPr>
            <a:r>
              <a:rPr lang="en-US" sz="2000" b="1" dirty="0" smtClean="0"/>
              <a:t>Medicare </a:t>
            </a:r>
            <a:r>
              <a:rPr lang="en-US" sz="2000" b="1" dirty="0"/>
              <a:t>Provider </a:t>
            </a:r>
            <a:r>
              <a:rPr lang="en-US" sz="2000" b="1" dirty="0" smtClean="0"/>
              <a:t>Utilization and Payment Data</a:t>
            </a:r>
            <a:r>
              <a:rPr lang="en-US" sz="2000" dirty="0" smtClean="0"/>
              <a:t>. Includes </a:t>
            </a:r>
            <a:r>
              <a:rPr lang="en-US" sz="2000" dirty="0"/>
              <a:t>hospital-specific charges for the top 100 most frequently billed discharges for </a:t>
            </a:r>
            <a:r>
              <a:rPr lang="en-US" sz="2000" dirty="0" smtClean="0"/>
              <a:t>more </a:t>
            </a:r>
            <a:r>
              <a:rPr lang="en-US" sz="2000" dirty="0"/>
              <a:t>than 3,000 U.S. hospitals that receive Medicare Inpatient Prospective Payment System (IPPS) </a:t>
            </a:r>
            <a:r>
              <a:rPr lang="en-US" sz="2000" dirty="0" smtClean="0"/>
              <a:t>payments.</a:t>
            </a:r>
          </a:p>
          <a:p>
            <a:pPr lvl="0">
              <a:spcBef>
                <a:spcPts val="2400"/>
              </a:spcBef>
            </a:pPr>
            <a:r>
              <a:rPr lang="en-US" sz="2000" b="1" dirty="0"/>
              <a:t>Inpatient </a:t>
            </a:r>
            <a:r>
              <a:rPr lang="en-US" sz="2000" b="1" dirty="0" smtClean="0"/>
              <a:t>Hospital Discharge </a:t>
            </a:r>
            <a:r>
              <a:rPr lang="en-US" sz="2000" b="1" dirty="0"/>
              <a:t>Data</a:t>
            </a:r>
            <a:r>
              <a:rPr lang="en-US" sz="2000" dirty="0"/>
              <a:t>. </a:t>
            </a:r>
            <a:r>
              <a:rPr lang="en-US" sz="2000" dirty="0" smtClean="0"/>
              <a:t>Host </a:t>
            </a:r>
            <a:r>
              <a:rPr lang="en-US" sz="2000" dirty="0"/>
              <a:t>Users </a:t>
            </a:r>
            <a:r>
              <a:rPr lang="en-US" sz="2000" dirty="0" smtClean="0"/>
              <a:t>supply </a:t>
            </a:r>
            <a:r>
              <a:rPr lang="en-US" sz="2000" dirty="0"/>
              <a:t>their own Inpatient </a:t>
            </a:r>
            <a:r>
              <a:rPr lang="en-US" sz="2000" dirty="0" smtClean="0"/>
              <a:t>Hospital Discharge data</a:t>
            </a:r>
            <a:r>
              <a:rPr lang="en-US" sz="2000" dirty="0"/>
              <a:t>. MONAHRQ helps map these data to the appropriate format to </a:t>
            </a:r>
            <a:r>
              <a:rPr lang="en-US" sz="2000" dirty="0" smtClean="0"/>
              <a:t>appear within a </a:t>
            </a:r>
            <a:r>
              <a:rPr lang="en-US" sz="2000" dirty="0"/>
              <a:t>MONAHRQ </a:t>
            </a:r>
            <a:r>
              <a:rPr lang="en-US" sz="2000" dirty="0" smtClean="0"/>
              <a:t>website.</a:t>
            </a:r>
          </a:p>
          <a:p>
            <a:pPr lvl="0">
              <a:spcBef>
                <a:spcPts val="2400"/>
              </a:spcBef>
            </a:pPr>
            <a:r>
              <a:rPr lang="en-US" sz="2000" b="1" dirty="0" smtClean="0"/>
              <a:t>ED </a:t>
            </a:r>
            <a:r>
              <a:rPr lang="en-US" sz="2000" b="1" dirty="0"/>
              <a:t>Treat-and-Release Data</a:t>
            </a:r>
            <a:r>
              <a:rPr lang="en-US" sz="2000" dirty="0"/>
              <a:t>. </a:t>
            </a:r>
            <a:r>
              <a:rPr lang="en-US" sz="2000" dirty="0" smtClean="0"/>
              <a:t>Host </a:t>
            </a:r>
            <a:r>
              <a:rPr lang="en-US" sz="2000" dirty="0"/>
              <a:t>Users </a:t>
            </a:r>
            <a:r>
              <a:rPr lang="en-US" sz="2000" dirty="0" smtClean="0"/>
              <a:t>supply </a:t>
            </a:r>
            <a:r>
              <a:rPr lang="en-US" sz="2000" dirty="0"/>
              <a:t>their own ED treat-and-release data. MONAHRQ helps map these data to the appropriate format to </a:t>
            </a:r>
            <a:r>
              <a:rPr lang="en-US" sz="2000" dirty="0" smtClean="0"/>
              <a:t>appear within a </a:t>
            </a:r>
            <a:r>
              <a:rPr lang="en-US" sz="2000" dirty="0"/>
              <a:t>MONAHRQ </a:t>
            </a:r>
            <a:r>
              <a:rPr lang="en-US" sz="2000" dirty="0" smtClean="0"/>
              <a:t>website.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70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Step 3: Define Hospitals and Regions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ClrTx/>
              <a:buNone/>
            </a:pPr>
            <a:r>
              <a:rPr lang="en-US" sz="2000" dirty="0" smtClean="0"/>
              <a:t>Define </a:t>
            </a:r>
            <a:r>
              <a:rPr lang="en-US" sz="2000" dirty="0"/>
              <a:t>the geographic location for your website by choosing Dartmouth Atlas Hospital Referral Regions (HRRs) or Hospital Service </a:t>
            </a:r>
            <a:r>
              <a:rPr lang="en-US" sz="2000" dirty="0" smtClean="0"/>
              <a:t>Areas </a:t>
            </a:r>
            <a:r>
              <a:rPr lang="en-US" sz="2000" dirty="0"/>
              <a:t>(</a:t>
            </a:r>
            <a:r>
              <a:rPr lang="en-US" sz="2000" dirty="0" smtClean="0"/>
              <a:t>HSAs), </a:t>
            </a:r>
            <a:r>
              <a:rPr lang="en-US" sz="2000" dirty="0"/>
              <a:t>or </a:t>
            </a:r>
            <a:r>
              <a:rPr lang="en-US" sz="2000" dirty="0" smtClean="0"/>
              <a:t>by using </a:t>
            </a:r>
            <a:r>
              <a:rPr lang="en-US" sz="2000" dirty="0"/>
              <a:t>a custom </a:t>
            </a:r>
            <a:r>
              <a:rPr lang="en-US" sz="2000" dirty="0" smtClean="0"/>
              <a:t>region.</a:t>
            </a:r>
            <a:endParaRPr 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6417" y="2667000"/>
            <a:ext cx="2057400" cy="1524000"/>
          </a:xfrm>
        </p:spPr>
        <p:txBody>
          <a:bodyPr>
            <a:normAutofit fontScale="775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1800" dirty="0"/>
              <a:t>These configuration files include the following:  </a:t>
            </a:r>
          </a:p>
          <a:p>
            <a:pPr marL="285750" indent="-285750">
              <a:spcAft>
                <a:spcPts val="1200"/>
              </a:spcAft>
            </a:pPr>
            <a:r>
              <a:rPr lang="en-US" sz="1800" dirty="0"/>
              <a:t>Region definitions </a:t>
            </a:r>
          </a:p>
          <a:p>
            <a:pPr marL="285750" indent="-285750">
              <a:spcAft>
                <a:spcPts val="1200"/>
              </a:spcAft>
            </a:pPr>
            <a:r>
              <a:rPr lang="en-US" sz="1800" dirty="0"/>
              <a:t>Hospital </a:t>
            </a:r>
            <a:r>
              <a:rPr lang="en-US" sz="1800" dirty="0" smtClean="0"/>
              <a:t>definitions</a:t>
            </a:r>
            <a:endParaRPr lang="en-US" sz="1800" dirty="0"/>
          </a:p>
        </p:txBody>
      </p:sp>
      <p:pic>
        <p:nvPicPr>
          <p:cNvPr id="5" name="Picture 4" descr="The image displays the Hospital Data tab of the Datasets Library. Within this screen, all of the hospitals in your MONAHRQ database are listed along with key attributes." title="Screenshot of MONAHRQ's Datasets menu, Hospital Data submenu, Hospitals tab.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93034" y="2667000"/>
            <a:ext cx="6327140" cy="3657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50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Step 4: Create a Reporting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ClrTx/>
              <a:buNone/>
            </a:pPr>
            <a:r>
              <a:rPr lang="en-US" sz="1800" dirty="0"/>
              <a:t>MONAHRQ allows </a:t>
            </a:r>
            <a:r>
              <a:rPr lang="en-US" sz="1800" dirty="0" smtClean="0"/>
              <a:t>you to </a:t>
            </a:r>
            <a:r>
              <a:rPr lang="en-US" sz="1800" dirty="0"/>
              <a:t>create and store multiple </a:t>
            </a:r>
            <a:r>
              <a:rPr lang="en-US" sz="1800" dirty="0" smtClean="0"/>
              <a:t>websites. </a:t>
            </a:r>
          </a:p>
          <a:p>
            <a:pPr marL="457200" indent="-457200">
              <a:spcAft>
                <a:spcPts val="1200"/>
              </a:spcAft>
              <a:buClrTx/>
              <a:buSzPct val="100000"/>
              <a:buFont typeface="+mj-lt"/>
              <a:buAutoNum type="arabicPeriod"/>
            </a:pPr>
            <a:r>
              <a:rPr lang="en-US" sz="1600" dirty="0" smtClean="0"/>
              <a:t>Start </a:t>
            </a:r>
            <a:r>
              <a:rPr lang="en-US" sz="1600" dirty="0"/>
              <a:t>by defining </a:t>
            </a:r>
            <a:r>
              <a:rPr lang="en-US" sz="1600" dirty="0" smtClean="0"/>
              <a:t>the website name, target </a:t>
            </a:r>
            <a:r>
              <a:rPr lang="en-US" sz="1600" dirty="0"/>
              <a:t>audience, and a reporting time </a:t>
            </a:r>
            <a:r>
              <a:rPr lang="en-US" sz="1600" dirty="0" smtClean="0"/>
              <a:t>period. NOTE: You can use the </a:t>
            </a:r>
            <a:r>
              <a:rPr lang="en-US" sz="1600" dirty="0" smtClean="0">
                <a:hlinkClick r:id="rId3"/>
              </a:rPr>
              <a:t>Decision Guide to help determine your audience: http://www.ahrq.gov/professionals/systems/monahrq/resources/MONAHRQ_v7_DecisionGuide.pdf</a:t>
            </a:r>
            <a:r>
              <a:rPr lang="en-US" sz="1600" dirty="0" smtClean="0"/>
              <a:t> </a:t>
            </a:r>
            <a:endParaRPr lang="en-US" sz="1600" dirty="0" smtClean="0">
              <a:solidFill>
                <a:srgbClr val="FF0000"/>
              </a:solidFill>
            </a:endParaRPr>
          </a:p>
          <a:p>
            <a:pPr marL="457200" indent="-457200">
              <a:spcAft>
                <a:spcPts val="1200"/>
              </a:spcAft>
              <a:buClrTx/>
              <a:buSzPct val="100000"/>
              <a:buFont typeface="+mj-lt"/>
              <a:buAutoNum type="arabicPeriod"/>
            </a:pPr>
            <a:r>
              <a:rPr lang="en-US" sz="1600" dirty="0" smtClean="0"/>
              <a:t>Select </a:t>
            </a:r>
            <a:r>
              <a:rPr lang="en-US" sz="1600" dirty="0"/>
              <a:t>the health care datasets and quality measure results from the </a:t>
            </a:r>
            <a:r>
              <a:rPr lang="en-US" sz="1600" i="1" dirty="0"/>
              <a:t>Datasets </a:t>
            </a:r>
            <a:r>
              <a:rPr lang="en-US" sz="1600" i="1" dirty="0" smtClean="0"/>
              <a:t>Library</a:t>
            </a:r>
            <a:r>
              <a:rPr lang="en-US" sz="1600" dirty="0" smtClean="0"/>
              <a:t> that you created in an earlier step.</a:t>
            </a:r>
          </a:p>
          <a:p>
            <a:pPr marL="457200" indent="-457200">
              <a:spcAft>
                <a:spcPts val="1200"/>
              </a:spcAft>
              <a:buClrTx/>
              <a:buSzPct val="100000"/>
              <a:buFont typeface="+mj-lt"/>
              <a:buAutoNum type="arabicPeriod"/>
            </a:pPr>
            <a:r>
              <a:rPr lang="en-US" sz="1600" dirty="0" smtClean="0"/>
              <a:t>Choose </a:t>
            </a:r>
            <a:r>
              <a:rPr lang="en-US" sz="1600" dirty="0"/>
              <a:t>and customize </a:t>
            </a:r>
            <a:r>
              <a:rPr lang="en-US" sz="1600" dirty="0" smtClean="0"/>
              <a:t>the measure attributes, such as name and description, based </a:t>
            </a:r>
            <a:r>
              <a:rPr lang="en-US" sz="1600" dirty="0"/>
              <a:t>on your local </a:t>
            </a:r>
            <a:r>
              <a:rPr lang="en-US" sz="1600" dirty="0" smtClean="0"/>
              <a:t>needs.</a:t>
            </a:r>
          </a:p>
          <a:p>
            <a:pPr marL="800100" lvl="1" indent="-457200">
              <a:spcAft>
                <a:spcPts val="1200"/>
              </a:spcAft>
              <a:buClr>
                <a:schemeClr val="tx2"/>
              </a:buClr>
            </a:pPr>
            <a:r>
              <a:rPr lang="en-US" sz="1600" dirty="0" smtClean="0"/>
              <a:t>Store those changes in your MONAHRQ </a:t>
            </a:r>
            <a:r>
              <a:rPr lang="en-US" sz="1600" i="1" dirty="0" smtClean="0"/>
              <a:t>Measures Library </a:t>
            </a:r>
            <a:r>
              <a:rPr lang="en-US" sz="1600" dirty="0" smtClean="0"/>
              <a:t>so you can reuse them in other websites that you create with MONAHRQ.</a:t>
            </a:r>
            <a:endParaRPr lang="en-US" sz="1600" dirty="0"/>
          </a:p>
          <a:p>
            <a:pPr marL="457200" indent="-457200">
              <a:spcAft>
                <a:spcPts val="1200"/>
              </a:spcAft>
              <a:buClrTx/>
              <a:buSzPct val="100000"/>
              <a:buFont typeface="+mj-lt"/>
              <a:buAutoNum type="arabicPeriod"/>
            </a:pPr>
            <a:r>
              <a:rPr lang="en-US" sz="1600" dirty="0" smtClean="0"/>
              <a:t>Select </a:t>
            </a:r>
            <a:r>
              <a:rPr lang="en-US" sz="1600" dirty="0"/>
              <a:t>the reports to be included in your website based on the target audience </a:t>
            </a:r>
            <a:r>
              <a:rPr lang="en-US" sz="1600" dirty="0" smtClean="0"/>
              <a:t>that you chose.</a:t>
            </a:r>
            <a:endParaRPr lang="en-US" sz="1600" dirty="0"/>
          </a:p>
          <a:p>
            <a:pPr marL="800100" lvl="1" indent="-457200">
              <a:spcAft>
                <a:spcPts val="1200"/>
              </a:spcAft>
              <a:buClr>
                <a:schemeClr val="tx2"/>
              </a:buClr>
            </a:pPr>
            <a:r>
              <a:rPr lang="en-US" sz="1600" dirty="0" smtClean="0"/>
              <a:t>Store those changes in your MONAHRQ </a:t>
            </a:r>
            <a:r>
              <a:rPr lang="en-US" sz="1600" i="1" dirty="0" smtClean="0"/>
              <a:t>Reports Library </a:t>
            </a:r>
            <a:r>
              <a:rPr lang="en-US" sz="1600" dirty="0" smtClean="0"/>
              <a:t>so you can reuse them in other websites you create with MONAHRQ.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814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Step 4: Create a Reporting Website (continued)</a:t>
            </a:r>
          </a:p>
        </p:txBody>
      </p:sp>
      <p:pic>
        <p:nvPicPr>
          <p:cNvPr id="2050" name="Picture 2" descr="This screenshot shows a MONAHRQ-generated website. The screen displays the text boxes where you can edit the name and description of the website and select the target audience and reported year. " title="Screenshot of a MONAHRQ-generated websi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25" y="1676400"/>
            <a:ext cx="6365875" cy="4734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66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Step </a:t>
            </a:r>
            <a:r>
              <a:rPr lang="en-US" dirty="0">
                <a:solidFill>
                  <a:srgbClr val="396EA6"/>
                </a:solidFill>
              </a:rPr>
              <a:t>5</a:t>
            </a:r>
            <a:r>
              <a:rPr lang="en-US" dirty="0" smtClean="0">
                <a:solidFill>
                  <a:srgbClr val="396EA6"/>
                </a:solidFill>
              </a:rPr>
              <a:t>: Define and Customize Your Website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ClrTx/>
              <a:buNone/>
            </a:pPr>
            <a:r>
              <a:rPr lang="en-US" sz="2000" dirty="0" smtClean="0"/>
              <a:t>Add information about the website you are creating, such as:</a:t>
            </a:r>
            <a:endParaRPr lang="en-US" sz="2000" dirty="0"/>
          </a:p>
          <a:p>
            <a:pPr marL="800100" lvl="1" indent="-457200">
              <a:spcAft>
                <a:spcPts val="1200"/>
              </a:spcAft>
              <a:buClr>
                <a:schemeClr val="tx2"/>
              </a:buClr>
            </a:pPr>
            <a:r>
              <a:rPr lang="en-US" sz="1800" dirty="0"/>
              <a:t>Website title </a:t>
            </a:r>
          </a:p>
          <a:p>
            <a:pPr marL="800100" lvl="1" indent="-457200">
              <a:spcAft>
                <a:spcPts val="1200"/>
              </a:spcAft>
              <a:buClr>
                <a:schemeClr val="tx2"/>
              </a:buClr>
            </a:pPr>
            <a:r>
              <a:rPr lang="en-US" sz="1800" dirty="0"/>
              <a:t>Geographic description</a:t>
            </a:r>
          </a:p>
          <a:p>
            <a:pPr marL="800100" lvl="1" indent="-457200">
              <a:spcAft>
                <a:spcPts val="1200"/>
              </a:spcAft>
              <a:buClr>
                <a:schemeClr val="tx2"/>
              </a:buClr>
            </a:pPr>
            <a:r>
              <a:rPr lang="en-US" sz="1800" dirty="0"/>
              <a:t>Logo – an image that will be displayed on each web page</a:t>
            </a:r>
          </a:p>
          <a:p>
            <a:pPr marL="800100" lvl="1" indent="-457200">
              <a:spcAft>
                <a:spcPts val="1200"/>
              </a:spcAft>
              <a:buClr>
                <a:schemeClr val="tx2"/>
              </a:buClr>
            </a:pPr>
            <a:r>
              <a:rPr lang="en-US" sz="1800" dirty="0"/>
              <a:t>Banner that will be displayed on each web page</a:t>
            </a:r>
          </a:p>
          <a:p>
            <a:pPr marL="800100" lvl="1" indent="-457200">
              <a:spcAft>
                <a:spcPts val="1200"/>
              </a:spcAft>
              <a:buClr>
                <a:schemeClr val="tx2"/>
              </a:buClr>
            </a:pPr>
            <a:r>
              <a:rPr lang="en-US" sz="1800" dirty="0"/>
              <a:t>Color and font styles used throughout the </a:t>
            </a:r>
            <a:r>
              <a:rPr lang="en-US" sz="1800" dirty="0" smtClean="0"/>
              <a:t>website</a:t>
            </a:r>
          </a:p>
          <a:p>
            <a:pPr marL="800100" lvl="1" indent="-457200">
              <a:spcAft>
                <a:spcPts val="1200"/>
              </a:spcAft>
              <a:buClr>
                <a:schemeClr val="tx2"/>
              </a:buClr>
            </a:pPr>
            <a:r>
              <a:rPr lang="en-US" sz="1800" dirty="0" smtClean="0"/>
              <a:t>Customize webpages as needed</a:t>
            </a:r>
            <a:endParaRPr lang="en-US" sz="1800" dirty="0"/>
          </a:p>
          <a:p>
            <a:pPr marL="0" indent="0" algn="ctr">
              <a:spcBef>
                <a:spcPts val="2400"/>
              </a:spcBef>
              <a:spcAft>
                <a:spcPts val="1200"/>
              </a:spcAft>
              <a:buClrTx/>
              <a:buNone/>
            </a:pPr>
            <a:r>
              <a:rPr lang="en-US" sz="1800" i="1" dirty="0" smtClean="0"/>
              <a:t>For more information on customization options, </a:t>
            </a:r>
            <a:r>
              <a:rPr lang="en-US" sz="1800" i="1" dirty="0" smtClean="0">
                <a:hlinkClick r:id="rId3"/>
              </a:rPr>
              <a:t>see the Host User Guide, available at http://monahrq.ahrq.gov</a:t>
            </a:r>
            <a:endParaRPr lang="en-US" sz="18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94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Step </a:t>
            </a:r>
            <a:r>
              <a:rPr lang="en-US" dirty="0">
                <a:solidFill>
                  <a:srgbClr val="396EA6"/>
                </a:solidFill>
              </a:rPr>
              <a:t>5</a:t>
            </a:r>
            <a:r>
              <a:rPr lang="en-US" dirty="0" smtClean="0">
                <a:solidFill>
                  <a:srgbClr val="396EA6"/>
                </a:solidFill>
              </a:rPr>
              <a:t>: Define and Customize Your </a:t>
            </a:r>
            <a:r>
              <a:rPr lang="en-US" dirty="0"/>
              <a:t>Website (continued)</a:t>
            </a:r>
            <a:endParaRPr lang="en-US" dirty="0">
              <a:solidFill>
                <a:srgbClr val="396EA6"/>
              </a:solidFill>
            </a:endParaRPr>
          </a:p>
        </p:txBody>
      </p:sp>
      <p:pic>
        <p:nvPicPr>
          <p:cNvPr id="6" name="Picture 5" descr="The image displays the Customize Website screen where you can define the theme, font styles, and custom images to be displayed on your website." title="Screenshot of MONAHRQ's Websites Library, Customize Site tab, Website Content and Website Theme submenus.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" y="1518028"/>
            <a:ext cx="8229600" cy="460813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07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Steps 6 and 7: Publish, Host, and Update Your Website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ClrTx/>
              <a:buNone/>
            </a:pPr>
            <a:r>
              <a:rPr lang="en-US" sz="2000" b="1" dirty="0" smtClean="0"/>
              <a:t>Step 6. Publish Your Website</a:t>
            </a:r>
          </a:p>
          <a:p>
            <a:pPr marL="457200" indent="-457200">
              <a:spcAft>
                <a:spcPts val="1200"/>
              </a:spcAft>
              <a:buClrTx/>
              <a:buSzPct val="100000"/>
              <a:buFont typeface="+mj-lt"/>
              <a:buAutoNum type="arabicPeriod"/>
            </a:pPr>
            <a:r>
              <a:rPr lang="en-US" sz="1800" dirty="0" smtClean="0"/>
              <a:t>Run </a:t>
            </a:r>
            <a:r>
              <a:rPr lang="en-US" sz="1800" dirty="0"/>
              <a:t>the “dependency check” to identify any missing pieces or inconsistencies that need to be fixed before the website is </a:t>
            </a:r>
            <a:r>
              <a:rPr lang="en-US" sz="1800" dirty="0" smtClean="0"/>
              <a:t>published.</a:t>
            </a:r>
            <a:endParaRPr lang="en-US" sz="1800" dirty="0"/>
          </a:p>
          <a:p>
            <a:pPr marL="457200" indent="-457200">
              <a:spcAft>
                <a:spcPts val="1200"/>
              </a:spcAft>
              <a:buClrTx/>
              <a:buSzPct val="100000"/>
              <a:buFont typeface="+mj-lt"/>
              <a:buAutoNum type="arabicPeriod"/>
            </a:pPr>
            <a:r>
              <a:rPr lang="en-US" sz="1800" dirty="0" smtClean="0"/>
              <a:t>Once </a:t>
            </a:r>
            <a:r>
              <a:rPr lang="en-US" sz="1800" dirty="0"/>
              <a:t>the dependency check is </a:t>
            </a:r>
            <a:r>
              <a:rPr lang="en-US" sz="1800" dirty="0" smtClean="0"/>
              <a:t>done, </a:t>
            </a:r>
            <a:r>
              <a:rPr lang="en-US" sz="1800" dirty="0"/>
              <a:t>MONAHRQ writes the website files to </a:t>
            </a:r>
            <a:r>
              <a:rPr lang="en-US" sz="1800" dirty="0" smtClean="0"/>
              <a:t>a directory that you select on a local computer or network.</a:t>
            </a:r>
            <a:endParaRPr lang="en-US" sz="1800" dirty="0"/>
          </a:p>
          <a:p>
            <a:pPr marL="0" indent="0">
              <a:spcAft>
                <a:spcPts val="1200"/>
              </a:spcAft>
              <a:buClrTx/>
              <a:buNone/>
            </a:pPr>
            <a:r>
              <a:rPr lang="en-US" sz="2000" b="1" dirty="0" smtClean="0"/>
              <a:t>Step </a:t>
            </a:r>
            <a:r>
              <a:rPr lang="en-US" sz="2000" b="1" dirty="0"/>
              <a:t>7. </a:t>
            </a:r>
            <a:r>
              <a:rPr lang="en-US" sz="2000" b="1" dirty="0" smtClean="0"/>
              <a:t>Host and </a:t>
            </a:r>
            <a:r>
              <a:rPr lang="en-US" sz="2000" b="1" dirty="0"/>
              <a:t>Update Your </a:t>
            </a:r>
            <a:r>
              <a:rPr lang="en-US" sz="2000" b="1" dirty="0" smtClean="0"/>
              <a:t>Website</a:t>
            </a:r>
            <a:endParaRPr lang="en-US" sz="2000" dirty="0"/>
          </a:p>
          <a:p>
            <a:pPr marL="457200" indent="-457200">
              <a:spcAft>
                <a:spcPts val="1200"/>
              </a:spcAft>
              <a:buClrTx/>
              <a:buSzPct val="100000"/>
              <a:buFont typeface="+mj-lt"/>
              <a:buAutoNum type="arabicPeriod"/>
            </a:pPr>
            <a:r>
              <a:rPr lang="en-US" sz="1800" dirty="0" smtClean="0"/>
              <a:t>Compress, transfer, and extract </a:t>
            </a:r>
            <a:r>
              <a:rPr lang="en-US" sz="1800" dirty="0"/>
              <a:t>the website </a:t>
            </a:r>
            <a:r>
              <a:rPr lang="en-US" sz="1800" dirty="0" smtClean="0"/>
              <a:t>files of your new MONAHRQ</a:t>
            </a:r>
            <a:r>
              <a:rPr lang="en-US" sz="1800" dirty="0"/>
              <a:t>-generated website to a web server or other hosting </a:t>
            </a:r>
            <a:r>
              <a:rPr lang="en-US" sz="1800" dirty="0" smtClean="0"/>
              <a:t>environment.</a:t>
            </a:r>
            <a:endParaRPr lang="en-US" sz="1800" dirty="0"/>
          </a:p>
          <a:p>
            <a:pPr marL="457200" indent="-457200">
              <a:spcAft>
                <a:spcPts val="1200"/>
              </a:spcAft>
              <a:buClrTx/>
              <a:buSzPct val="100000"/>
              <a:buFont typeface="+mj-lt"/>
              <a:buAutoNum type="arabicPeriod"/>
            </a:pPr>
            <a:r>
              <a:rPr lang="en-US" sz="1800" dirty="0" smtClean="0"/>
              <a:t>Easily update </a:t>
            </a:r>
            <a:r>
              <a:rPr lang="en-US" sz="1800" dirty="0"/>
              <a:t>your MONAHRQ-generated </a:t>
            </a:r>
            <a:r>
              <a:rPr lang="en-US" sz="1800" dirty="0" smtClean="0"/>
              <a:t>website(s) </a:t>
            </a:r>
            <a:r>
              <a:rPr lang="en-US" sz="1800" dirty="0"/>
              <a:t>as new data become </a:t>
            </a:r>
            <a:r>
              <a:rPr lang="en-US" sz="1800" dirty="0" smtClean="0"/>
              <a:t>available, without having to start from the very beginning.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69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467600" cy="868362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Steps 6 and 7: Publish, Host, and Update Your Website (continued)</a:t>
            </a:r>
            <a:endParaRPr lang="en-US" dirty="0">
              <a:solidFill>
                <a:srgbClr val="396EA6"/>
              </a:solidFill>
            </a:endParaRPr>
          </a:p>
        </p:txBody>
      </p:sp>
      <p:pic>
        <p:nvPicPr>
          <p:cNvPr id="6" name="Picture 5" descr="The image displays the Publish Site screen, where the user can click the ‘Run Check’ button, which will trigger the validation check process." title="Screenshot of MONAHRQ's Publish Site screen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" y="1600199"/>
            <a:ext cx="8229600" cy="452596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67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248400" cy="76835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Technical Support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534400" cy="4953000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ClrTx/>
              <a:buNone/>
            </a:pPr>
            <a:r>
              <a:rPr lang="en-US" sz="2000" dirty="0" smtClean="0"/>
              <a:t>For questions or comments about using MONAHRQ, contact MONAHRQ Technical Assistance at </a:t>
            </a:r>
            <a:r>
              <a:rPr lang="en-US" sz="2000" dirty="0" smtClean="0">
                <a:hlinkClick r:id="rId3"/>
              </a:rPr>
              <a:t>MONAHRQ@ahrq.gov</a:t>
            </a:r>
            <a:r>
              <a:rPr lang="en-US" sz="2000" dirty="0" smtClean="0"/>
              <a:t>. </a:t>
            </a:r>
          </a:p>
          <a:p>
            <a:pPr marL="0" indent="0">
              <a:spcBef>
                <a:spcPts val="2400"/>
              </a:spcBef>
              <a:spcAft>
                <a:spcPts val="1200"/>
              </a:spcAft>
              <a:buClrTx/>
              <a:buNone/>
            </a:pPr>
            <a:r>
              <a:rPr lang="en-US" sz="2000" dirty="0" smtClean="0"/>
              <a:t>For more detailed instructions and further information about using MONAHRQ to generate websites and reports, please </a:t>
            </a:r>
            <a:r>
              <a:rPr lang="en-US" sz="2000" dirty="0" smtClean="0">
                <a:hlinkClick r:id="rId4"/>
              </a:rPr>
              <a:t>visit http://monahrq.ahrq.gov/professionals/systems/monahrq/index.html</a:t>
            </a:r>
            <a:r>
              <a:rPr lang="en-US" sz="2000" dirty="0" smtClean="0"/>
              <a:t>:</a:t>
            </a:r>
          </a:p>
          <a:p>
            <a:pPr marL="0" indent="0">
              <a:spcBef>
                <a:spcPts val="2400"/>
              </a:spcBef>
              <a:spcAft>
                <a:spcPts val="1200"/>
              </a:spcAft>
              <a:buClrTx/>
              <a:buNone/>
            </a:pPr>
            <a:r>
              <a:rPr lang="en-US" sz="2000" dirty="0" smtClean="0">
                <a:hlinkClick r:id="rId5"/>
              </a:rPr>
              <a:t>MONAHRQ </a:t>
            </a:r>
            <a:r>
              <a:rPr lang="en-US" sz="2000" dirty="0">
                <a:hlinkClick r:id="rId5"/>
              </a:rPr>
              <a:t>7</a:t>
            </a:r>
            <a:r>
              <a:rPr lang="en-US" sz="2000" dirty="0" smtClean="0">
                <a:hlinkClick r:id="rId5"/>
              </a:rPr>
              <a:t> Host User Guide: </a:t>
            </a:r>
            <a:r>
              <a:rPr lang="en-US" sz="2000" dirty="0">
                <a:hlinkClick r:id="rId5"/>
              </a:rPr>
              <a:t>A comprehensive guide to using MONAHRQ, creating your website and </a:t>
            </a:r>
            <a:r>
              <a:rPr lang="en-US" sz="2000" dirty="0" smtClean="0">
                <a:hlinkClick r:id="rId5"/>
              </a:rPr>
              <a:t>reports, </a:t>
            </a:r>
            <a:r>
              <a:rPr lang="en-US" sz="2000" dirty="0">
                <a:hlinkClick r:id="rId5"/>
              </a:rPr>
              <a:t>and troubleshooting http://www.ahrq.gov/downloads/monahrq/pdf/MONAHRQ_v7_HostUserGuide.pdf</a:t>
            </a:r>
            <a:endParaRPr lang="en-US" sz="2000" dirty="0"/>
          </a:p>
          <a:p>
            <a:pPr marL="0" indent="0">
              <a:spcBef>
                <a:spcPts val="2400"/>
              </a:spcBef>
              <a:spcAft>
                <a:spcPts val="1200"/>
              </a:spcAft>
              <a:buClrTx/>
              <a:buNone/>
            </a:pPr>
            <a:r>
              <a:rPr lang="en-US" sz="2000" dirty="0" smtClean="0">
                <a:hlinkClick r:id="rId6"/>
              </a:rPr>
              <a:t>MONAHRQ </a:t>
            </a:r>
            <a:r>
              <a:rPr lang="en-US" sz="2000" dirty="0">
                <a:hlinkClick r:id="rId6"/>
              </a:rPr>
              <a:t>7</a:t>
            </a:r>
            <a:r>
              <a:rPr lang="en-US" sz="2000" dirty="0" smtClean="0">
                <a:hlinkClick r:id="rId6"/>
              </a:rPr>
              <a:t> Quick Start Guide: </a:t>
            </a:r>
            <a:r>
              <a:rPr lang="en-US" sz="2000" dirty="0">
                <a:hlinkClick r:id="rId6"/>
              </a:rPr>
              <a:t>An overview of the steps to create </a:t>
            </a:r>
            <a:r>
              <a:rPr lang="en-US" sz="2000" dirty="0" smtClean="0">
                <a:hlinkClick r:id="rId6"/>
              </a:rPr>
              <a:t>websites </a:t>
            </a:r>
            <a:r>
              <a:rPr lang="en-US" sz="2000" dirty="0">
                <a:hlinkClick r:id="rId6"/>
              </a:rPr>
              <a:t>and reports using </a:t>
            </a:r>
            <a:r>
              <a:rPr lang="en-US" sz="2000" dirty="0" smtClean="0">
                <a:hlinkClick r:id="rId6"/>
              </a:rPr>
              <a:t>MONAHRQ </a:t>
            </a:r>
            <a:r>
              <a:rPr lang="en-US" sz="2000" dirty="0">
                <a:hlinkClick r:id="rId6"/>
              </a:rPr>
              <a:t>http://www.ahrq.gov/downloads/monahrq/pdf/MONAHRQ_7_Quick_Start_Guide.pdf	</a:t>
            </a:r>
            <a:endParaRPr lang="en-US" sz="20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13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4008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What Is MONAHRQ?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93063" cy="5029200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ClrTx/>
              <a:buNone/>
            </a:pPr>
            <a:r>
              <a:rPr lang="en-US" sz="1800" dirty="0" smtClean="0"/>
              <a:t>Windows-based </a:t>
            </a:r>
            <a:r>
              <a:rPr lang="en-US" sz="1800" dirty="0"/>
              <a:t>software from </a:t>
            </a:r>
            <a:r>
              <a:rPr lang="en-US" sz="1800" dirty="0" smtClean="0"/>
              <a:t>the Agency for Healthcare Research and Quality (AHRQ) that can help you and your organization create your </a:t>
            </a:r>
            <a:r>
              <a:rPr lang="en-US" sz="1800" dirty="0"/>
              <a:t>own </a:t>
            </a:r>
            <a:r>
              <a:rPr lang="en-US" sz="1800" dirty="0" smtClean="0"/>
              <a:t>website-based, comparative health care performance reports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Evidence-based</a:t>
            </a:r>
            <a:r>
              <a:rPr lang="en-US" sz="1600" dirty="0"/>
              <a:t> – uses measures, data sources, and reporting techniques that are based on </a:t>
            </a:r>
            <a:r>
              <a:rPr lang="en-US" sz="1600" dirty="0" smtClean="0"/>
              <a:t>the latest research</a:t>
            </a:r>
            <a:endParaRPr lang="en-US" sz="1600" dirty="0"/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Quick</a:t>
            </a:r>
            <a:r>
              <a:rPr lang="en-US" sz="1600" dirty="0"/>
              <a:t> – generates </a:t>
            </a:r>
            <a:r>
              <a:rPr lang="en-US" sz="1600" dirty="0" smtClean="0"/>
              <a:t>websites and reports </a:t>
            </a:r>
            <a:r>
              <a:rPr lang="en-US" sz="1600" dirty="0"/>
              <a:t>in </a:t>
            </a:r>
            <a:r>
              <a:rPr lang="en-US" sz="1600" dirty="0" smtClean="0"/>
              <a:t>hours or days</a:t>
            </a:r>
            <a:r>
              <a:rPr lang="en-US" sz="1600" dirty="0"/>
              <a:t>, not months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Easy</a:t>
            </a:r>
            <a:r>
              <a:rPr lang="en-US" sz="1600" dirty="0"/>
              <a:t> – designed to be intuitive so no training is needed to use it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Flexible</a:t>
            </a:r>
            <a:r>
              <a:rPr lang="en-US" sz="1600" dirty="0"/>
              <a:t> – allows customization to ensure that the </a:t>
            </a:r>
            <a:r>
              <a:rPr lang="en-US" sz="1600" dirty="0" smtClean="0"/>
              <a:t>websites and reports </a:t>
            </a:r>
            <a:r>
              <a:rPr lang="en-US" sz="1600" dirty="0"/>
              <a:t>are relevant </a:t>
            </a:r>
          </a:p>
          <a:p>
            <a:pPr lvl="0">
              <a:spcBef>
                <a:spcPts val="600"/>
              </a:spcBef>
              <a:spcAft>
                <a:spcPts val="1800"/>
              </a:spcAft>
              <a:buClr>
                <a:srgbClr val="1F497D"/>
              </a:buClr>
            </a:pPr>
            <a:r>
              <a:rPr lang="en-US" sz="1600" b="1" dirty="0"/>
              <a:t>Free</a:t>
            </a:r>
            <a:r>
              <a:rPr lang="en-US" sz="1600" dirty="0"/>
              <a:t> – provided </a:t>
            </a:r>
            <a:r>
              <a:rPr lang="en-US" sz="1600" dirty="0" smtClean="0"/>
              <a:t>at no cost to </a:t>
            </a:r>
            <a:r>
              <a:rPr lang="en-US" sz="1600" dirty="0"/>
              <a:t>anyone who wants to produce health care </a:t>
            </a:r>
            <a:r>
              <a:rPr lang="en-US" sz="1600" dirty="0" smtClean="0"/>
              <a:t>performance websites and reports</a:t>
            </a:r>
            <a:endParaRPr lang="en-US" sz="1600" dirty="0"/>
          </a:p>
          <a:p>
            <a:pPr marL="0" indent="0">
              <a:spcAft>
                <a:spcPts val="1800"/>
              </a:spcAft>
              <a:buClrTx/>
              <a:buNone/>
            </a:pPr>
            <a:r>
              <a:rPr lang="en-US" sz="1800" b="1" dirty="0" smtClean="0"/>
              <a:t>The purpose of MONAHRQ </a:t>
            </a:r>
            <a:r>
              <a:rPr lang="en-US" sz="1800" dirty="0" smtClean="0"/>
              <a:t>is to help increase transparency by disseminating </a:t>
            </a:r>
            <a:r>
              <a:rPr lang="en-US" sz="1800" dirty="0"/>
              <a:t>evidence-based information </a:t>
            </a:r>
            <a:r>
              <a:rPr lang="en-US" sz="1800" dirty="0" smtClean="0"/>
              <a:t>that </a:t>
            </a:r>
            <a:r>
              <a:rPr lang="en-US" sz="1800" dirty="0"/>
              <a:t>is understandable </a:t>
            </a:r>
            <a:r>
              <a:rPr lang="en-US" sz="1800" dirty="0" smtClean="0"/>
              <a:t>and </a:t>
            </a:r>
            <a:r>
              <a:rPr lang="en-US" sz="1800" dirty="0"/>
              <a:t>useful for improving health care </a:t>
            </a:r>
            <a:r>
              <a:rPr lang="en-US" sz="1800" dirty="0" smtClean="0"/>
              <a:t>safety, quality, and affordability.</a:t>
            </a:r>
            <a:endParaRPr lang="en-US" sz="1800" i="1" dirty="0" smtClean="0"/>
          </a:p>
          <a:p>
            <a:pPr marL="0" indent="0" algn="ctr">
              <a:spcAft>
                <a:spcPts val="1200"/>
              </a:spcAft>
              <a:buClrTx/>
              <a:buNone/>
            </a:pPr>
            <a:r>
              <a:rPr lang="en-US" sz="1800" i="1" dirty="0" smtClean="0"/>
              <a:t>For more information, see the “</a:t>
            </a:r>
            <a:r>
              <a:rPr lang="en-US" sz="1800" b="1" i="1" dirty="0" smtClean="0"/>
              <a:t>What Is MONAHRQ?</a:t>
            </a:r>
            <a:r>
              <a:rPr lang="en-US" sz="1800" i="1" dirty="0" smtClean="0"/>
              <a:t>”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6248" y="6356350"/>
            <a:ext cx="2133600" cy="365125"/>
          </a:xfrm>
        </p:spPr>
        <p:txBody>
          <a:bodyPr/>
          <a:lstStyle/>
          <a:p>
            <a:pPr algn="r">
              <a:defRPr/>
            </a:pPr>
            <a:fld id="{DC00EC74-FF3C-46DE-BF98-C4032A8911A3}" type="slidenum">
              <a:rPr lang="en-US" smtClean="0"/>
              <a:pPr algn="r"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40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For Further Information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>
                <a:hlinkClick r:id="rId3"/>
              </a:rPr>
              <a:t>Visit http://www.ahrq.gov/professionals/systems/monahrq/resources/</a:t>
            </a:r>
            <a:r>
              <a:rPr lang="en-US" sz="2000" dirty="0" smtClean="0"/>
              <a:t> </a:t>
            </a:r>
            <a:r>
              <a:rPr lang="en-US" sz="2000" dirty="0"/>
              <a:t>to access these additional slide sets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What </a:t>
            </a:r>
            <a:r>
              <a:rPr lang="en-US" sz="2000" dirty="0"/>
              <a:t>is the Value of </a:t>
            </a:r>
            <a:r>
              <a:rPr lang="en-US" sz="2000" dirty="0" smtClean="0"/>
              <a:t>Health Care Measurement </a:t>
            </a:r>
            <a:r>
              <a:rPr lang="en-US" sz="2000" dirty="0"/>
              <a:t>and Reporting?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What Is MONAHRQ?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Why </a:t>
            </a:r>
            <a:r>
              <a:rPr lang="en-US" sz="2000" dirty="0"/>
              <a:t>Use MONAHRQ for Health Care Reporting?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What </a:t>
            </a:r>
            <a:r>
              <a:rPr lang="en-US" sz="2000" dirty="0"/>
              <a:t>Types of </a:t>
            </a:r>
            <a:r>
              <a:rPr lang="en-US" sz="2000" dirty="0" smtClean="0"/>
              <a:t>Websites and Reports </a:t>
            </a:r>
            <a:r>
              <a:rPr lang="en-US" sz="2000" dirty="0"/>
              <a:t>Can MONAHRQ Generate?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Who </a:t>
            </a:r>
            <a:r>
              <a:rPr lang="en-US" sz="2000" dirty="0" smtClean="0"/>
              <a:t>Can Use </a:t>
            </a:r>
            <a:r>
              <a:rPr lang="en-US" sz="2000" dirty="0"/>
              <a:t>MONAHRQ</a:t>
            </a:r>
            <a:r>
              <a:rPr lang="en-US" sz="2000" dirty="0" smtClean="0"/>
              <a:t>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Using MONAHRQ’s Open Source Framework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Future Plans for MONAHRQ and How To Get Involved</a:t>
            </a:r>
            <a:endParaRPr lang="en-US" sz="2000" dirty="0"/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To </a:t>
            </a:r>
            <a:r>
              <a:rPr lang="en-US" sz="2000" dirty="0"/>
              <a:t>receive updates about MONAHRQ, ask to join our listserv by emailing </a:t>
            </a:r>
            <a:r>
              <a:rPr lang="en-US" sz="2000" dirty="0">
                <a:hlinkClick r:id="rId4"/>
              </a:rPr>
              <a:t>monahrq@ahrq.gov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11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Overview of the Process </a:t>
            </a:r>
            <a:r>
              <a:rPr lang="en-US" dirty="0" smtClean="0"/>
              <a:t>To </a:t>
            </a:r>
            <a:r>
              <a:rPr lang="en-US" dirty="0"/>
              <a:t>Use </a:t>
            </a:r>
            <a:r>
              <a:rPr lang="en-US" dirty="0" smtClean="0"/>
              <a:t>MONAHRQ</a:t>
            </a:r>
            <a:endParaRPr lang="en-US" dirty="0"/>
          </a:p>
        </p:txBody>
      </p:sp>
      <p:pic>
        <p:nvPicPr>
          <p:cNvPr id="74" name="Picture 2" descr="Flow chart image showing the seven main steps to using MONAHRQ. Step 1: Install MONAHRQ. Step 2: Prepare Libraries. Step 3: Define regions, hospitals, nursing homes, and physicians. Step 4: Create website. Step 5: Define and customize website. Step 6: Publish website. Step 7: Host website. Under the steps, three libraries are listed: Datasets Library, Measures Library, and Reports Library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8540750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3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Get Ready for MONAHRQ 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546" y="1524000"/>
            <a:ext cx="8229600" cy="4832350"/>
          </a:xfrm>
        </p:spPr>
        <p:txBody>
          <a:bodyPr>
            <a:noAutofit/>
          </a:bodyPr>
          <a:lstStyle/>
          <a:p>
            <a:pPr marL="341313" indent="-341313">
              <a:spcBef>
                <a:spcPts val="0"/>
              </a:spcBef>
              <a:spcAft>
                <a:spcPts val="900"/>
              </a:spcAft>
              <a:buClrTx/>
              <a:buSzPct val="100000"/>
              <a:buFont typeface="+mj-lt"/>
              <a:buAutoNum type="arabicPeriod"/>
            </a:pPr>
            <a:r>
              <a:rPr lang="en-US" sz="1800" dirty="0" smtClean="0"/>
              <a:t>Make sure your computer meets the following system requirements:</a:t>
            </a:r>
          </a:p>
          <a:p>
            <a:pPr lvl="1">
              <a:spcBef>
                <a:spcPts val="0"/>
              </a:spcBef>
              <a:spcAft>
                <a:spcPts val="900"/>
              </a:spcAft>
              <a:buClr>
                <a:schemeClr val="tx2"/>
              </a:buClr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Operating system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Windows 10; 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Windows</a:t>
            </a:r>
            <a:r>
              <a:rPr lang="en-US" sz="14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®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XP 32- and 64-bit; Windows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Server</a:t>
            </a:r>
            <a:r>
              <a:rPr lang="en-US" sz="14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®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2003 or higher 32- and 64-bit;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Windows</a:t>
            </a:r>
            <a:r>
              <a:rPr lang="en-US" sz="14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®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7 32- and 64-bit;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Windows</a:t>
            </a:r>
            <a:r>
              <a:rPr lang="en-US" sz="14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®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8 32- and 64-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bit</a:t>
            </a:r>
          </a:p>
          <a:p>
            <a:pPr lvl="1">
              <a:spcBef>
                <a:spcPts val="0"/>
              </a:spcBef>
              <a:spcAft>
                <a:spcPts val="900"/>
              </a:spcAft>
              <a:buClr>
                <a:schemeClr val="tx2"/>
              </a:buClr>
            </a:pPr>
            <a:r>
              <a:rPr lang="en-US" sz="1400" dirty="0" smtClean="0"/>
              <a:t>2 </a:t>
            </a:r>
            <a:r>
              <a:rPr lang="en-US" sz="1400" dirty="0"/>
              <a:t>GHz processor speed and 2 GB of </a:t>
            </a:r>
            <a:r>
              <a:rPr lang="en-US" sz="1400" dirty="0" smtClean="0"/>
              <a:t>memory and disk </a:t>
            </a:r>
            <a:r>
              <a:rPr lang="en-US" sz="1400" dirty="0"/>
              <a:t>space for MONAHRQ and </a:t>
            </a:r>
            <a:r>
              <a:rPr lang="en-US" sz="1400" dirty="0" smtClean="0"/>
              <a:t>associated components </a:t>
            </a:r>
            <a:r>
              <a:rPr lang="en-US" sz="1400" dirty="0" smtClean="0">
                <a:hlinkClick r:id="rId3"/>
              </a:rPr>
              <a:t>(Up to 4 GB may be required for certain elements. See http://monahrq.ahrq.gov for details.)</a:t>
            </a:r>
            <a:endParaRPr lang="en-US" sz="1400" dirty="0" smtClean="0"/>
          </a:p>
          <a:p>
            <a:pPr marL="341313" indent="-341313">
              <a:spcBef>
                <a:spcPts val="0"/>
              </a:spcBef>
              <a:spcAft>
                <a:spcPts val="900"/>
              </a:spcAft>
              <a:buClrTx/>
              <a:buSzPct val="100000"/>
              <a:buFont typeface="+mj-lt"/>
              <a:buAutoNum type="arabicPeriod"/>
            </a:pPr>
            <a:r>
              <a:rPr lang="en-US" sz="1800" dirty="0" smtClean="0"/>
              <a:t>Ensure you have the necessary supporting software:</a:t>
            </a:r>
          </a:p>
          <a:p>
            <a:pPr lvl="1">
              <a:spcBef>
                <a:spcPts val="0"/>
              </a:spcBef>
              <a:spcAft>
                <a:spcPts val="900"/>
              </a:spcAft>
              <a:buClr>
                <a:schemeClr val="tx2"/>
              </a:buClr>
            </a:pPr>
            <a:r>
              <a:rPr lang="en-US" sz="1400" dirty="0" smtClean="0"/>
              <a:t>The free Microsoft </a:t>
            </a:r>
            <a:r>
              <a:rPr lang="en-US" sz="1400" dirty="0"/>
              <a:t>.NET </a:t>
            </a:r>
            <a:r>
              <a:rPr lang="en-US" sz="1400" dirty="0" smtClean="0"/>
              <a:t>Framework 4</a:t>
            </a:r>
            <a:r>
              <a:rPr lang="en-US" sz="1400" dirty="0" smtClean="0">
                <a:solidFill>
                  <a:srgbClr val="000000"/>
                </a:solidFill>
              </a:rPr>
              <a:t>.5 </a:t>
            </a:r>
            <a:r>
              <a:rPr lang="en-US" sz="1400" dirty="0" smtClean="0"/>
              <a:t>(full)</a:t>
            </a:r>
            <a:endParaRPr lang="en-US" sz="1400" dirty="0"/>
          </a:p>
          <a:p>
            <a:pPr lvl="1">
              <a:spcBef>
                <a:spcPts val="0"/>
              </a:spcBef>
              <a:spcAft>
                <a:spcPts val="900"/>
              </a:spcAft>
              <a:buClr>
                <a:schemeClr val="tx2"/>
              </a:buClr>
            </a:pPr>
            <a:r>
              <a:rPr lang="en-US" sz="1400" dirty="0"/>
              <a:t>Microsoft SQL </a:t>
            </a:r>
            <a:r>
              <a:rPr lang="en-US" sz="1400" dirty="0" smtClean="0"/>
              <a:t>Server</a:t>
            </a:r>
            <a:r>
              <a:rPr lang="en-US" sz="1400" dirty="0"/>
              <a:t> </a:t>
            </a:r>
            <a:r>
              <a:rPr lang="en-US" sz="1400" dirty="0" smtClean="0"/>
              <a:t>or SQL Server Express 2008 R2 or higher (free) or SQL Server Enterprise 2008 or higher (paid). For Inpatient Hospital Discharge and Emergency Department treat-and-release datasets larger than 3 GB, the recommendation is to use an Enterprise version due to memory limitations.</a:t>
            </a:r>
            <a:endParaRPr lang="en-US" sz="1400" dirty="0"/>
          </a:p>
          <a:p>
            <a:pPr lvl="1">
              <a:spcBef>
                <a:spcPts val="0"/>
              </a:spcBef>
              <a:spcAft>
                <a:spcPts val="900"/>
              </a:spcAft>
              <a:buClr>
                <a:schemeClr val="tx2"/>
              </a:buClr>
            </a:pPr>
            <a:r>
              <a:rPr lang="en-US" sz="1400" dirty="0"/>
              <a:t>AHRQ Quality Indicators™ </a:t>
            </a:r>
            <a:r>
              <a:rPr lang="en-US" sz="1400" dirty="0" smtClean="0"/>
              <a:t>software </a:t>
            </a:r>
            <a:r>
              <a:rPr lang="en-US" sz="1400" dirty="0"/>
              <a:t>(optional, but necessary to calculate specific measures</a:t>
            </a:r>
            <a:r>
              <a:rPr lang="en-US" sz="1400" dirty="0" smtClean="0"/>
              <a:t>)</a:t>
            </a:r>
          </a:p>
          <a:p>
            <a:pPr marL="341313" indent="-341313">
              <a:spcBef>
                <a:spcPts val="0"/>
              </a:spcBef>
              <a:spcAft>
                <a:spcPts val="900"/>
              </a:spcAft>
              <a:buClrTx/>
              <a:buSzPct val="100000"/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Upgrade from MONAHRQ 6.0 to 7 without uninstalling. This retains your previously loaded data and websites in the new MONAHRQ version.</a:t>
            </a:r>
            <a:endParaRPr lang="en-US" sz="1800" strike="sngStrike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85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Step </a:t>
            </a:r>
            <a:r>
              <a:rPr lang="en-US" dirty="0"/>
              <a:t>1</a:t>
            </a:r>
            <a:r>
              <a:rPr lang="en-US" dirty="0" smtClean="0"/>
              <a:t>: </a:t>
            </a:r>
            <a:r>
              <a:rPr lang="en-US" dirty="0"/>
              <a:t>D</a:t>
            </a:r>
            <a:r>
              <a:rPr lang="en-US" dirty="0" smtClean="0"/>
              <a:t>ownload and Install MONAHRQ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Font typeface="+mj-lt"/>
              <a:buAutoNum type="arabicPeriod"/>
            </a:pPr>
            <a:r>
              <a:rPr lang="en-US" sz="2000" dirty="0" smtClean="0">
                <a:hlinkClick r:id="rId3"/>
              </a:rPr>
              <a:t>Download the installation package from the MONAHRQ website and run the wizard (http://www.ahrq.gov/professionals/systems/monahrq/software/index.html)</a:t>
            </a:r>
            <a:endParaRPr lang="en-US" sz="2000" dirty="0" smtClean="0"/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Font typeface="+mj-lt"/>
              <a:buAutoNum type="arabicPeriod"/>
            </a:pPr>
            <a:r>
              <a:rPr lang="en-US" sz="2000" dirty="0"/>
              <a:t>Decide what type of website to create based on your primary target audience(s): </a:t>
            </a:r>
            <a:r>
              <a:rPr lang="en-US" sz="2000" dirty="0" smtClean="0"/>
              <a:t>“consumer” </a:t>
            </a:r>
            <a:r>
              <a:rPr lang="en-US" sz="2000" dirty="0"/>
              <a:t>only, or </a:t>
            </a:r>
            <a:r>
              <a:rPr lang="en-US" sz="2000" dirty="0" smtClean="0"/>
              <a:t>“all audiences” </a:t>
            </a:r>
            <a:r>
              <a:rPr lang="en-US" sz="2000" dirty="0"/>
              <a:t>including those with more </a:t>
            </a:r>
            <a:r>
              <a:rPr lang="en-US" sz="2000" dirty="0" smtClean="0"/>
              <a:t>technical </a:t>
            </a:r>
            <a:r>
              <a:rPr lang="en-US" sz="2000" dirty="0"/>
              <a:t>health care knowledge</a:t>
            </a:r>
          </a:p>
          <a:p>
            <a:pPr marL="800100" lvl="1" indent="-4572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</a:pPr>
            <a:r>
              <a:rPr lang="en-US" sz="1800" dirty="0" smtClean="0"/>
              <a:t>See Section 1.3 of the </a:t>
            </a:r>
            <a:r>
              <a:rPr lang="en-US" sz="1800" dirty="0" smtClean="0">
                <a:hlinkClick r:id="rId4"/>
              </a:rPr>
              <a:t>Host User Guide at http://monahrq.ahrq.gov</a:t>
            </a:r>
            <a:r>
              <a:rPr lang="en-US" sz="1800" dirty="0" smtClean="0"/>
              <a:t>, or refer to the standalone “</a:t>
            </a:r>
            <a:r>
              <a:rPr lang="en-US" sz="1800" dirty="0" smtClean="0">
                <a:hlinkClick r:id="rId5"/>
              </a:rPr>
              <a:t>Decision Guide” at http://monahrq.ahrq.gov/MONAHRQ_v7_DecisionGuide.pdf </a:t>
            </a:r>
            <a:endParaRPr lang="en-US" sz="1800" dirty="0"/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Font typeface="+mj-lt"/>
              <a:buAutoNum type="arabicPeriod"/>
            </a:pPr>
            <a:r>
              <a:rPr lang="en-US" sz="2000" dirty="0" smtClean="0"/>
              <a:t>Open </a:t>
            </a:r>
            <a:r>
              <a:rPr lang="en-US" sz="2000" dirty="0"/>
              <a:t>MONAHRQ, </a:t>
            </a:r>
            <a:r>
              <a:rPr lang="en-US" sz="2000" dirty="0" smtClean="0"/>
              <a:t>establish the connection between the application and SQL Server database, </a:t>
            </a:r>
            <a:r>
              <a:rPr lang="en-US" sz="2000" dirty="0"/>
              <a:t>and proceed </a:t>
            </a:r>
            <a:r>
              <a:rPr lang="en-US" sz="2000" dirty="0" smtClean="0"/>
              <a:t>to </a:t>
            </a:r>
            <a:r>
              <a:rPr lang="en-US" sz="2000" dirty="0"/>
              <a:t>the welcome </a:t>
            </a:r>
            <a:r>
              <a:rPr lang="en-US" sz="2000" dirty="0" smtClean="0"/>
              <a:t>screen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18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Step 1: Install MONAHRQ </a:t>
            </a:r>
            <a:endParaRPr lang="en-US" dirty="0">
              <a:solidFill>
                <a:srgbClr val="396EA6"/>
              </a:solidFill>
            </a:endParaRPr>
          </a:p>
        </p:txBody>
      </p:sp>
      <p:pic>
        <p:nvPicPr>
          <p:cNvPr id="6" name="Picture 5" descr="The image displays the Welcome Screen of the MONAHRQ software. Key components on this screen include the Libraries, Create a New Website action button, and the Tutorials section." title="Screenshot of MONAHRQ's main menu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8229600" cy="452596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44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Step 2: Prepare Libraries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334000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ClrTx/>
              <a:buSzPct val="100000"/>
              <a:buNone/>
            </a:pPr>
            <a:r>
              <a:rPr lang="en-US" sz="1800" b="1" dirty="0" smtClean="0"/>
              <a:t>Datasets Library: </a:t>
            </a:r>
            <a:r>
              <a:rPr lang="en-US" sz="1800" dirty="0" smtClean="0"/>
              <a:t>Download or prepare </a:t>
            </a:r>
            <a:r>
              <a:rPr lang="en-US" sz="1800" dirty="0"/>
              <a:t>the files of health care data and/or quality measure results to import into </a:t>
            </a:r>
            <a:r>
              <a:rPr lang="en-US" sz="1800" dirty="0" smtClean="0"/>
              <a:t>your </a:t>
            </a:r>
            <a:r>
              <a:rPr lang="en-US" sz="1800" dirty="0"/>
              <a:t>MONAHRQ database.</a:t>
            </a:r>
            <a:r>
              <a:rPr lang="en-US" sz="1800" dirty="0" smtClean="0"/>
              <a:t> </a:t>
            </a:r>
            <a:r>
              <a:rPr lang="en-US" sz="1800" dirty="0"/>
              <a:t>These may include</a:t>
            </a:r>
            <a:r>
              <a:rPr lang="en-US" sz="1800" dirty="0" smtClean="0"/>
              <a:t>:</a:t>
            </a:r>
          </a:p>
          <a:p>
            <a:pPr lvl="1">
              <a:lnSpc>
                <a:spcPct val="80000"/>
              </a:lnSpc>
              <a:spcAft>
                <a:spcPts val="1200"/>
              </a:spcAft>
              <a:buClr>
                <a:schemeClr val="tx2"/>
              </a:buClr>
            </a:pPr>
            <a:r>
              <a:rPr lang="en-US" sz="1400" dirty="0" smtClean="0"/>
              <a:t>Inpatient Hospital Discharge data</a:t>
            </a:r>
          </a:p>
          <a:p>
            <a:pPr lvl="1">
              <a:lnSpc>
                <a:spcPct val="80000"/>
              </a:lnSpc>
              <a:spcAft>
                <a:spcPts val="1200"/>
              </a:spcAft>
              <a:buClr>
                <a:schemeClr val="tx2"/>
              </a:buClr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Emergency Department (ED) Treat-and-Release data</a:t>
            </a:r>
          </a:p>
          <a:p>
            <a:pPr lvl="1">
              <a:lnSpc>
                <a:spcPct val="80000"/>
              </a:lnSpc>
              <a:spcAft>
                <a:spcPts val="1200"/>
              </a:spcAft>
              <a:buClr>
                <a:schemeClr val="tx2"/>
              </a:buClr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Data from CMS Hospital Compare, Nursing Home Compare, and/or Physician Compare </a:t>
            </a:r>
          </a:p>
          <a:p>
            <a:pPr lvl="1">
              <a:lnSpc>
                <a:spcPct val="80000"/>
              </a:lnSpc>
              <a:spcAft>
                <a:spcPts val="1200"/>
              </a:spcAft>
              <a:buClr>
                <a:schemeClr val="tx2"/>
              </a:buClr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HEDIS data</a:t>
            </a:r>
          </a:p>
          <a:p>
            <a:pPr lvl="1">
              <a:lnSpc>
                <a:spcPct val="80000"/>
              </a:lnSpc>
              <a:spcAft>
                <a:spcPts val="1200"/>
              </a:spcAft>
              <a:buClr>
                <a:schemeClr val="tx2"/>
              </a:buClr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Nursing Home and Clinician Group CAHPS (Consumer Assessment of Healthcare Providers and Systems) survey data</a:t>
            </a:r>
          </a:p>
          <a:p>
            <a:pPr lvl="1">
              <a:lnSpc>
                <a:spcPct val="80000"/>
              </a:lnSpc>
              <a:spcAft>
                <a:spcPts val="1200"/>
              </a:spcAft>
              <a:buClr>
                <a:schemeClr val="tx2"/>
              </a:buClr>
            </a:pPr>
            <a:r>
              <a:rPr lang="en-US" sz="1400" dirty="0" smtClean="0"/>
              <a:t>AHRQ Quality Indicator™ results</a:t>
            </a:r>
          </a:p>
          <a:p>
            <a:pPr lvl="1">
              <a:lnSpc>
                <a:spcPct val="80000"/>
              </a:lnSpc>
              <a:spcAft>
                <a:spcPts val="1200"/>
              </a:spcAft>
              <a:buClr>
                <a:schemeClr val="tx2"/>
              </a:buClr>
            </a:pPr>
            <a:r>
              <a:rPr lang="en-US" sz="1400" dirty="0" smtClean="0"/>
              <a:t>Medicare Provider Utilization and Payment Data</a:t>
            </a:r>
          </a:p>
          <a:p>
            <a:pPr lvl="1">
              <a:lnSpc>
                <a:spcPct val="80000"/>
              </a:lnSpc>
              <a:spcAft>
                <a:spcPts val="1200"/>
              </a:spcAft>
              <a:buClr>
                <a:schemeClr val="tx2"/>
              </a:buClr>
            </a:pPr>
            <a:r>
              <a:rPr lang="en-US" sz="1400" dirty="0" smtClean="0"/>
              <a:t>Hospital and Region Information File</a:t>
            </a:r>
          </a:p>
          <a:p>
            <a:pPr marL="0" indent="0">
              <a:spcAft>
                <a:spcPts val="1200"/>
              </a:spcAft>
              <a:buClrTx/>
              <a:buSzPct val="100000"/>
              <a:buNone/>
            </a:pPr>
            <a:r>
              <a:rPr lang="en-US" sz="1800" b="1" dirty="0" smtClean="0"/>
              <a:t>Measures Library: </a:t>
            </a:r>
            <a:r>
              <a:rPr lang="en-US" sz="1800" dirty="0" smtClean="0"/>
              <a:t>Choose topics and subtopics, edit names and descriptions, and modify calculations and display options.</a:t>
            </a:r>
          </a:p>
          <a:p>
            <a:pPr marL="0" indent="0">
              <a:spcAft>
                <a:spcPts val="1200"/>
              </a:spcAft>
              <a:buClrTx/>
              <a:buSzPct val="100000"/>
              <a:buNone/>
            </a:pPr>
            <a:r>
              <a:rPr lang="en-US" sz="1800" b="1" dirty="0" smtClean="0"/>
              <a:t>Reports Library: </a:t>
            </a:r>
            <a:r>
              <a:rPr lang="en-US" sz="1800" dirty="0" smtClean="0"/>
              <a:t>Select and customize reports for the website to be generated.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25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Step 2: Prepare Libraries (continued)</a:t>
            </a:r>
            <a:endParaRPr lang="en-US" dirty="0">
              <a:solidFill>
                <a:srgbClr val="396EA6"/>
              </a:solidFill>
            </a:endParaRPr>
          </a:p>
        </p:txBody>
      </p:sp>
      <p:pic>
        <p:nvPicPr>
          <p:cNvPr id="1026" name="Picture 1" descr="The image shows the Datasets Library. This screen highlights the Medicare Provider Charge Data. " title="Screenshot of MONAHRQ's Datasets Libra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6477000" cy="4476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4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96EA6"/>
                </a:solidFill>
              </a:rPr>
              <a:t>MONAHRQ Data Sources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 lvl="0">
              <a:spcBef>
                <a:spcPts val="2400"/>
              </a:spcBef>
            </a:pPr>
            <a:r>
              <a:rPr lang="en-US" sz="2000" b="1" dirty="0" smtClean="0"/>
              <a:t>CMS Hospital Compare Data</a:t>
            </a:r>
            <a:r>
              <a:rPr lang="en-US" sz="2000" dirty="0" smtClean="0"/>
              <a:t>. CMS calculates the Hospital Compare data</a:t>
            </a:r>
            <a:r>
              <a:rPr lang="en-US" sz="2000" dirty="0"/>
              <a:t> </a:t>
            </a:r>
            <a:r>
              <a:rPr lang="en-US" sz="2000" dirty="0" smtClean="0"/>
              <a:t>and makes the results publicly available. </a:t>
            </a:r>
          </a:p>
          <a:p>
            <a:pPr lvl="1">
              <a:spcBef>
                <a:spcPts val="2400"/>
              </a:spcBef>
            </a:pPr>
            <a:r>
              <a:rPr lang="en-US" sz="1700" dirty="0" smtClean="0"/>
              <a:t>NOTE: AHRQ no longer reformats this data source, which can be downloaded from the </a:t>
            </a:r>
            <a:r>
              <a:rPr lang="en-US" sz="1700" dirty="0" smtClean="0">
                <a:hlinkClick r:id="rId2"/>
              </a:rPr>
              <a:t>CMS </a:t>
            </a:r>
            <a:r>
              <a:rPr lang="en-US" sz="1700" dirty="0">
                <a:hlinkClick r:id="rId2"/>
              </a:rPr>
              <a:t>website: https://</a:t>
            </a:r>
            <a:r>
              <a:rPr lang="en-US" sz="1700" dirty="0" smtClean="0">
                <a:hlinkClick r:id="rId2"/>
              </a:rPr>
              <a:t>data.medicare.gov/data/hospital-compare</a:t>
            </a:r>
            <a:r>
              <a:rPr lang="en-US" sz="1700" dirty="0" smtClean="0"/>
              <a:t>. </a:t>
            </a:r>
            <a:r>
              <a:rPr lang="en-US" sz="1700" dirty="0"/>
              <a:t>T</a:t>
            </a:r>
            <a:r>
              <a:rPr lang="en-US" sz="1700" dirty="0" smtClean="0"/>
              <a:t>he original file is available for download on the </a:t>
            </a:r>
            <a:r>
              <a:rPr lang="en-US" sz="1700" dirty="0" smtClean="0">
                <a:hlinkClick r:id="rId3"/>
              </a:rPr>
              <a:t>Data page of the MONAHRQ website: http</a:t>
            </a:r>
            <a:r>
              <a:rPr lang="en-US" sz="1700" dirty="0">
                <a:hlinkClick r:id="rId3"/>
              </a:rPr>
              <a:t>://</a:t>
            </a:r>
            <a:r>
              <a:rPr lang="en-US" sz="1700" dirty="0" smtClean="0">
                <a:hlinkClick r:id="rId3"/>
              </a:rPr>
              <a:t>monahrq.ahrq.gov/monahrq_data.shtml</a:t>
            </a:r>
            <a:r>
              <a:rPr lang="en-US" sz="1700" dirty="0" smtClean="0"/>
              <a:t>. </a:t>
            </a:r>
          </a:p>
          <a:p>
            <a:pPr lvl="0">
              <a:spcBef>
                <a:spcPts val="2400"/>
              </a:spcBef>
            </a:pPr>
            <a:r>
              <a:rPr lang="en-US" sz="2000" b="1" dirty="0"/>
              <a:t>CMS </a:t>
            </a:r>
            <a:r>
              <a:rPr lang="en-US" sz="2000" b="1" dirty="0" smtClean="0"/>
              <a:t>Nursing Home Compare Data</a:t>
            </a:r>
            <a:r>
              <a:rPr lang="en-US" sz="2000" dirty="0" smtClean="0"/>
              <a:t>. </a:t>
            </a:r>
            <a:r>
              <a:rPr lang="en-US" sz="2000" dirty="0"/>
              <a:t>CMS calculates the </a:t>
            </a:r>
            <a:r>
              <a:rPr lang="en-US" sz="2000" dirty="0" smtClean="0"/>
              <a:t>Nursing Home Compare data and </a:t>
            </a:r>
            <a:r>
              <a:rPr lang="en-US" sz="2000" dirty="0"/>
              <a:t>makes the results publicly available</a:t>
            </a:r>
            <a:r>
              <a:rPr lang="en-US" sz="2000" dirty="0" smtClean="0"/>
              <a:t>. Nursing </a:t>
            </a:r>
            <a:r>
              <a:rPr lang="en-US" sz="2000" dirty="0"/>
              <a:t>Home Compare </a:t>
            </a:r>
            <a:r>
              <a:rPr lang="en-US" sz="2000" dirty="0" smtClean="0"/>
              <a:t>data are </a:t>
            </a:r>
            <a:r>
              <a:rPr lang="en-US" sz="2000" dirty="0"/>
              <a:t>available to download from </a:t>
            </a:r>
            <a:r>
              <a:rPr lang="en-US" sz="2000" dirty="0" smtClean="0"/>
              <a:t>the </a:t>
            </a:r>
            <a:r>
              <a:rPr lang="en-US" sz="2000" dirty="0" smtClean="0">
                <a:hlinkClick r:id="rId4"/>
              </a:rPr>
              <a:t>CMS website: </a:t>
            </a:r>
            <a:r>
              <a:rPr lang="en-US" sz="2000" u="sng" dirty="0" smtClean="0">
                <a:hlinkClick r:id="rId4"/>
              </a:rPr>
              <a:t>https</a:t>
            </a:r>
            <a:r>
              <a:rPr lang="en-US" sz="2000" u="sng" dirty="0">
                <a:hlinkClick r:id="rId4"/>
              </a:rPr>
              <a:t>://data.medicare.gov/data/nursing-home-compare</a:t>
            </a:r>
            <a:r>
              <a:rPr lang="en-US" sz="2000" dirty="0" smtClean="0">
                <a:hlinkClick r:id="rId4"/>
              </a:rPr>
              <a:t> </a:t>
            </a:r>
            <a:endParaRPr lang="en-US" sz="2000" dirty="0" smtClean="0"/>
          </a:p>
          <a:p>
            <a:pPr>
              <a:spcBef>
                <a:spcPts val="2400"/>
              </a:spcBef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CMS Physician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Compare Data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CMS compiles information about individual physicians, including medical group and hospital affiliation, and makes the results publicly available. MONAHRQ pulls CMS Physician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Compare data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from Application Programming Interface (API) services provided by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5"/>
              </a:rPr>
              <a:t>CMS website</a:t>
            </a:r>
            <a:r>
              <a:rPr lang="en-US" sz="2000" dirty="0" smtClean="0">
                <a:solidFill>
                  <a:srgbClr val="00B050"/>
                </a:solidFill>
                <a:hlinkClick r:id="rId5"/>
              </a:rPr>
              <a:t>: </a:t>
            </a:r>
            <a:r>
              <a:rPr lang="en-US" sz="2000" u="sng" dirty="0" smtClean="0">
                <a:solidFill>
                  <a:srgbClr val="00B050"/>
                </a:solidFill>
                <a:hlinkClick r:id="rId5"/>
              </a:rPr>
              <a:t>http</a:t>
            </a:r>
            <a:r>
              <a:rPr lang="en-US" sz="2000" u="sng" dirty="0">
                <a:solidFill>
                  <a:srgbClr val="00B050"/>
                </a:solidFill>
                <a:hlinkClick r:id="rId5"/>
              </a:rPr>
              <a:t>://</a:t>
            </a:r>
            <a:r>
              <a:rPr lang="en-US" sz="2000" u="sng" dirty="0" smtClean="0">
                <a:solidFill>
                  <a:srgbClr val="00B050"/>
                </a:solidFill>
                <a:hlinkClick r:id="rId5"/>
              </a:rPr>
              <a:t>data.medicare.gov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49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3536</TotalTime>
  <Words>1653</Words>
  <Application>Microsoft Office PowerPoint</Application>
  <PresentationFormat>On-screen Show (4:3)</PresentationFormat>
  <Paragraphs>140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Courier New</vt:lpstr>
      <vt:lpstr>Symbol</vt:lpstr>
      <vt:lpstr>Times New Roman</vt:lpstr>
      <vt:lpstr>Office Theme</vt:lpstr>
      <vt:lpstr>Custom Design</vt:lpstr>
      <vt:lpstr>How To Get Started With MONAHRQ</vt:lpstr>
      <vt:lpstr>What Is MONAHRQ?</vt:lpstr>
      <vt:lpstr>Overview of the Process To Use MONAHRQ</vt:lpstr>
      <vt:lpstr>Get Ready for MONAHRQ </vt:lpstr>
      <vt:lpstr>Step 1: Download and Install MONAHRQ </vt:lpstr>
      <vt:lpstr>Step 1: Install MONAHRQ </vt:lpstr>
      <vt:lpstr>Step 2: Prepare Libraries</vt:lpstr>
      <vt:lpstr>Step 2: Prepare Libraries (continued)</vt:lpstr>
      <vt:lpstr>MONAHRQ Data Sources</vt:lpstr>
      <vt:lpstr>MONAHRQ Data Sources (continued)</vt:lpstr>
      <vt:lpstr>MONAHRQ Data Sources (continued 2)</vt:lpstr>
      <vt:lpstr>Step 3: Define Hospitals and Regions</vt:lpstr>
      <vt:lpstr>Step 4: Create a Reporting Website</vt:lpstr>
      <vt:lpstr>Step 4: Create a Reporting Website (continued)</vt:lpstr>
      <vt:lpstr>Step 5: Define and Customize Your Website</vt:lpstr>
      <vt:lpstr>Step 5: Define and Customize Your Website (continued)</vt:lpstr>
      <vt:lpstr>Steps 6 and 7: Publish, Host, and Update Your Website</vt:lpstr>
      <vt:lpstr>Steps 6 and 7: Publish, Host, and Update Your Website (continued)</vt:lpstr>
      <vt:lpstr>Technical Support</vt:lpstr>
      <vt:lpstr>For Further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Get Started with MONAHRQ</dc:title>
  <dc:subject>How to Get Started with MONAHRQ</dc:subject>
  <dc:creator>Agency for Healthcare Research and Quailty</dc:creator>
  <cp:keywords>MONAHRQ; AHRQ; Agency for Healthcare Research and Quality; Department of Health and Human Services; HHS; software; health care; reports; reporting; websites; evidence-based; safety; quality; affordability; process; install; libraries; library; regions; hospitals customize; publish; host; measures; data; dataset; system requirements; operating system; wizard; audience; consumer; Decision Guide; Host User Guide; SQL Server; CMS; hospital compare; measures; download; Quality Indicators; inpatient discharge data; treat-and-release; emergency department; ED; geographic; configuration; logo; banner; color; dependency check; directory; files; Quick Start Guide;</cp:keywords>
  <dc:description>This document is in the public domain.</dc:description>
  <cp:lastModifiedBy>Ledford, Dara</cp:lastModifiedBy>
  <cp:revision>295</cp:revision>
  <dcterms:created xsi:type="dcterms:W3CDTF">2013-09-03T18:05:51Z</dcterms:created>
  <dcterms:modified xsi:type="dcterms:W3CDTF">2016-06-24T16:41:36Z</dcterms:modified>
  <cp:contentStatus>Public Domain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